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</p:sldIdLst>
  <p:sldSz cx="12192000" cy="16256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5" d="100"/>
          <a:sy n="45" d="100"/>
        </p:scale>
        <p:origin x="307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660416"/>
            <a:ext cx="10363200" cy="5659496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8538164"/>
            <a:ext cx="9144000" cy="3924769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A64FE-0273-4137-99ED-ED8CF5F6A164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7D807-F66C-436D-ADB5-443A3A779F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0565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A64FE-0273-4137-99ED-ED8CF5F6A164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7D807-F66C-436D-ADB5-443A3A779F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067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900" cy="13776209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865481"/>
            <a:ext cx="7734300" cy="13776209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A64FE-0273-4137-99ED-ED8CF5F6A164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7D807-F66C-436D-ADB5-443A3A779F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045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A64FE-0273-4137-99ED-ED8CF5F6A164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7D807-F66C-436D-ADB5-443A3A779F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7493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4052716"/>
            <a:ext cx="10515600" cy="6762043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0878731"/>
            <a:ext cx="10515600" cy="355599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>
                    <a:tint val="82000"/>
                  </a:schemeClr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82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A64FE-0273-4137-99ED-ED8CF5F6A164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7D807-F66C-436D-ADB5-443A3A779F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6775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4327407"/>
            <a:ext cx="5181600" cy="103142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4327407"/>
            <a:ext cx="5181600" cy="103142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A64FE-0273-4137-99ED-ED8CF5F6A164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7D807-F66C-436D-ADB5-443A3A779F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6641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65485"/>
            <a:ext cx="10515600" cy="314207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3984979"/>
            <a:ext cx="5157787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5937956"/>
            <a:ext cx="5157787" cy="87338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3984979"/>
            <a:ext cx="5183188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5937956"/>
            <a:ext cx="5183188" cy="87338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A64FE-0273-4137-99ED-ED8CF5F6A164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7D807-F66C-436D-ADB5-443A3A779F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5452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A64FE-0273-4137-99ED-ED8CF5F6A164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7D807-F66C-436D-ADB5-443A3A779F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7074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A64FE-0273-4137-99ED-ED8CF5F6A164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7D807-F66C-436D-ADB5-443A3A779F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7982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340567"/>
            <a:ext cx="6172200" cy="11552296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A64FE-0273-4137-99ED-ED8CF5F6A164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7D807-F66C-436D-ADB5-443A3A779F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2828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2340567"/>
            <a:ext cx="6172200" cy="11552296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A64FE-0273-4137-99ED-ED8CF5F6A164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7D807-F66C-436D-ADB5-443A3A779F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5847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9FA64FE-0273-4137-99ED-ED8CF5F6A164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3F7D807-F66C-436D-ADB5-443A3A779F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9080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kumimoji="1"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kumimoji="1"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C28EE4CC-87E3-012D-7940-DED41FA2A3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3785369"/>
              </p:ext>
            </p:extLst>
          </p:nvPr>
        </p:nvGraphicFramePr>
        <p:xfrm>
          <a:off x="453761" y="1057536"/>
          <a:ext cx="11284475" cy="3390021"/>
        </p:xfrm>
        <a:graphic>
          <a:graphicData uri="http://schemas.openxmlformats.org/drawingml/2006/table">
            <a:tbl>
              <a:tblPr/>
              <a:tblGrid>
                <a:gridCol w="11284475">
                  <a:extLst>
                    <a:ext uri="{9D8B030D-6E8A-4147-A177-3AD203B41FA5}">
                      <a16:colId xmlns:a16="http://schemas.microsoft.com/office/drawing/2014/main" val="2749991562"/>
                    </a:ext>
                  </a:extLst>
                </a:gridCol>
              </a:tblGrid>
              <a:tr h="3390021"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just"/>
                      <a:r>
                        <a:rPr kumimoji="1" lang="en-US" altLang="ja-JP" sz="2800" u="sng" dirty="0">
                          <a:latin typeface="Times New Roman" panose="02020603050405020304" pitchFamily="18" charset="0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Core Technology</a:t>
                      </a:r>
                      <a:r>
                        <a:rPr kumimoji="1" lang="ja-JP" altLang="en-US" sz="2800" u="sng" dirty="0">
                          <a:latin typeface="Times New Roman" panose="02020603050405020304" pitchFamily="18" charset="0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（基盤技術）</a:t>
                      </a:r>
                      <a:r>
                        <a:rPr kumimoji="1" lang="en-US" altLang="ja-JP" sz="2800" u="sng" dirty="0">
                          <a:latin typeface="Times New Roman" panose="02020603050405020304" pitchFamily="18" charset="0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[seeds]</a:t>
                      </a:r>
                    </a:p>
                    <a:p>
                      <a:pPr algn="just"/>
                      <a:endParaRPr kumimoji="1" lang="en-US" altLang="ja-JP" sz="2000" u="sng" dirty="0">
                        <a:latin typeface="Times New Roman" panose="02020603050405020304" pitchFamily="18" charset="0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endParaRPr kumimoji="1" lang="en-US" altLang="ja-JP" sz="2400" u="sng" dirty="0">
                        <a:latin typeface="Times New Roman" panose="02020603050405020304" pitchFamily="18" charset="0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3507371"/>
                  </a:ext>
                </a:extLst>
              </a:tr>
            </a:tbl>
          </a:graphicData>
        </a:graphic>
      </p:graphicFrame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8AE93C2F-AA81-64CE-8C2A-36E2EDBF35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7502794"/>
              </p:ext>
            </p:extLst>
          </p:nvPr>
        </p:nvGraphicFramePr>
        <p:xfrm>
          <a:off x="453762" y="4700008"/>
          <a:ext cx="11284475" cy="3390021"/>
        </p:xfrm>
        <a:graphic>
          <a:graphicData uri="http://schemas.openxmlformats.org/drawingml/2006/table">
            <a:tbl>
              <a:tblPr/>
              <a:tblGrid>
                <a:gridCol w="11284475">
                  <a:extLst>
                    <a:ext uri="{9D8B030D-6E8A-4147-A177-3AD203B41FA5}">
                      <a16:colId xmlns:a16="http://schemas.microsoft.com/office/drawing/2014/main" val="2749991562"/>
                    </a:ext>
                  </a:extLst>
                </a:gridCol>
              </a:tblGrid>
              <a:tr h="3390021"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en-US" altLang="ja-JP" sz="2800" u="sng" dirty="0">
                          <a:latin typeface="Times New Roman" panose="02020603050405020304" pitchFamily="18" charset="0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Application &amp; Service</a:t>
                      </a:r>
                      <a:r>
                        <a:rPr kumimoji="1" lang="ja-JP" altLang="en-US" sz="2800" u="sng" dirty="0">
                          <a:latin typeface="Times New Roman" panose="02020603050405020304" pitchFamily="18" charset="0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（製品・サービス）</a:t>
                      </a:r>
                      <a:r>
                        <a:rPr kumimoji="1" lang="en-US" altLang="ja-JP" sz="2800" u="sng" dirty="0">
                          <a:latin typeface="Times New Roman" panose="02020603050405020304" pitchFamily="18" charset="0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[seeds]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2000" u="sng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3507371"/>
                  </a:ext>
                </a:extLst>
              </a:tr>
            </a:tbl>
          </a:graphicData>
        </a:graphic>
      </p:graphicFrame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87DEB18C-8140-991D-3194-F29C61B005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4068903"/>
              </p:ext>
            </p:extLst>
          </p:nvPr>
        </p:nvGraphicFramePr>
        <p:xfrm>
          <a:off x="453760" y="8342480"/>
          <a:ext cx="11284475" cy="3390021"/>
        </p:xfrm>
        <a:graphic>
          <a:graphicData uri="http://schemas.openxmlformats.org/drawingml/2006/table">
            <a:tbl>
              <a:tblPr/>
              <a:tblGrid>
                <a:gridCol w="11284475">
                  <a:extLst>
                    <a:ext uri="{9D8B030D-6E8A-4147-A177-3AD203B41FA5}">
                      <a16:colId xmlns:a16="http://schemas.microsoft.com/office/drawing/2014/main" val="2749991562"/>
                    </a:ext>
                  </a:extLst>
                </a:gridCol>
              </a:tblGrid>
              <a:tr h="3390021"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en-US" altLang="ja-JP" sz="2800" u="sng" dirty="0">
                          <a:latin typeface="Times New Roman" panose="02020603050405020304" pitchFamily="18" charset="0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Looking for/collaboration image</a:t>
                      </a:r>
                      <a:r>
                        <a:rPr kumimoji="1" lang="ja-JP" altLang="en-US" sz="2800" u="sng" dirty="0">
                          <a:latin typeface="Times New Roman" panose="02020603050405020304" pitchFamily="18" charset="0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（商談希望分野・連携イメージ）</a:t>
                      </a:r>
                      <a:r>
                        <a:rPr kumimoji="1" lang="en-US" altLang="ja-JP" sz="2800" u="sng" dirty="0">
                          <a:latin typeface="Times New Roman" panose="02020603050405020304" pitchFamily="18" charset="0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[needs]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2000" u="sng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3507371"/>
                  </a:ext>
                </a:extLst>
              </a:tr>
            </a:tbl>
          </a:graphicData>
        </a:graphic>
      </p:graphicFrame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0479D79-FCA7-DB03-D664-DC48E2496B8B}"/>
              </a:ext>
            </a:extLst>
          </p:cNvPr>
          <p:cNvSpPr/>
          <p:nvPr/>
        </p:nvSpPr>
        <p:spPr>
          <a:xfrm>
            <a:off x="674914" y="207284"/>
            <a:ext cx="9839324" cy="584775"/>
          </a:xfrm>
          <a:prstGeom prst="rect">
            <a:avLst/>
          </a:prstGeom>
          <a:ln w="12700">
            <a:noFill/>
          </a:ln>
        </p:spPr>
        <p:txBody>
          <a:bodyPr wrap="square">
            <a:spAutoFit/>
          </a:bodyPr>
          <a:lstStyle/>
          <a:p>
            <a:r>
              <a:rPr kumimoji="1" lang="en-US" altLang="ja-JP" sz="3200" dirty="0">
                <a:latin typeface="Times New Roman" panose="02020603050405020304" pitchFamily="18" charset="0"/>
                <a:ea typeface="BIZ UD明朝 Medium" panose="02020500000000000000" pitchFamily="17" charset="-128"/>
                <a:cs typeface="Times New Roman" panose="02020603050405020304" pitchFamily="18" charset="0"/>
              </a:rPr>
              <a:t>Company</a:t>
            </a:r>
            <a:r>
              <a:rPr kumimoji="1" lang="ja-JP" altLang="en-US" sz="3200" dirty="0">
                <a:latin typeface="Times New Roman" panose="02020603050405020304" pitchFamily="18" charset="0"/>
                <a:ea typeface="BIZ UD明朝 Medium" panose="02020500000000000000" pitchFamily="17" charset="-128"/>
                <a:cs typeface="Times New Roman" panose="02020603050405020304" pitchFamily="18" charset="0"/>
              </a:rPr>
              <a:t> </a:t>
            </a:r>
            <a:r>
              <a:rPr kumimoji="1" lang="en-US" altLang="ja-JP" sz="3200" dirty="0">
                <a:latin typeface="Times New Roman" panose="02020603050405020304" pitchFamily="18" charset="0"/>
                <a:ea typeface="BIZ UD明朝 Medium" panose="02020500000000000000" pitchFamily="17" charset="-128"/>
                <a:cs typeface="Times New Roman" panose="02020603050405020304" pitchFamily="18" charset="0"/>
              </a:rPr>
              <a:t>Name/</a:t>
            </a:r>
            <a:r>
              <a:rPr kumimoji="1" lang="ja-JP" altLang="en-US" sz="3200" dirty="0">
                <a:latin typeface="Times New Roman" panose="02020603050405020304" pitchFamily="18" charset="0"/>
                <a:ea typeface="BIZ UD明朝 Medium" panose="02020500000000000000" pitchFamily="17" charset="-128"/>
                <a:cs typeface="Times New Roman" panose="02020603050405020304" pitchFamily="18" charset="0"/>
              </a:rPr>
              <a:t>企業名</a:t>
            </a:r>
            <a:endParaRPr kumimoji="1" lang="en-US" altLang="ja-JP" sz="3200" dirty="0">
              <a:latin typeface="Times New Roman" panose="02020603050405020304" pitchFamily="18" charset="0"/>
              <a:ea typeface="BIZ UD明朝 Medium" panose="02020500000000000000" pitchFamily="17" charset="-128"/>
              <a:cs typeface="Times New Roman" panose="02020603050405020304" pitchFamily="18" charset="0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DEEFF4EA-56AD-73AA-13CE-57C4A61BF4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5188451"/>
              </p:ext>
            </p:extLst>
          </p:nvPr>
        </p:nvGraphicFramePr>
        <p:xfrm>
          <a:off x="453759" y="11984952"/>
          <a:ext cx="11284475" cy="2418841"/>
        </p:xfrm>
        <a:graphic>
          <a:graphicData uri="http://schemas.openxmlformats.org/drawingml/2006/table">
            <a:tbl>
              <a:tblPr/>
              <a:tblGrid>
                <a:gridCol w="11284475">
                  <a:extLst>
                    <a:ext uri="{9D8B030D-6E8A-4147-A177-3AD203B41FA5}">
                      <a16:colId xmlns:a16="http://schemas.microsoft.com/office/drawing/2014/main" val="2749991562"/>
                    </a:ext>
                  </a:extLst>
                </a:gridCol>
              </a:tblGrid>
              <a:tr h="2418841"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en-US" altLang="ja-JP" sz="2800" u="sng" dirty="0">
                          <a:latin typeface="Times New Roman" panose="02020603050405020304" pitchFamily="18" charset="0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Company Overview</a:t>
                      </a:r>
                      <a:r>
                        <a:rPr kumimoji="1" lang="ja-JP" altLang="en-US" sz="2800" u="sng" dirty="0">
                          <a:latin typeface="Times New Roman" panose="02020603050405020304" pitchFamily="18" charset="0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（企業概要）</a:t>
                      </a:r>
                      <a:endParaRPr kumimoji="1" lang="en-US" altLang="ja-JP" sz="2800" u="sng" dirty="0">
                        <a:latin typeface="Times New Roman" panose="02020603050405020304" pitchFamily="18" charset="0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2400" u="none" dirty="0">
                          <a:latin typeface="Times New Roman" panose="02020603050405020304" pitchFamily="18" charset="0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・</a:t>
                      </a:r>
                      <a:r>
                        <a:rPr kumimoji="1" lang="en-US" altLang="ja-JP" sz="2400" u="none" dirty="0">
                          <a:latin typeface="Times New Roman" panose="02020603050405020304" pitchFamily="18" charset="0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Website</a:t>
                      </a:r>
                      <a:r>
                        <a:rPr kumimoji="1" lang="ja-JP" altLang="en-US" sz="2400" u="none" dirty="0">
                          <a:latin typeface="Times New Roman" panose="02020603050405020304" pitchFamily="18" charset="0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kumimoji="1" lang="en-US" altLang="ja-JP" sz="2400" u="none" dirty="0">
                          <a:latin typeface="Times New Roman" panose="02020603050405020304" pitchFamily="18" charset="0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HP</a:t>
                      </a:r>
                      <a:r>
                        <a:rPr kumimoji="1" lang="ja-JP" altLang="en-US" sz="2400" u="none" dirty="0">
                          <a:latin typeface="Times New Roman" panose="02020603050405020304" pitchFamily="18" charset="0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）：</a:t>
                      </a:r>
                      <a:endParaRPr kumimoji="1" lang="en-US" altLang="ja-JP" sz="2400" u="none" dirty="0">
                        <a:latin typeface="Times New Roman" panose="02020603050405020304" pitchFamily="18" charset="0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2400" u="none" dirty="0">
                          <a:latin typeface="Times New Roman" panose="02020603050405020304" pitchFamily="18" charset="0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・</a:t>
                      </a:r>
                      <a:r>
                        <a:rPr kumimoji="1" lang="en-US" altLang="ja-JP" sz="2400" u="none" dirty="0">
                          <a:latin typeface="Times New Roman" panose="02020603050405020304" pitchFamily="18" charset="0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Address</a:t>
                      </a:r>
                      <a:r>
                        <a:rPr kumimoji="1" lang="ja-JP" altLang="en-US" sz="2400" u="none" dirty="0">
                          <a:latin typeface="Times New Roman" panose="02020603050405020304" pitchFamily="18" charset="0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（住所）：</a:t>
                      </a:r>
                      <a:endParaRPr kumimoji="1" lang="en-US" altLang="ja-JP" sz="2400" u="none" dirty="0">
                        <a:latin typeface="Times New Roman" panose="02020603050405020304" pitchFamily="18" charset="0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2400" u="none" dirty="0">
                          <a:latin typeface="Times New Roman" panose="02020603050405020304" pitchFamily="18" charset="0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・</a:t>
                      </a:r>
                      <a:r>
                        <a:rPr kumimoji="1" lang="en-US" altLang="ja-JP" sz="2400" u="none" dirty="0">
                          <a:latin typeface="Times New Roman" panose="02020603050405020304" pitchFamily="18" charset="0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Contacts</a:t>
                      </a:r>
                      <a:r>
                        <a:rPr kumimoji="1" lang="ja-JP" altLang="en-US" sz="2400" u="none" dirty="0">
                          <a:latin typeface="Times New Roman" panose="02020603050405020304" pitchFamily="18" charset="0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（連絡先）：</a:t>
                      </a:r>
                      <a:endParaRPr kumimoji="1" lang="en-US" altLang="ja-JP" sz="2400" u="none" dirty="0">
                        <a:latin typeface="Times New Roman" panose="02020603050405020304" pitchFamily="18" charset="0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2400" u="none" dirty="0">
                          <a:latin typeface="Times New Roman" panose="02020603050405020304" pitchFamily="18" charset="0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　・</a:t>
                      </a:r>
                      <a:r>
                        <a:rPr kumimoji="1" lang="en-US" altLang="ja-JP" sz="2400" u="none" dirty="0">
                          <a:latin typeface="Times New Roman" panose="02020603050405020304" pitchFamily="18" charset="0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E-mail</a:t>
                      </a:r>
                      <a:r>
                        <a:rPr kumimoji="1" lang="ja-JP" altLang="en-US" sz="2400" u="none" dirty="0">
                          <a:latin typeface="Times New Roman" panose="02020603050405020304" pitchFamily="18" charset="0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（メール）</a:t>
                      </a:r>
                      <a:endParaRPr kumimoji="1" lang="en-US" altLang="ja-JP" sz="2400" u="none" dirty="0">
                        <a:latin typeface="Times New Roman" panose="02020603050405020304" pitchFamily="18" charset="0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2400" u="none" dirty="0">
                          <a:latin typeface="Times New Roman" panose="02020603050405020304" pitchFamily="18" charset="0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　・</a:t>
                      </a:r>
                      <a:r>
                        <a:rPr kumimoji="1" lang="en-US" altLang="ja-JP" sz="2400" u="none" dirty="0">
                          <a:latin typeface="Times New Roman" panose="02020603050405020304" pitchFamily="18" charset="0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TEL</a:t>
                      </a:r>
                      <a:r>
                        <a:rPr kumimoji="1" lang="ja-JP" altLang="en-US" sz="2400" u="none" dirty="0">
                          <a:latin typeface="Times New Roman" panose="02020603050405020304" pitchFamily="18" charset="0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（電話）</a:t>
                      </a:r>
                      <a:endParaRPr kumimoji="1" lang="en-US" altLang="ja-JP" sz="2400" u="none" dirty="0">
                        <a:latin typeface="Times New Roman" panose="02020603050405020304" pitchFamily="18" charset="0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3507371"/>
                  </a:ext>
                </a:extLst>
              </a:tr>
            </a:tbl>
          </a:graphicData>
        </a:graphic>
      </p:graphicFrame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A91C746D-07AB-6B44-925A-88897E274B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1564712"/>
              </p:ext>
            </p:extLst>
          </p:nvPr>
        </p:nvGraphicFramePr>
        <p:xfrm>
          <a:off x="453759" y="14392358"/>
          <a:ext cx="11284475" cy="1483223"/>
        </p:xfrm>
        <a:graphic>
          <a:graphicData uri="http://schemas.openxmlformats.org/drawingml/2006/table">
            <a:tbl>
              <a:tblPr/>
              <a:tblGrid>
                <a:gridCol w="11284475">
                  <a:extLst>
                    <a:ext uri="{9D8B030D-6E8A-4147-A177-3AD203B41FA5}">
                      <a16:colId xmlns:a16="http://schemas.microsoft.com/office/drawing/2014/main" val="2749991562"/>
                    </a:ext>
                  </a:extLst>
                </a:gridCol>
              </a:tblGrid>
              <a:tr h="1483223"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2400" u="none" dirty="0">
                          <a:latin typeface="Times New Roman" panose="02020603050405020304" pitchFamily="18" charset="0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・</a:t>
                      </a:r>
                      <a:r>
                        <a:rPr kumimoji="1" lang="en-US" altLang="ja-JP" sz="2400" u="none" dirty="0">
                          <a:latin typeface="Times New Roman" panose="02020603050405020304" pitchFamily="18" charset="0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PR Points</a:t>
                      </a:r>
                      <a:r>
                        <a:rPr kumimoji="1" lang="ja-JP" altLang="en-US" sz="2400" u="none" dirty="0">
                          <a:latin typeface="Times New Roman" panose="02020603050405020304" pitchFamily="18" charset="0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：</a:t>
                      </a:r>
                      <a:endParaRPr kumimoji="1" lang="en-US" altLang="ja-JP" sz="2400" u="none" dirty="0">
                        <a:latin typeface="Times New Roman" panose="02020603050405020304" pitchFamily="18" charset="0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2400" u="none" dirty="0">
                        <a:latin typeface="Times New Roman" panose="02020603050405020304" pitchFamily="18" charset="0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2400" u="none" dirty="0">
                        <a:latin typeface="Times New Roman" panose="02020603050405020304" pitchFamily="18" charset="0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3507371"/>
                  </a:ext>
                </a:extLst>
              </a:tr>
            </a:tbl>
          </a:graphicData>
        </a:graphic>
      </p:graphicFrame>
      <p:sp>
        <p:nvSpPr>
          <p:cNvPr id="10" name="吹き出し: 角を丸めた四角形 9">
            <a:extLst>
              <a:ext uri="{FF2B5EF4-FFF2-40B4-BE49-F238E27FC236}">
                <a16:creationId xmlns:a16="http://schemas.microsoft.com/office/drawing/2014/main" id="{8396AA8D-AE5D-BC0C-7E4F-2EE083DEB79B}"/>
              </a:ext>
            </a:extLst>
          </p:cNvPr>
          <p:cNvSpPr/>
          <p:nvPr/>
        </p:nvSpPr>
        <p:spPr>
          <a:xfrm>
            <a:off x="5594576" y="13194372"/>
            <a:ext cx="6079963" cy="1430796"/>
          </a:xfrm>
          <a:prstGeom prst="wedgeRoundRectCallout">
            <a:avLst>
              <a:gd name="adj1" fmla="val -34685"/>
              <a:gd name="adj2" fmla="val 67545"/>
              <a:gd name="adj3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2000" b="1" dirty="0">
                <a:solidFill>
                  <a:schemeClr val="tx1"/>
                </a:solidFill>
                <a:latin typeface="Times New Roman" panose="02020603050405020304" pitchFamily="18" charset="0"/>
                <a:ea typeface="BIZ UDゴシック" panose="020B0400000000000000" pitchFamily="49" charset="-128"/>
                <a:cs typeface="Times New Roman" panose="02020603050405020304" pitchFamily="18" charset="0"/>
              </a:rPr>
              <a:t>PR</a:t>
            </a:r>
            <a:r>
              <a:rPr kumimoji="1" lang="ja-JP" altLang="en-US" sz="2000" b="1" dirty="0">
                <a:solidFill>
                  <a:schemeClr val="tx1"/>
                </a:solidFill>
                <a:latin typeface="Times New Roman" panose="02020603050405020304" pitchFamily="18" charset="0"/>
                <a:ea typeface="BIZ UDゴシック" panose="020B0400000000000000" pitchFamily="49" charset="-128"/>
                <a:cs typeface="Times New Roman" panose="02020603050405020304" pitchFamily="18" charset="0"/>
              </a:rPr>
              <a:t> </a:t>
            </a:r>
            <a:r>
              <a:rPr kumimoji="1" lang="en-US" altLang="ja-JP" sz="2000" b="1" dirty="0">
                <a:solidFill>
                  <a:schemeClr val="tx1"/>
                </a:solidFill>
                <a:latin typeface="Times New Roman" panose="02020603050405020304" pitchFamily="18" charset="0"/>
                <a:ea typeface="BIZ UDゴシック" panose="020B0400000000000000" pitchFamily="49" charset="-128"/>
                <a:cs typeface="Times New Roman" panose="02020603050405020304" pitchFamily="18" charset="0"/>
              </a:rPr>
              <a:t>Points</a:t>
            </a:r>
            <a:r>
              <a:rPr kumimoji="1" lang="ja-JP" altLang="en-US" sz="2000" b="1" dirty="0">
                <a:solidFill>
                  <a:schemeClr val="tx1"/>
                </a:solidFill>
                <a:latin typeface="Times New Roman" panose="02020603050405020304" pitchFamily="18" charset="0"/>
                <a:ea typeface="BIZ UDゴシック" panose="020B0400000000000000" pitchFamily="49" charset="-128"/>
                <a:cs typeface="Times New Roman" panose="02020603050405020304" pitchFamily="18" charset="0"/>
              </a:rPr>
              <a:t>（</a:t>
            </a:r>
            <a:r>
              <a:rPr kumimoji="1" lang="en-US" altLang="ja-JP" sz="2000" b="1" dirty="0">
                <a:solidFill>
                  <a:schemeClr val="tx1"/>
                </a:solidFill>
                <a:latin typeface="Times New Roman" panose="02020603050405020304" pitchFamily="18" charset="0"/>
                <a:ea typeface="BIZ UDゴシック" panose="020B0400000000000000" pitchFamily="49" charset="-128"/>
                <a:cs typeface="Times New Roman" panose="02020603050405020304" pitchFamily="18" charset="0"/>
              </a:rPr>
              <a:t>award, project, company feature, vision </a:t>
            </a:r>
            <a:r>
              <a:rPr kumimoji="1" lang="en-US" altLang="ja-JP" sz="2000" b="1" dirty="0" err="1">
                <a:solidFill>
                  <a:schemeClr val="tx1"/>
                </a:solidFill>
                <a:latin typeface="Times New Roman" panose="02020603050405020304" pitchFamily="18" charset="0"/>
                <a:ea typeface="BIZ UDゴシック" panose="020B0400000000000000" pitchFamily="49" charset="-128"/>
                <a:cs typeface="Times New Roman" panose="02020603050405020304" pitchFamily="18" charset="0"/>
              </a:rPr>
              <a:t>etc</a:t>
            </a:r>
            <a:r>
              <a:rPr kumimoji="1" lang="ja-JP" altLang="en-US" sz="2000" b="1" dirty="0">
                <a:solidFill>
                  <a:schemeClr val="tx1"/>
                </a:solidFill>
                <a:latin typeface="Times New Roman" panose="02020603050405020304" pitchFamily="18" charset="0"/>
                <a:ea typeface="BIZ UDゴシック" panose="020B0400000000000000" pitchFamily="49" charset="-128"/>
                <a:cs typeface="Times New Roman" panose="02020603050405020304" pitchFamily="18" charset="0"/>
              </a:rPr>
              <a:t>（受賞実績、プロジェクト実績、企業の特徴、ビジョン等））</a:t>
            </a:r>
            <a:endParaRPr kumimoji="1" lang="en-US" altLang="ja-JP" sz="2000" b="1" dirty="0">
              <a:solidFill>
                <a:schemeClr val="tx1"/>
              </a:solidFill>
              <a:latin typeface="Times New Roman" panose="02020603050405020304" pitchFamily="18" charset="0"/>
              <a:ea typeface="BIZ UDゴシック" panose="020B0400000000000000" pitchFamily="49" charset="-128"/>
              <a:cs typeface="Times New Roman" panose="02020603050405020304" pitchFamily="18" charset="0"/>
            </a:endParaRPr>
          </a:p>
        </p:txBody>
      </p:sp>
      <p:sp>
        <p:nvSpPr>
          <p:cNvPr id="2" name="吹き出し: 角を丸めた四角形 1">
            <a:extLst>
              <a:ext uri="{FF2B5EF4-FFF2-40B4-BE49-F238E27FC236}">
                <a16:creationId xmlns:a16="http://schemas.microsoft.com/office/drawing/2014/main" id="{23D41D15-0BEA-DA07-0FB5-AE06B0E19F09}"/>
              </a:ext>
            </a:extLst>
          </p:cNvPr>
          <p:cNvSpPr/>
          <p:nvPr/>
        </p:nvSpPr>
        <p:spPr>
          <a:xfrm>
            <a:off x="453758" y="9322092"/>
            <a:ext cx="6079963" cy="1430796"/>
          </a:xfrm>
          <a:prstGeom prst="wedgeRoundRectCallout">
            <a:avLst>
              <a:gd name="adj1" fmla="val -5002"/>
              <a:gd name="adj2" fmla="val -80454"/>
              <a:gd name="adj3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2000" b="1" dirty="0">
                <a:solidFill>
                  <a:schemeClr val="tx1"/>
                </a:solidFill>
                <a:latin typeface="Times New Roman" panose="02020603050405020304" pitchFamily="18" charset="0"/>
                <a:ea typeface="BIZ UDゴシック" panose="020B0400000000000000" pitchFamily="49" charset="-128"/>
                <a:cs typeface="Times New Roman" panose="02020603050405020304" pitchFamily="18" charset="0"/>
              </a:rPr>
              <a:t>※Please also include details regarding the benefits and effects of the partnership and collaboration</a:t>
            </a:r>
            <a:r>
              <a:rPr kumimoji="1" lang="ja-JP" altLang="en-US" sz="2000" b="1" dirty="0">
                <a:solidFill>
                  <a:schemeClr val="tx1"/>
                </a:solidFill>
                <a:latin typeface="Times New Roman" panose="02020603050405020304" pitchFamily="18" charset="0"/>
                <a:ea typeface="BIZ UDゴシック" panose="020B0400000000000000" pitchFamily="49" charset="-128"/>
                <a:cs typeface="Times New Roman" panose="02020603050405020304" pitchFamily="18" charset="0"/>
              </a:rPr>
              <a:t>（取引・連携のメリット、効果等についても合わせてご記載ください。）</a:t>
            </a:r>
          </a:p>
        </p:txBody>
      </p:sp>
      <p:sp>
        <p:nvSpPr>
          <p:cNvPr id="3" name="吹き出し: 角を丸めた四角形 2">
            <a:extLst>
              <a:ext uri="{FF2B5EF4-FFF2-40B4-BE49-F238E27FC236}">
                <a16:creationId xmlns:a16="http://schemas.microsoft.com/office/drawing/2014/main" id="{70D28B71-40DA-09FE-3147-BB4CC0E6D5A5}"/>
              </a:ext>
            </a:extLst>
          </p:cNvPr>
          <p:cNvSpPr/>
          <p:nvPr/>
        </p:nvSpPr>
        <p:spPr>
          <a:xfrm>
            <a:off x="453759" y="5608474"/>
            <a:ext cx="6079963" cy="2144966"/>
          </a:xfrm>
          <a:prstGeom prst="wedgeRoundRectCallout">
            <a:avLst>
              <a:gd name="adj1" fmla="val -3815"/>
              <a:gd name="adj2" fmla="val -67642"/>
              <a:gd name="adj3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2000" b="1" dirty="0">
                <a:solidFill>
                  <a:schemeClr val="tx1"/>
                </a:solidFill>
                <a:latin typeface="Times New Roman" panose="02020603050405020304" pitchFamily="18" charset="0"/>
                <a:ea typeface="BIZ UDゴシック" panose="020B0400000000000000" pitchFamily="49" charset="-128"/>
                <a:cs typeface="Times New Roman" panose="02020603050405020304" pitchFamily="18" charset="0"/>
              </a:rPr>
              <a:t>※In addition to the overview, please also provide details regarding the product’s usefulness, originality and competitive advantage over other companies.</a:t>
            </a:r>
            <a:r>
              <a:rPr kumimoji="1" lang="ja-JP" altLang="en-US" sz="2000" b="1" dirty="0">
                <a:solidFill>
                  <a:schemeClr val="tx1"/>
                </a:solidFill>
                <a:latin typeface="Times New Roman" panose="02020603050405020304" pitchFamily="18" charset="0"/>
                <a:ea typeface="BIZ UDゴシック" panose="020B0400000000000000" pitchFamily="49" charset="-128"/>
                <a:cs typeface="Times New Roman" panose="02020603050405020304" pitchFamily="18" charset="0"/>
              </a:rPr>
              <a:t>（概要のほか、有用性・独創性、他社との比較優位性等についても合わせてご記載ください。）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DAFFFDE-03A9-D4B2-1CFE-D57327FA5D41}"/>
              </a:ext>
            </a:extLst>
          </p:cNvPr>
          <p:cNvSpPr txBox="1"/>
          <p:nvPr/>
        </p:nvSpPr>
        <p:spPr>
          <a:xfrm>
            <a:off x="9620260" y="5388295"/>
            <a:ext cx="1986441" cy="2585323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写真：</a:t>
            </a:r>
            <a:r>
              <a:rPr kumimoji="1" lang="en-US" altLang="ja-JP" dirty="0"/>
              <a:t>dpi150</a:t>
            </a:r>
            <a:r>
              <a:rPr kumimoji="1" lang="ja-JP" altLang="en-US" dirty="0"/>
              <a:t>以上</a:t>
            </a:r>
            <a:endParaRPr kumimoji="1" lang="en-US" altLang="ja-JP" dirty="0"/>
          </a:p>
          <a:p>
            <a:r>
              <a:rPr kumimoji="1" lang="ja-JP" altLang="en-US" dirty="0"/>
              <a:t>（複数枚可）</a:t>
            </a:r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C99B1180-C23F-6A5C-CAAF-3D233E7A1DB8}"/>
              </a:ext>
            </a:extLst>
          </p:cNvPr>
          <p:cNvSpPr txBox="1"/>
          <p:nvPr/>
        </p:nvSpPr>
        <p:spPr>
          <a:xfrm>
            <a:off x="9620260" y="9056566"/>
            <a:ext cx="1986441" cy="2585323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写真：</a:t>
            </a:r>
            <a:r>
              <a:rPr kumimoji="1" lang="en-US" altLang="ja-JP" dirty="0"/>
              <a:t>dpi150</a:t>
            </a:r>
            <a:r>
              <a:rPr kumimoji="1" lang="ja-JP" altLang="en-US" dirty="0"/>
              <a:t>以上</a:t>
            </a:r>
            <a:endParaRPr kumimoji="1" lang="en-US" altLang="ja-JP" dirty="0"/>
          </a:p>
          <a:p>
            <a:r>
              <a:rPr kumimoji="1" lang="ja-JP" altLang="en-US"/>
              <a:t>（複数枚可</a:t>
            </a:r>
            <a:r>
              <a:rPr kumimoji="1" lang="ja-JP" altLang="en-US" dirty="0"/>
              <a:t>）</a:t>
            </a:r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7346EC00-E266-8494-3163-6EA8705C6CA8}"/>
              </a:ext>
            </a:extLst>
          </p:cNvPr>
          <p:cNvSpPr txBox="1"/>
          <p:nvPr/>
        </p:nvSpPr>
        <p:spPr>
          <a:xfrm>
            <a:off x="9373484" y="331161"/>
            <a:ext cx="2364750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b="1">
                <a:solidFill>
                  <a:srgbClr val="FF0000"/>
                </a:solidFill>
              </a:rPr>
              <a:t>① </a:t>
            </a:r>
            <a:r>
              <a:rPr kumimoji="1" lang="en-US" altLang="ja-JP" b="1" dirty="0">
                <a:solidFill>
                  <a:srgbClr val="FF0000"/>
                </a:solidFill>
              </a:rPr>
              <a:t>Japanese/</a:t>
            </a:r>
            <a:r>
              <a:rPr kumimoji="1" lang="ja-JP" altLang="en-US" b="1" dirty="0">
                <a:solidFill>
                  <a:srgbClr val="FF0000"/>
                </a:solidFill>
              </a:rPr>
              <a:t>日本語版</a:t>
            </a:r>
          </a:p>
        </p:txBody>
      </p:sp>
    </p:spTree>
    <p:extLst>
      <p:ext uri="{BB962C8B-B14F-4D97-AF65-F5344CB8AC3E}">
        <p14:creationId xmlns:p14="http://schemas.microsoft.com/office/powerpoint/2010/main" val="34902670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18209A-FF80-1C5B-53C7-8801CF27AE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7FB2BE49-FB48-E31D-52DE-8B0598290EED}"/>
              </a:ext>
            </a:extLst>
          </p:cNvPr>
          <p:cNvGraphicFramePr>
            <a:graphicFrameLocks noGrp="1"/>
          </p:cNvGraphicFramePr>
          <p:nvPr/>
        </p:nvGraphicFramePr>
        <p:xfrm>
          <a:off x="453761" y="1057536"/>
          <a:ext cx="11284475" cy="3390021"/>
        </p:xfrm>
        <a:graphic>
          <a:graphicData uri="http://schemas.openxmlformats.org/drawingml/2006/table">
            <a:tbl>
              <a:tblPr/>
              <a:tblGrid>
                <a:gridCol w="11284475">
                  <a:extLst>
                    <a:ext uri="{9D8B030D-6E8A-4147-A177-3AD203B41FA5}">
                      <a16:colId xmlns:a16="http://schemas.microsoft.com/office/drawing/2014/main" val="2749991562"/>
                    </a:ext>
                  </a:extLst>
                </a:gridCol>
              </a:tblGrid>
              <a:tr h="3390021"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just"/>
                      <a:r>
                        <a:rPr kumimoji="1" lang="en-US" altLang="ja-JP" sz="2800" u="sng" dirty="0">
                          <a:latin typeface="Times New Roman" panose="02020603050405020304" pitchFamily="18" charset="0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Core Technology</a:t>
                      </a:r>
                      <a:r>
                        <a:rPr kumimoji="1" lang="ja-JP" altLang="en-US" sz="2800" u="sng" dirty="0">
                          <a:latin typeface="Times New Roman" panose="02020603050405020304" pitchFamily="18" charset="0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（基盤技術）</a:t>
                      </a:r>
                      <a:r>
                        <a:rPr kumimoji="1" lang="en-US" altLang="ja-JP" sz="2800" u="sng" dirty="0">
                          <a:latin typeface="Times New Roman" panose="02020603050405020304" pitchFamily="18" charset="0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[seeds]</a:t>
                      </a:r>
                    </a:p>
                    <a:p>
                      <a:pPr algn="just"/>
                      <a:endParaRPr kumimoji="1" lang="en-US" altLang="ja-JP" sz="2000" u="sng" dirty="0">
                        <a:latin typeface="Times New Roman" panose="02020603050405020304" pitchFamily="18" charset="0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endParaRPr kumimoji="1" lang="en-US" altLang="ja-JP" sz="2400" u="sng" dirty="0">
                        <a:latin typeface="Times New Roman" panose="02020603050405020304" pitchFamily="18" charset="0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3507371"/>
                  </a:ext>
                </a:extLst>
              </a:tr>
            </a:tbl>
          </a:graphicData>
        </a:graphic>
      </p:graphicFrame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5DAEFB1E-7C46-817D-15A9-B0C8D7FBB5FD}"/>
              </a:ext>
            </a:extLst>
          </p:cNvPr>
          <p:cNvGraphicFramePr>
            <a:graphicFrameLocks noGrp="1"/>
          </p:cNvGraphicFramePr>
          <p:nvPr/>
        </p:nvGraphicFramePr>
        <p:xfrm>
          <a:off x="453762" y="4700008"/>
          <a:ext cx="11284475" cy="3390021"/>
        </p:xfrm>
        <a:graphic>
          <a:graphicData uri="http://schemas.openxmlformats.org/drawingml/2006/table">
            <a:tbl>
              <a:tblPr/>
              <a:tblGrid>
                <a:gridCol w="11284475">
                  <a:extLst>
                    <a:ext uri="{9D8B030D-6E8A-4147-A177-3AD203B41FA5}">
                      <a16:colId xmlns:a16="http://schemas.microsoft.com/office/drawing/2014/main" val="2749991562"/>
                    </a:ext>
                  </a:extLst>
                </a:gridCol>
              </a:tblGrid>
              <a:tr h="3390021"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en-US" altLang="ja-JP" sz="2800" u="sng" dirty="0">
                          <a:latin typeface="Times New Roman" panose="02020603050405020304" pitchFamily="18" charset="0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Application &amp; Service</a:t>
                      </a:r>
                      <a:r>
                        <a:rPr kumimoji="1" lang="ja-JP" altLang="en-US" sz="2800" u="sng" dirty="0">
                          <a:latin typeface="Times New Roman" panose="02020603050405020304" pitchFamily="18" charset="0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（製品・サービス）</a:t>
                      </a:r>
                      <a:r>
                        <a:rPr kumimoji="1" lang="en-US" altLang="ja-JP" sz="2800" u="sng" dirty="0">
                          <a:latin typeface="Times New Roman" panose="02020603050405020304" pitchFamily="18" charset="0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[seeds]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2000" u="sng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3507371"/>
                  </a:ext>
                </a:extLst>
              </a:tr>
            </a:tbl>
          </a:graphicData>
        </a:graphic>
      </p:graphicFrame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5ADDFAD1-8D5A-8D31-02D2-3B686100D7EC}"/>
              </a:ext>
            </a:extLst>
          </p:cNvPr>
          <p:cNvGraphicFramePr>
            <a:graphicFrameLocks noGrp="1"/>
          </p:cNvGraphicFramePr>
          <p:nvPr/>
        </p:nvGraphicFramePr>
        <p:xfrm>
          <a:off x="453760" y="8342480"/>
          <a:ext cx="11284475" cy="3390021"/>
        </p:xfrm>
        <a:graphic>
          <a:graphicData uri="http://schemas.openxmlformats.org/drawingml/2006/table">
            <a:tbl>
              <a:tblPr/>
              <a:tblGrid>
                <a:gridCol w="11284475">
                  <a:extLst>
                    <a:ext uri="{9D8B030D-6E8A-4147-A177-3AD203B41FA5}">
                      <a16:colId xmlns:a16="http://schemas.microsoft.com/office/drawing/2014/main" val="2749991562"/>
                    </a:ext>
                  </a:extLst>
                </a:gridCol>
              </a:tblGrid>
              <a:tr h="3390021"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en-US" altLang="ja-JP" sz="2800" u="sng" dirty="0">
                          <a:latin typeface="Times New Roman" panose="02020603050405020304" pitchFamily="18" charset="0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Looking for/collaboration image</a:t>
                      </a:r>
                      <a:r>
                        <a:rPr kumimoji="1" lang="ja-JP" altLang="en-US" sz="2800" u="sng" dirty="0">
                          <a:latin typeface="Times New Roman" panose="02020603050405020304" pitchFamily="18" charset="0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（商談希望分野・連携イメージ）</a:t>
                      </a:r>
                      <a:r>
                        <a:rPr kumimoji="1" lang="en-US" altLang="ja-JP" sz="2800" u="sng" dirty="0">
                          <a:latin typeface="Times New Roman" panose="02020603050405020304" pitchFamily="18" charset="0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[needs]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2000" u="sng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3507371"/>
                  </a:ext>
                </a:extLst>
              </a:tr>
            </a:tbl>
          </a:graphicData>
        </a:graphic>
      </p:graphicFrame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0B769431-D822-DD2E-DBB8-A2260AAFD5B1}"/>
              </a:ext>
            </a:extLst>
          </p:cNvPr>
          <p:cNvSpPr/>
          <p:nvPr/>
        </p:nvSpPr>
        <p:spPr>
          <a:xfrm>
            <a:off x="674914" y="207284"/>
            <a:ext cx="9839324" cy="584775"/>
          </a:xfrm>
          <a:prstGeom prst="rect">
            <a:avLst/>
          </a:prstGeom>
          <a:ln w="12700">
            <a:noFill/>
          </a:ln>
        </p:spPr>
        <p:txBody>
          <a:bodyPr wrap="square">
            <a:spAutoFit/>
          </a:bodyPr>
          <a:lstStyle/>
          <a:p>
            <a:r>
              <a:rPr kumimoji="1" lang="en-US" altLang="ja-JP" sz="3200" dirty="0">
                <a:latin typeface="Times New Roman" panose="02020603050405020304" pitchFamily="18" charset="0"/>
                <a:ea typeface="BIZ UD明朝 Medium" panose="02020500000000000000" pitchFamily="17" charset="-128"/>
                <a:cs typeface="Times New Roman" panose="02020603050405020304" pitchFamily="18" charset="0"/>
              </a:rPr>
              <a:t>Company</a:t>
            </a:r>
            <a:r>
              <a:rPr kumimoji="1" lang="ja-JP" altLang="en-US" sz="3200" dirty="0">
                <a:latin typeface="Times New Roman" panose="02020603050405020304" pitchFamily="18" charset="0"/>
                <a:ea typeface="BIZ UD明朝 Medium" panose="02020500000000000000" pitchFamily="17" charset="-128"/>
                <a:cs typeface="Times New Roman" panose="02020603050405020304" pitchFamily="18" charset="0"/>
              </a:rPr>
              <a:t> </a:t>
            </a:r>
            <a:r>
              <a:rPr kumimoji="1" lang="en-US" altLang="ja-JP" sz="3200" dirty="0">
                <a:latin typeface="Times New Roman" panose="02020603050405020304" pitchFamily="18" charset="0"/>
                <a:ea typeface="BIZ UD明朝 Medium" panose="02020500000000000000" pitchFamily="17" charset="-128"/>
                <a:cs typeface="Times New Roman" panose="02020603050405020304" pitchFamily="18" charset="0"/>
              </a:rPr>
              <a:t>Name/</a:t>
            </a:r>
            <a:r>
              <a:rPr kumimoji="1" lang="ja-JP" altLang="en-US" sz="3200" dirty="0">
                <a:latin typeface="Times New Roman" panose="02020603050405020304" pitchFamily="18" charset="0"/>
                <a:ea typeface="BIZ UD明朝 Medium" panose="02020500000000000000" pitchFamily="17" charset="-128"/>
                <a:cs typeface="Times New Roman" panose="02020603050405020304" pitchFamily="18" charset="0"/>
              </a:rPr>
              <a:t>企業名</a:t>
            </a:r>
            <a:endParaRPr kumimoji="1" lang="en-US" altLang="ja-JP" sz="3200" dirty="0">
              <a:latin typeface="Times New Roman" panose="02020603050405020304" pitchFamily="18" charset="0"/>
              <a:ea typeface="BIZ UD明朝 Medium" panose="02020500000000000000" pitchFamily="17" charset="-128"/>
              <a:cs typeface="Times New Roman" panose="02020603050405020304" pitchFamily="18" charset="0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10861DC2-861C-D972-9D5A-86C8F3798EA4}"/>
              </a:ext>
            </a:extLst>
          </p:cNvPr>
          <p:cNvGraphicFramePr>
            <a:graphicFrameLocks noGrp="1"/>
          </p:cNvGraphicFramePr>
          <p:nvPr/>
        </p:nvGraphicFramePr>
        <p:xfrm>
          <a:off x="453759" y="11984952"/>
          <a:ext cx="11284475" cy="2418841"/>
        </p:xfrm>
        <a:graphic>
          <a:graphicData uri="http://schemas.openxmlformats.org/drawingml/2006/table">
            <a:tbl>
              <a:tblPr/>
              <a:tblGrid>
                <a:gridCol w="11284475">
                  <a:extLst>
                    <a:ext uri="{9D8B030D-6E8A-4147-A177-3AD203B41FA5}">
                      <a16:colId xmlns:a16="http://schemas.microsoft.com/office/drawing/2014/main" val="2749991562"/>
                    </a:ext>
                  </a:extLst>
                </a:gridCol>
              </a:tblGrid>
              <a:tr h="2418841"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en-US" altLang="ja-JP" sz="2800" u="sng" dirty="0">
                          <a:latin typeface="Times New Roman" panose="02020603050405020304" pitchFamily="18" charset="0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Company Overview</a:t>
                      </a:r>
                      <a:r>
                        <a:rPr kumimoji="1" lang="ja-JP" altLang="en-US" sz="2800" u="sng" dirty="0">
                          <a:latin typeface="Times New Roman" panose="02020603050405020304" pitchFamily="18" charset="0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（企業概要）</a:t>
                      </a:r>
                      <a:endParaRPr kumimoji="1" lang="en-US" altLang="ja-JP" sz="2800" u="sng" dirty="0">
                        <a:latin typeface="Times New Roman" panose="02020603050405020304" pitchFamily="18" charset="0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2400" u="none" dirty="0">
                          <a:latin typeface="Times New Roman" panose="02020603050405020304" pitchFamily="18" charset="0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・</a:t>
                      </a:r>
                      <a:r>
                        <a:rPr kumimoji="1" lang="en-US" altLang="ja-JP" sz="2400" u="none" dirty="0">
                          <a:latin typeface="Times New Roman" panose="02020603050405020304" pitchFamily="18" charset="0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Website</a:t>
                      </a:r>
                      <a:r>
                        <a:rPr kumimoji="1" lang="ja-JP" altLang="en-US" sz="2400" u="none" dirty="0">
                          <a:latin typeface="Times New Roman" panose="02020603050405020304" pitchFamily="18" charset="0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kumimoji="1" lang="en-US" altLang="ja-JP" sz="2400" u="none" dirty="0">
                          <a:latin typeface="Times New Roman" panose="02020603050405020304" pitchFamily="18" charset="0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HP</a:t>
                      </a:r>
                      <a:r>
                        <a:rPr kumimoji="1" lang="ja-JP" altLang="en-US" sz="2400" u="none" dirty="0">
                          <a:latin typeface="Times New Roman" panose="02020603050405020304" pitchFamily="18" charset="0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）：</a:t>
                      </a:r>
                      <a:endParaRPr kumimoji="1" lang="en-US" altLang="ja-JP" sz="2400" u="none" dirty="0">
                        <a:latin typeface="Times New Roman" panose="02020603050405020304" pitchFamily="18" charset="0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2400" u="none" dirty="0">
                          <a:latin typeface="Times New Roman" panose="02020603050405020304" pitchFamily="18" charset="0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・</a:t>
                      </a:r>
                      <a:r>
                        <a:rPr kumimoji="1" lang="en-US" altLang="ja-JP" sz="2400" u="none" dirty="0">
                          <a:latin typeface="Times New Roman" panose="02020603050405020304" pitchFamily="18" charset="0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Address</a:t>
                      </a:r>
                      <a:r>
                        <a:rPr kumimoji="1" lang="ja-JP" altLang="en-US" sz="2400" u="none" dirty="0">
                          <a:latin typeface="Times New Roman" panose="02020603050405020304" pitchFamily="18" charset="0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（住所）：</a:t>
                      </a:r>
                      <a:endParaRPr kumimoji="1" lang="en-US" altLang="ja-JP" sz="2400" u="none" dirty="0">
                        <a:latin typeface="Times New Roman" panose="02020603050405020304" pitchFamily="18" charset="0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2400" u="none" dirty="0">
                          <a:latin typeface="Times New Roman" panose="02020603050405020304" pitchFamily="18" charset="0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・</a:t>
                      </a:r>
                      <a:r>
                        <a:rPr kumimoji="1" lang="en-US" altLang="ja-JP" sz="2400" u="none" dirty="0">
                          <a:latin typeface="Times New Roman" panose="02020603050405020304" pitchFamily="18" charset="0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Contacts</a:t>
                      </a:r>
                      <a:r>
                        <a:rPr kumimoji="1" lang="ja-JP" altLang="en-US" sz="2400" u="none" dirty="0">
                          <a:latin typeface="Times New Roman" panose="02020603050405020304" pitchFamily="18" charset="0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（連絡先）：</a:t>
                      </a:r>
                      <a:endParaRPr kumimoji="1" lang="en-US" altLang="ja-JP" sz="2400" u="none" dirty="0">
                        <a:latin typeface="Times New Roman" panose="02020603050405020304" pitchFamily="18" charset="0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2400" u="none" dirty="0">
                          <a:latin typeface="Times New Roman" panose="02020603050405020304" pitchFamily="18" charset="0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　・</a:t>
                      </a:r>
                      <a:r>
                        <a:rPr kumimoji="1" lang="en-US" altLang="ja-JP" sz="2400" u="none" dirty="0">
                          <a:latin typeface="Times New Roman" panose="02020603050405020304" pitchFamily="18" charset="0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E-mail</a:t>
                      </a:r>
                      <a:r>
                        <a:rPr kumimoji="1" lang="ja-JP" altLang="en-US" sz="2400" u="none" dirty="0">
                          <a:latin typeface="Times New Roman" panose="02020603050405020304" pitchFamily="18" charset="0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（メール）</a:t>
                      </a:r>
                      <a:endParaRPr kumimoji="1" lang="en-US" altLang="ja-JP" sz="2400" u="none" dirty="0">
                        <a:latin typeface="Times New Roman" panose="02020603050405020304" pitchFamily="18" charset="0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2400" u="none" dirty="0">
                          <a:latin typeface="Times New Roman" panose="02020603050405020304" pitchFamily="18" charset="0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　・</a:t>
                      </a:r>
                      <a:r>
                        <a:rPr kumimoji="1" lang="en-US" altLang="ja-JP" sz="2400" u="none" dirty="0">
                          <a:latin typeface="Times New Roman" panose="02020603050405020304" pitchFamily="18" charset="0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TEL</a:t>
                      </a:r>
                      <a:r>
                        <a:rPr kumimoji="1" lang="ja-JP" altLang="en-US" sz="2400" u="none" dirty="0">
                          <a:latin typeface="Times New Roman" panose="02020603050405020304" pitchFamily="18" charset="0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（電話）</a:t>
                      </a:r>
                      <a:endParaRPr kumimoji="1" lang="en-US" altLang="ja-JP" sz="2400" u="none" dirty="0">
                        <a:latin typeface="Times New Roman" panose="02020603050405020304" pitchFamily="18" charset="0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3507371"/>
                  </a:ext>
                </a:extLst>
              </a:tr>
            </a:tbl>
          </a:graphicData>
        </a:graphic>
      </p:graphicFrame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192A0128-5C9D-C3BB-8E1D-190B0C291BA0}"/>
              </a:ext>
            </a:extLst>
          </p:cNvPr>
          <p:cNvGraphicFramePr>
            <a:graphicFrameLocks noGrp="1"/>
          </p:cNvGraphicFramePr>
          <p:nvPr/>
        </p:nvGraphicFramePr>
        <p:xfrm>
          <a:off x="453759" y="14392358"/>
          <a:ext cx="11284475" cy="1483223"/>
        </p:xfrm>
        <a:graphic>
          <a:graphicData uri="http://schemas.openxmlformats.org/drawingml/2006/table">
            <a:tbl>
              <a:tblPr/>
              <a:tblGrid>
                <a:gridCol w="11284475">
                  <a:extLst>
                    <a:ext uri="{9D8B030D-6E8A-4147-A177-3AD203B41FA5}">
                      <a16:colId xmlns:a16="http://schemas.microsoft.com/office/drawing/2014/main" val="2749991562"/>
                    </a:ext>
                  </a:extLst>
                </a:gridCol>
              </a:tblGrid>
              <a:tr h="1483223"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2400" u="none" dirty="0">
                          <a:latin typeface="Times New Roman" panose="02020603050405020304" pitchFamily="18" charset="0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・</a:t>
                      </a:r>
                      <a:r>
                        <a:rPr kumimoji="1" lang="en-US" altLang="ja-JP" sz="2400" u="none" dirty="0">
                          <a:latin typeface="Times New Roman" panose="02020603050405020304" pitchFamily="18" charset="0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PR Points</a:t>
                      </a:r>
                      <a:r>
                        <a:rPr kumimoji="1" lang="ja-JP" altLang="en-US" sz="2400" u="none" dirty="0">
                          <a:latin typeface="Times New Roman" panose="02020603050405020304" pitchFamily="18" charset="0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：</a:t>
                      </a:r>
                      <a:endParaRPr kumimoji="1" lang="en-US" altLang="ja-JP" sz="2400" u="none" dirty="0">
                        <a:latin typeface="Times New Roman" panose="02020603050405020304" pitchFamily="18" charset="0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2400" u="none" dirty="0">
                        <a:latin typeface="Times New Roman" panose="02020603050405020304" pitchFamily="18" charset="0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2400" u="none" dirty="0">
                        <a:latin typeface="Times New Roman" panose="02020603050405020304" pitchFamily="18" charset="0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3507371"/>
                  </a:ext>
                </a:extLst>
              </a:tr>
            </a:tbl>
          </a:graphicData>
        </a:graphic>
      </p:graphicFrame>
      <p:sp>
        <p:nvSpPr>
          <p:cNvPr id="10" name="吹き出し: 角を丸めた四角形 9">
            <a:extLst>
              <a:ext uri="{FF2B5EF4-FFF2-40B4-BE49-F238E27FC236}">
                <a16:creationId xmlns:a16="http://schemas.microsoft.com/office/drawing/2014/main" id="{F6C90B40-E8DB-8BCB-6647-3A25EA62BCB4}"/>
              </a:ext>
            </a:extLst>
          </p:cNvPr>
          <p:cNvSpPr/>
          <p:nvPr/>
        </p:nvSpPr>
        <p:spPr>
          <a:xfrm>
            <a:off x="5594576" y="13194372"/>
            <a:ext cx="6079963" cy="1430796"/>
          </a:xfrm>
          <a:prstGeom prst="wedgeRoundRectCallout">
            <a:avLst>
              <a:gd name="adj1" fmla="val -34685"/>
              <a:gd name="adj2" fmla="val 67545"/>
              <a:gd name="adj3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2000" b="1" dirty="0">
                <a:solidFill>
                  <a:schemeClr val="tx1"/>
                </a:solidFill>
                <a:latin typeface="Times New Roman" panose="02020603050405020304" pitchFamily="18" charset="0"/>
                <a:ea typeface="BIZ UDゴシック" panose="020B0400000000000000" pitchFamily="49" charset="-128"/>
                <a:cs typeface="Times New Roman" panose="02020603050405020304" pitchFamily="18" charset="0"/>
              </a:rPr>
              <a:t>PR</a:t>
            </a:r>
            <a:r>
              <a:rPr kumimoji="1" lang="ja-JP" altLang="en-US" sz="2000" b="1" dirty="0">
                <a:solidFill>
                  <a:schemeClr val="tx1"/>
                </a:solidFill>
                <a:latin typeface="Times New Roman" panose="02020603050405020304" pitchFamily="18" charset="0"/>
                <a:ea typeface="BIZ UDゴシック" panose="020B0400000000000000" pitchFamily="49" charset="-128"/>
                <a:cs typeface="Times New Roman" panose="02020603050405020304" pitchFamily="18" charset="0"/>
              </a:rPr>
              <a:t> </a:t>
            </a:r>
            <a:r>
              <a:rPr kumimoji="1" lang="en-US" altLang="ja-JP" sz="2000" b="1" dirty="0">
                <a:solidFill>
                  <a:schemeClr val="tx1"/>
                </a:solidFill>
                <a:latin typeface="Times New Roman" panose="02020603050405020304" pitchFamily="18" charset="0"/>
                <a:ea typeface="BIZ UDゴシック" panose="020B0400000000000000" pitchFamily="49" charset="-128"/>
                <a:cs typeface="Times New Roman" panose="02020603050405020304" pitchFamily="18" charset="0"/>
              </a:rPr>
              <a:t>Points</a:t>
            </a:r>
            <a:r>
              <a:rPr kumimoji="1" lang="ja-JP" altLang="en-US" sz="2000" b="1" dirty="0">
                <a:solidFill>
                  <a:schemeClr val="tx1"/>
                </a:solidFill>
                <a:latin typeface="Times New Roman" panose="02020603050405020304" pitchFamily="18" charset="0"/>
                <a:ea typeface="BIZ UDゴシック" panose="020B0400000000000000" pitchFamily="49" charset="-128"/>
                <a:cs typeface="Times New Roman" panose="02020603050405020304" pitchFamily="18" charset="0"/>
              </a:rPr>
              <a:t>（</a:t>
            </a:r>
            <a:r>
              <a:rPr kumimoji="1" lang="en-US" altLang="ja-JP" sz="2000" b="1" dirty="0">
                <a:solidFill>
                  <a:schemeClr val="tx1"/>
                </a:solidFill>
                <a:latin typeface="Times New Roman" panose="02020603050405020304" pitchFamily="18" charset="0"/>
                <a:ea typeface="BIZ UDゴシック" panose="020B0400000000000000" pitchFamily="49" charset="-128"/>
                <a:cs typeface="Times New Roman" panose="02020603050405020304" pitchFamily="18" charset="0"/>
              </a:rPr>
              <a:t>award, project, company feature, vision </a:t>
            </a:r>
            <a:r>
              <a:rPr kumimoji="1" lang="en-US" altLang="ja-JP" sz="2000" b="1" dirty="0" err="1">
                <a:solidFill>
                  <a:schemeClr val="tx1"/>
                </a:solidFill>
                <a:latin typeface="Times New Roman" panose="02020603050405020304" pitchFamily="18" charset="0"/>
                <a:ea typeface="BIZ UDゴシック" panose="020B0400000000000000" pitchFamily="49" charset="-128"/>
                <a:cs typeface="Times New Roman" panose="02020603050405020304" pitchFamily="18" charset="0"/>
              </a:rPr>
              <a:t>etc</a:t>
            </a:r>
            <a:r>
              <a:rPr kumimoji="1" lang="ja-JP" altLang="en-US" sz="2000" b="1" dirty="0">
                <a:solidFill>
                  <a:schemeClr val="tx1"/>
                </a:solidFill>
                <a:latin typeface="Times New Roman" panose="02020603050405020304" pitchFamily="18" charset="0"/>
                <a:ea typeface="BIZ UDゴシック" panose="020B0400000000000000" pitchFamily="49" charset="-128"/>
                <a:cs typeface="Times New Roman" panose="02020603050405020304" pitchFamily="18" charset="0"/>
              </a:rPr>
              <a:t>（受賞実績、プロジェクト実績、企業の特徴、ビジョン等））</a:t>
            </a:r>
            <a:endParaRPr kumimoji="1" lang="en-US" altLang="ja-JP" sz="2000" b="1" dirty="0">
              <a:solidFill>
                <a:schemeClr val="tx1"/>
              </a:solidFill>
              <a:latin typeface="Times New Roman" panose="02020603050405020304" pitchFamily="18" charset="0"/>
              <a:ea typeface="BIZ UDゴシック" panose="020B0400000000000000" pitchFamily="49" charset="-128"/>
              <a:cs typeface="Times New Roman" panose="02020603050405020304" pitchFamily="18" charset="0"/>
            </a:endParaRPr>
          </a:p>
        </p:txBody>
      </p:sp>
      <p:sp>
        <p:nvSpPr>
          <p:cNvPr id="2" name="吹き出し: 角を丸めた四角形 1">
            <a:extLst>
              <a:ext uri="{FF2B5EF4-FFF2-40B4-BE49-F238E27FC236}">
                <a16:creationId xmlns:a16="http://schemas.microsoft.com/office/drawing/2014/main" id="{5B583203-5CEE-FAAC-296B-7A4D2E6F17BB}"/>
              </a:ext>
            </a:extLst>
          </p:cNvPr>
          <p:cNvSpPr/>
          <p:nvPr/>
        </p:nvSpPr>
        <p:spPr>
          <a:xfrm>
            <a:off x="453758" y="9322092"/>
            <a:ext cx="6079963" cy="1430796"/>
          </a:xfrm>
          <a:prstGeom prst="wedgeRoundRectCallout">
            <a:avLst>
              <a:gd name="adj1" fmla="val -5002"/>
              <a:gd name="adj2" fmla="val -80454"/>
              <a:gd name="adj3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2000" b="1" dirty="0">
                <a:solidFill>
                  <a:schemeClr val="tx1"/>
                </a:solidFill>
                <a:latin typeface="Times New Roman" panose="02020603050405020304" pitchFamily="18" charset="0"/>
                <a:ea typeface="BIZ UDゴシック" panose="020B0400000000000000" pitchFamily="49" charset="-128"/>
                <a:cs typeface="Times New Roman" panose="02020603050405020304" pitchFamily="18" charset="0"/>
              </a:rPr>
              <a:t>※Please also include details regarding the benefits and effects of the partnership and collaboration</a:t>
            </a:r>
            <a:r>
              <a:rPr kumimoji="1" lang="ja-JP" altLang="en-US" sz="2000" b="1" dirty="0">
                <a:solidFill>
                  <a:schemeClr val="tx1"/>
                </a:solidFill>
                <a:latin typeface="Times New Roman" panose="02020603050405020304" pitchFamily="18" charset="0"/>
                <a:ea typeface="BIZ UDゴシック" panose="020B0400000000000000" pitchFamily="49" charset="-128"/>
                <a:cs typeface="Times New Roman" panose="02020603050405020304" pitchFamily="18" charset="0"/>
              </a:rPr>
              <a:t>（取引・連携のメリット、効果等についても合わせてご記載ください。）</a:t>
            </a:r>
          </a:p>
        </p:txBody>
      </p:sp>
      <p:sp>
        <p:nvSpPr>
          <p:cNvPr id="3" name="吹き出し: 角を丸めた四角形 2">
            <a:extLst>
              <a:ext uri="{FF2B5EF4-FFF2-40B4-BE49-F238E27FC236}">
                <a16:creationId xmlns:a16="http://schemas.microsoft.com/office/drawing/2014/main" id="{35F8AF08-467B-82C4-7F78-539C43C0958B}"/>
              </a:ext>
            </a:extLst>
          </p:cNvPr>
          <p:cNvSpPr/>
          <p:nvPr/>
        </p:nvSpPr>
        <p:spPr>
          <a:xfrm>
            <a:off x="453759" y="5608474"/>
            <a:ext cx="6079963" cy="2144966"/>
          </a:xfrm>
          <a:prstGeom prst="wedgeRoundRectCallout">
            <a:avLst>
              <a:gd name="adj1" fmla="val -3815"/>
              <a:gd name="adj2" fmla="val -67642"/>
              <a:gd name="adj3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2000" b="1" dirty="0">
                <a:solidFill>
                  <a:schemeClr val="tx1"/>
                </a:solidFill>
                <a:latin typeface="Times New Roman" panose="02020603050405020304" pitchFamily="18" charset="0"/>
                <a:ea typeface="BIZ UDゴシック" panose="020B0400000000000000" pitchFamily="49" charset="-128"/>
                <a:cs typeface="Times New Roman" panose="02020603050405020304" pitchFamily="18" charset="0"/>
              </a:rPr>
              <a:t>※In addition to the overview, please also provide details regarding the product’s usefulness, originality and competitive advantage over other companies.</a:t>
            </a:r>
            <a:r>
              <a:rPr kumimoji="1" lang="ja-JP" altLang="en-US" sz="2000" b="1" dirty="0">
                <a:solidFill>
                  <a:schemeClr val="tx1"/>
                </a:solidFill>
                <a:latin typeface="Times New Roman" panose="02020603050405020304" pitchFamily="18" charset="0"/>
                <a:ea typeface="BIZ UDゴシック" panose="020B0400000000000000" pitchFamily="49" charset="-128"/>
                <a:cs typeface="Times New Roman" panose="02020603050405020304" pitchFamily="18" charset="0"/>
              </a:rPr>
              <a:t>（概要のほか、有用性・独創性、他社との比較優位性等についても合わせてご記載ください。）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5043517-F071-40EF-26FB-1543AA85EDE5}"/>
              </a:ext>
            </a:extLst>
          </p:cNvPr>
          <p:cNvSpPr txBox="1"/>
          <p:nvPr/>
        </p:nvSpPr>
        <p:spPr>
          <a:xfrm>
            <a:off x="9620260" y="5388295"/>
            <a:ext cx="1986441" cy="2585323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Photo</a:t>
            </a:r>
            <a:r>
              <a:rPr kumimoji="1" lang="ja-JP" altLang="en-US" dirty="0"/>
              <a:t>：</a:t>
            </a:r>
            <a:endParaRPr kumimoji="1" lang="en-US" altLang="ja-JP" dirty="0"/>
          </a:p>
          <a:p>
            <a:r>
              <a:rPr kumimoji="1" lang="en-US" altLang="ja-JP" dirty="0"/>
              <a:t>150 dpi or higher</a:t>
            </a:r>
          </a:p>
          <a:p>
            <a:r>
              <a:rPr kumimoji="1" lang="ja-JP" altLang="en-US" dirty="0"/>
              <a:t>（</a:t>
            </a:r>
            <a:r>
              <a:rPr kumimoji="1" lang="en-US" altLang="ja-JP" dirty="0"/>
              <a:t>multiple photos</a:t>
            </a:r>
            <a:r>
              <a:rPr kumimoji="1" lang="ja-JP" altLang="en-US" dirty="0"/>
              <a:t> </a:t>
            </a:r>
            <a:r>
              <a:rPr kumimoji="1" lang="en-US" altLang="ja-JP" dirty="0"/>
              <a:t>acceptable</a:t>
            </a:r>
            <a:r>
              <a:rPr kumimoji="1" lang="ja-JP" altLang="en-US" dirty="0"/>
              <a:t>）</a:t>
            </a:r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97F4896B-3D19-9824-9639-F73596B18F7E}"/>
              </a:ext>
            </a:extLst>
          </p:cNvPr>
          <p:cNvSpPr txBox="1"/>
          <p:nvPr/>
        </p:nvSpPr>
        <p:spPr>
          <a:xfrm>
            <a:off x="9620260" y="9056566"/>
            <a:ext cx="1986441" cy="2585323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Photo</a:t>
            </a:r>
            <a:r>
              <a:rPr kumimoji="1" lang="ja-JP" altLang="en-US" dirty="0"/>
              <a:t>：</a:t>
            </a:r>
          </a:p>
          <a:p>
            <a:r>
              <a:rPr kumimoji="1" lang="en-US" altLang="ja-JP" dirty="0"/>
              <a:t>150 dpi or higher</a:t>
            </a:r>
          </a:p>
          <a:p>
            <a:r>
              <a:rPr kumimoji="1" lang="ja-JP" altLang="en-US" dirty="0"/>
              <a:t>（</a:t>
            </a:r>
            <a:r>
              <a:rPr kumimoji="1" lang="en-US" altLang="ja-JP" dirty="0"/>
              <a:t>multiple photos acceptable</a:t>
            </a:r>
            <a:r>
              <a:rPr kumimoji="1" lang="ja-JP" altLang="en-US" dirty="0"/>
              <a:t>）</a:t>
            </a:r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0116974F-6D1D-A559-8744-94DA70EC5406}"/>
              </a:ext>
            </a:extLst>
          </p:cNvPr>
          <p:cNvSpPr txBox="1"/>
          <p:nvPr/>
        </p:nvSpPr>
        <p:spPr>
          <a:xfrm>
            <a:off x="9806295" y="315005"/>
            <a:ext cx="1931939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b="1" dirty="0">
                <a:solidFill>
                  <a:srgbClr val="FF0000"/>
                </a:solidFill>
              </a:rPr>
              <a:t>② </a:t>
            </a:r>
            <a:r>
              <a:rPr kumimoji="1" lang="en-US" altLang="ja-JP" b="1" dirty="0">
                <a:solidFill>
                  <a:srgbClr val="FF0000"/>
                </a:solidFill>
              </a:rPr>
              <a:t>English/</a:t>
            </a:r>
            <a:r>
              <a:rPr kumimoji="1" lang="ja-JP" altLang="en-US" b="1" dirty="0">
                <a:solidFill>
                  <a:srgbClr val="FF0000"/>
                </a:solidFill>
              </a:rPr>
              <a:t>英語版</a:t>
            </a:r>
          </a:p>
        </p:txBody>
      </p:sp>
    </p:spTree>
    <p:extLst>
      <p:ext uri="{BB962C8B-B14F-4D97-AF65-F5344CB8AC3E}">
        <p14:creationId xmlns:p14="http://schemas.microsoft.com/office/powerpoint/2010/main" val="39369549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183</TotalTime>
  <Words>420</Words>
  <Application>Microsoft Office PowerPoint</Application>
  <PresentationFormat>ユーザー設定</PresentationFormat>
  <Paragraphs>56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Aptos</vt:lpstr>
      <vt:lpstr>Aptos Display</vt:lpstr>
      <vt:lpstr>Arial</vt:lpstr>
      <vt:lpstr>Times New Roman</vt:lpstr>
      <vt:lpstr>Wingdings</vt:lpstr>
      <vt:lpstr>Office テーマ</vt:lpstr>
      <vt:lpstr>PowerPoint プレゼンテーション</vt:lpstr>
      <vt:lpstr>PowerPoint プレゼンテーション</vt:lpstr>
    </vt:vector>
  </TitlesOfParts>
  <Company>Miyagi Prefecture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嶋貫  聡</dc:creator>
  <cp:lastModifiedBy>嶋貫　聡</cp:lastModifiedBy>
  <cp:revision>5</cp:revision>
  <cp:lastPrinted>2026-03-16T01:30:39Z</cp:lastPrinted>
  <dcterms:created xsi:type="dcterms:W3CDTF">2026-03-13T08:21:34Z</dcterms:created>
  <dcterms:modified xsi:type="dcterms:W3CDTF">2026-04-10T09:52:44Z</dcterms:modified>
</cp:coreProperties>
</file>