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1360" r:id="rId5"/>
    <p:sldId id="1487" r:id="rId6"/>
    <p:sldId id="2147483599" r:id="rId7"/>
    <p:sldId id="1479" r:id="rId8"/>
    <p:sldId id="1480" r:id="rId9"/>
    <p:sldId id="1485" r:id="rId10"/>
    <p:sldId id="1484" r:id="rId11"/>
  </p:sldIdLst>
  <p:sldSz cx="10691813" cy="7559675"/>
  <p:notesSz cx="9144000" cy="6858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印刷" id="{645D4223-8093-400C-B322-895BA31A4A8C}">
          <p14:sldIdLst>
            <p14:sldId id="1360"/>
            <p14:sldId id="1487"/>
            <p14:sldId id="2147483599"/>
            <p14:sldId id="1479"/>
            <p14:sldId id="1480"/>
            <p14:sldId id="1485"/>
            <p14:sldId id="148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F03218-88FC-7975-259B-DA40744AC5D4}" name="PXU 佐藤 紀彦" initials="P佐紀" userId="S::norihiko_sato@mri.co.jp::6feee558-c0d0-40d1-825f-dddb3817c0db" providerId="AD"/>
  <p188:author id="{671D4827-59F6-426E-E967-B1DE5AF9B73D}" name="医政局総務課" initials="医総" userId="医政局総務課" providerId="None"/>
  <p188:author id="{38386C55-DD93-863C-793C-75903E2DEAD9}" name="HXU 津田 麻美" initials="麻津" userId="S::asami_tsuda@mri.co.jp::285f27c1-7b9c-427c-a3d9-1ffeba214e2d" providerId="AD"/>
  <p188:author id="{C2123E6D-CC53-377B-BD88-CE751BB83557}" name="MRI" initials="MRI" userId="MRI" providerId="None"/>
  <p188:author id="{452187BA-B424-1280-2612-394B1AC046EB}" name="HLU 山﨑 祐樹" initials="祐山" userId="S::yuki_yamasaki@mri.co.jp::6f22d800-83fe-4de9-9100-700d85a2af1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757"/>
    <a:srgbClr val="67ACFF"/>
    <a:srgbClr val="F4F3F8"/>
    <a:srgbClr val="E2ECFD"/>
    <a:srgbClr val="3C82F5"/>
    <a:srgbClr val="D8E6FD"/>
    <a:srgbClr val="003B83"/>
    <a:srgbClr val="000000"/>
    <a:srgbClr val="939292"/>
    <a:srgbClr val="DC0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47" autoAdjust="0"/>
    <p:restoredTop sz="96206" autoAdjust="0"/>
  </p:normalViewPr>
  <p:slideViewPr>
    <p:cSldViewPr>
      <p:cViewPr varScale="1">
        <p:scale>
          <a:sx n="144" d="100"/>
          <a:sy n="144" d="100"/>
        </p:scale>
        <p:origin x="4818" y="13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5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94DF3606-880A-4CDD-AC02-28A09856CFEC}" type="datetimeFigureOut">
              <a:rPr kumimoji="1" lang="ja-JP" altLang="en-US" smtClean="0"/>
              <a:t>2025/10/28</a:t>
            </a:fld>
            <a:endParaRPr kumimoji="1" lang="ja-JP" altLang="en-US"/>
          </a:p>
        </p:txBody>
      </p:sp>
      <p:sp>
        <p:nvSpPr>
          <p:cNvPr id="4" name="スライド イメージ プレースホルダー 3"/>
          <p:cNvSpPr>
            <a:spLocks noGrp="1" noRot="1" noChangeAspect="1"/>
          </p:cNvSpPr>
          <p:nvPr>
            <p:ph type="sldImg" idx="2"/>
          </p:nvPr>
        </p:nvSpPr>
        <p:spPr>
          <a:xfrm>
            <a:off x="2935288" y="857250"/>
            <a:ext cx="3273425"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8209B0B3-1B49-4360-AFB7-41F675AA88EB}" type="slidenum">
              <a:rPr kumimoji="1" lang="ja-JP" altLang="en-US" smtClean="0"/>
              <a:t>‹#›</a:t>
            </a:fld>
            <a:endParaRPr kumimoji="1" lang="ja-JP" altLang="en-US"/>
          </a:p>
        </p:txBody>
      </p:sp>
    </p:spTree>
    <p:extLst>
      <p:ext uri="{BB962C8B-B14F-4D97-AF65-F5344CB8AC3E}">
        <p14:creationId xmlns:p14="http://schemas.microsoft.com/office/powerpoint/2010/main" val="8538225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1D416-936E-1831-EBA2-110876450D5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878295-459E-C890-CED1-36602571BEA3}"/>
              </a:ext>
            </a:extLst>
          </p:cNvPr>
          <p:cNvSpPr>
            <a:spLocks noGrp="1" noRot="1" noChangeAspect="1"/>
          </p:cNvSpPr>
          <p:nvPr>
            <p:ph type="sldImg"/>
          </p:nvPr>
        </p:nvSpPr>
        <p:spPr>
          <a:xfrm>
            <a:off x="3344863" y="850900"/>
            <a:ext cx="3249612" cy="2297113"/>
          </a:xfrm>
        </p:spPr>
      </p:sp>
      <p:sp>
        <p:nvSpPr>
          <p:cNvPr id="3" name="ノート プレースホルダー 2">
            <a:extLst>
              <a:ext uri="{FF2B5EF4-FFF2-40B4-BE49-F238E27FC236}">
                <a16:creationId xmlns:a16="http://schemas.microsoft.com/office/drawing/2014/main" id="{75F0CC64-D68E-6593-2B4B-B27E080AAEB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5AEA24A-440D-963A-59BF-9EF51E2B3840}"/>
              </a:ext>
            </a:extLst>
          </p:cNvPr>
          <p:cNvSpPr>
            <a:spLocks noGrp="1"/>
          </p:cNvSpPr>
          <p:nvPr>
            <p:ph type="sldNum" sz="quarter" idx="5"/>
          </p:nvPr>
        </p:nvSpPr>
        <p:spPr/>
        <p:txBody>
          <a:bodyPr/>
          <a:lstStyle/>
          <a:p>
            <a:pPr marL="0" marR="0" lvl="0" indent="0" algn="r" defTabSz="419938" rtl="0" eaLnBrk="1" fontAlgn="auto" latinLnBrk="0" hangingPunct="1">
              <a:lnSpc>
                <a:spcPct val="100000"/>
              </a:lnSpc>
              <a:spcBef>
                <a:spcPts val="0"/>
              </a:spcBef>
              <a:spcAft>
                <a:spcPts val="0"/>
              </a:spcAft>
              <a:buClrTx/>
              <a:buSzTx/>
              <a:buFontTx/>
              <a:buNone/>
              <a:tabLst/>
              <a:defRPr/>
            </a:pPr>
            <a:fld id="{758AA166-3CA9-48A2-9CAD-D36BCE45C6A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1993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14537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3703B-2DB9-2280-F13B-63098A20E1F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1F83661-CD13-7768-7F5B-46E88ED5E0CE}"/>
              </a:ext>
            </a:extLst>
          </p:cNvPr>
          <p:cNvSpPr>
            <a:spLocks noGrp="1" noRot="1" noChangeAspect="1"/>
          </p:cNvSpPr>
          <p:nvPr>
            <p:ph type="sldImg"/>
          </p:nvPr>
        </p:nvSpPr>
        <p:spPr>
          <a:xfrm>
            <a:off x="3343275" y="850900"/>
            <a:ext cx="3251200" cy="2298700"/>
          </a:xfrm>
        </p:spPr>
      </p:sp>
      <p:sp>
        <p:nvSpPr>
          <p:cNvPr id="3" name="ノート プレースホルダー 2">
            <a:extLst>
              <a:ext uri="{FF2B5EF4-FFF2-40B4-BE49-F238E27FC236}">
                <a16:creationId xmlns:a16="http://schemas.microsoft.com/office/drawing/2014/main" id="{7C27AA88-29FC-6E90-627F-3485032C9A0D}"/>
              </a:ext>
            </a:extLst>
          </p:cNvPr>
          <p:cNvSpPr>
            <a:spLocks noGrp="1"/>
          </p:cNvSpPr>
          <p:nvPr>
            <p:ph type="body" idx="1"/>
          </p:nvPr>
        </p:nvSpPr>
        <p:spPr/>
        <p:txBody>
          <a:bodyPr/>
          <a:lstStyle/>
          <a:p>
            <a:pPr marL="171450" indent="-171450">
              <a:buFont typeface="Arial" panose="020B0604020202020204" pitchFamily="34" charset="0"/>
              <a:buChar char="•"/>
            </a:pPr>
            <a:r>
              <a:rPr lang="ja-JP" altLang="en-US"/>
              <a:t>こちらのスライドは、かかりつけ医機能報告制度において公表を行うデータの出力についてまとめたものです。</a:t>
            </a:r>
            <a:endParaRPr lang="en-US" altLang="ja-JP"/>
          </a:p>
          <a:p>
            <a:pPr marL="171450" indent="-171450">
              <a:buFont typeface="Arial" panose="020B0604020202020204" pitchFamily="34" charset="0"/>
              <a:buChar char="•"/>
            </a:pPr>
            <a:endParaRPr lang="en-US" altLang="ja-JP"/>
          </a:p>
          <a:p>
            <a:pPr marL="171450" indent="-171450">
              <a:buFont typeface="Arial" panose="020B0604020202020204" pitchFamily="34" charset="0"/>
              <a:buChar char="•"/>
            </a:pPr>
            <a:r>
              <a:rPr lang="ja-JP" altLang="en-US"/>
              <a:t>かかりつけ医機能報告の公表については、医療機関からの報告内容及び都道府県の確認結果の２つ情報が対象となりますが、都道府県の確認処理が完了した報告データは、</a:t>
            </a:r>
            <a:r>
              <a:rPr lang="en-US" altLang="ja-JP"/>
              <a:t>G-MIS</a:t>
            </a:r>
            <a:r>
              <a:rPr lang="ja-JP" altLang="en-US"/>
              <a:t>から</a:t>
            </a:r>
            <a:r>
              <a:rPr lang="en-US" altLang="ja-JP"/>
              <a:t>CSV</a:t>
            </a:r>
            <a:r>
              <a:rPr lang="ja-JP" altLang="en-US"/>
              <a:t>形式で出力することが可能です。ただし、Ｇ－ＭＩＳから出力した当該データは秘匿処理等が行われていない無加工のままの抽出データとなりますので、公表に活用する際にはその点に留意の上、必要に応じて加工処理を行っていただく必要があります。</a:t>
            </a:r>
            <a:endParaRPr lang="en-US" altLang="ja-JP"/>
          </a:p>
          <a:p>
            <a:pPr marL="171450" indent="-171450">
              <a:buFont typeface="Arial" panose="020B0604020202020204" pitchFamily="34" charset="0"/>
              <a:buChar char="•"/>
            </a:pPr>
            <a:endParaRPr lang="en-US" altLang="ja-JP"/>
          </a:p>
          <a:p>
            <a:pPr marL="171450" indent="-171450">
              <a:buFont typeface="Arial" panose="020B0604020202020204" pitchFamily="34" charset="0"/>
              <a:buChar char="•"/>
            </a:pPr>
            <a:r>
              <a:rPr lang="ja-JP" altLang="en-US"/>
              <a:t>なお、公表業務支援の観点から、国において、各都道府県の確認処理後の報告データに秘匿処理等を実施した加工済データを提供予定です。そちらを公表にご活用いただくことも可能です。提供時期は令和８年４月以降となりますが、その時点までに医療機関の報告内容の確認を行っていただく必要がありますのでご留意をお願いします。</a:t>
            </a:r>
            <a:endParaRPr lang="en-US" altLang="ja-JP"/>
          </a:p>
          <a:p>
            <a:pPr marL="171450" indent="-171450">
              <a:buFont typeface="Arial" panose="020B0604020202020204" pitchFamily="34" charset="0"/>
              <a:buChar char="•"/>
            </a:pPr>
            <a:endParaRPr lang="en-US" altLang="ja-JP"/>
          </a:p>
          <a:p>
            <a:pPr marL="171450" indent="-171450">
              <a:buFont typeface="Arial" panose="020B0604020202020204" pitchFamily="34" charset="0"/>
              <a:buChar char="•"/>
            </a:pPr>
            <a:r>
              <a:rPr lang="ja-JP" altLang="en-US"/>
              <a:t>また、令和８年３月頃に、報告期間の期中ではありますが、一旦集計を実施して加工処理を行ったその時点における加工済データをサンプルとして各都道府県に提供予定です。令和８年４月以降に、各都道府県において公表いただくデータのイメージをつかんでいただければと考えております。</a:t>
            </a:r>
            <a:endParaRPr lang="en-US" altLang="ja-JP"/>
          </a:p>
        </p:txBody>
      </p:sp>
      <p:sp>
        <p:nvSpPr>
          <p:cNvPr id="4" name="スライド番号プレースホルダー 3">
            <a:extLst>
              <a:ext uri="{FF2B5EF4-FFF2-40B4-BE49-F238E27FC236}">
                <a16:creationId xmlns:a16="http://schemas.microsoft.com/office/drawing/2014/main" id="{F53890DC-FE81-CBFA-DA19-C604720816E6}"/>
              </a:ext>
            </a:extLst>
          </p:cNvPr>
          <p:cNvSpPr>
            <a:spLocks noGrp="1"/>
          </p:cNvSpPr>
          <p:nvPr>
            <p:ph type="sldNum" sz="quarter" idx="5"/>
          </p:nvPr>
        </p:nvSpPr>
        <p:spPr/>
        <p:txBody>
          <a:bodyPr/>
          <a:lstStyle/>
          <a:p>
            <a:pPr defTabSz="914038">
              <a:defRPr/>
            </a:pPr>
            <a:fld id="{758AA166-3CA9-48A2-9CAD-D36BCE45C6A1}" type="slidenum">
              <a:rPr kumimoji="1" lang="ja-JP" altLang="en-US">
                <a:solidFill>
                  <a:prstClr val="black"/>
                </a:solidFill>
                <a:latin typeface="Calibri"/>
                <a:ea typeface="ＭＳ Ｐゴシック" panose="020B0600070205080204" pitchFamily="50" charset="-128"/>
              </a:rPr>
              <a:pPr defTabSz="914038">
                <a:defRPr/>
              </a:pPr>
              <a:t>3</a:t>
            </a:fld>
            <a:endParaRPr kumimoji="1"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899837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44863" y="850900"/>
            <a:ext cx="3249612" cy="2297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19938" rtl="0" eaLnBrk="1" fontAlgn="auto" latinLnBrk="0" hangingPunct="1">
              <a:lnSpc>
                <a:spcPct val="100000"/>
              </a:lnSpc>
              <a:spcBef>
                <a:spcPts val="0"/>
              </a:spcBef>
              <a:spcAft>
                <a:spcPts val="0"/>
              </a:spcAft>
              <a:buClrTx/>
              <a:buSzTx/>
              <a:buFontTx/>
              <a:buNone/>
              <a:tabLst/>
              <a:defRPr/>
            </a:pPr>
            <a:fld id="{758AA166-3CA9-48A2-9CAD-D36BCE45C6A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1993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30663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44863" y="850900"/>
            <a:ext cx="3249612" cy="2297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19938" rtl="0" eaLnBrk="1" fontAlgn="auto" latinLnBrk="0" hangingPunct="1">
              <a:lnSpc>
                <a:spcPct val="100000"/>
              </a:lnSpc>
              <a:spcBef>
                <a:spcPts val="0"/>
              </a:spcBef>
              <a:spcAft>
                <a:spcPts val="0"/>
              </a:spcAft>
              <a:buClrTx/>
              <a:buSzTx/>
              <a:buFontTx/>
              <a:buNone/>
              <a:tabLst/>
              <a:defRPr/>
            </a:pPr>
            <a:fld id="{758AA166-3CA9-48A2-9CAD-D36BCE45C6A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19938"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13029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2042D-CD1E-DC79-5DF2-EBBEE17534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D007DDE-8698-DD4A-E2C5-F1747A8CA345}"/>
              </a:ext>
            </a:extLst>
          </p:cNvPr>
          <p:cNvSpPr>
            <a:spLocks noGrp="1" noRot="1" noChangeAspect="1"/>
          </p:cNvSpPr>
          <p:nvPr>
            <p:ph type="sldImg"/>
          </p:nvPr>
        </p:nvSpPr>
        <p:spPr>
          <a:xfrm>
            <a:off x="3344863" y="850900"/>
            <a:ext cx="3249612" cy="2297113"/>
          </a:xfrm>
        </p:spPr>
      </p:sp>
      <p:sp>
        <p:nvSpPr>
          <p:cNvPr id="3" name="ノート プレースホルダー 2">
            <a:extLst>
              <a:ext uri="{FF2B5EF4-FFF2-40B4-BE49-F238E27FC236}">
                <a16:creationId xmlns:a16="http://schemas.microsoft.com/office/drawing/2014/main" id="{2477D7EB-9E16-1617-6A19-80A75B4B211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EBCB45-4AFC-39B1-C3B8-4B85189C88A5}"/>
              </a:ext>
            </a:extLst>
          </p:cNvPr>
          <p:cNvSpPr>
            <a:spLocks noGrp="1"/>
          </p:cNvSpPr>
          <p:nvPr>
            <p:ph type="sldNum" sz="quarter" idx="5"/>
          </p:nvPr>
        </p:nvSpPr>
        <p:spPr/>
        <p:txBody>
          <a:bodyPr/>
          <a:lstStyle/>
          <a:p>
            <a:pPr marL="0" marR="0" lvl="0" indent="0" algn="r" defTabSz="419938" rtl="0" eaLnBrk="1" fontAlgn="auto" latinLnBrk="0" hangingPunct="1">
              <a:lnSpc>
                <a:spcPct val="100000"/>
              </a:lnSpc>
              <a:spcBef>
                <a:spcPts val="0"/>
              </a:spcBef>
              <a:spcAft>
                <a:spcPts val="0"/>
              </a:spcAft>
              <a:buClrTx/>
              <a:buSzTx/>
              <a:buFontTx/>
              <a:buNone/>
              <a:tabLst/>
              <a:defRPr/>
            </a:pPr>
            <a:fld id="{758AA166-3CA9-48A2-9CAD-D36BCE45C6A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19938"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87579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44863" y="850900"/>
            <a:ext cx="3249612" cy="2297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19938" rtl="0" eaLnBrk="1" fontAlgn="auto" latinLnBrk="0" hangingPunct="1">
              <a:lnSpc>
                <a:spcPct val="100000"/>
              </a:lnSpc>
              <a:spcBef>
                <a:spcPts val="0"/>
              </a:spcBef>
              <a:spcAft>
                <a:spcPts val="0"/>
              </a:spcAft>
              <a:buClrTx/>
              <a:buSzTx/>
              <a:buFontTx/>
              <a:buNone/>
              <a:tabLst/>
              <a:defRPr/>
            </a:pPr>
            <a:fld id="{758AA166-3CA9-48A2-9CAD-D36BCE45C6A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19938"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42532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cxnSp>
        <p:nvCxnSpPr>
          <p:cNvPr id="12" name="ライン">
            <a:extLst>
              <a:ext uri="{FF2B5EF4-FFF2-40B4-BE49-F238E27FC236}">
                <a16:creationId xmlns:a16="http://schemas.microsoft.com/office/drawing/2014/main" id="{B1AB21E9-5D46-453A-9647-20520E6741E3}"/>
              </a:ext>
            </a:extLst>
          </p:cNvPr>
          <p:cNvCxnSpPr/>
          <p:nvPr userDrawn="1"/>
        </p:nvCxnSpPr>
        <p:spPr>
          <a:xfrm>
            <a:off x="1674000" y="4464000"/>
            <a:ext cx="8568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日付">
            <a:extLst>
              <a:ext uri="{FF2B5EF4-FFF2-40B4-BE49-F238E27FC236}">
                <a16:creationId xmlns:a16="http://schemas.microsoft.com/office/drawing/2014/main" id="{1126FA17-DF53-4E3F-91C1-583DA104944F}"/>
              </a:ext>
            </a:extLst>
          </p:cNvPr>
          <p:cNvSpPr>
            <a:spLocks noGrp="1"/>
          </p:cNvSpPr>
          <p:nvPr>
            <p:ph type="body" sz="quarter" idx="12" hasCustomPrompt="1"/>
          </p:nvPr>
        </p:nvSpPr>
        <p:spPr>
          <a:xfrm>
            <a:off x="5327999" y="4806000"/>
            <a:ext cx="4824000" cy="203133"/>
          </a:xfrm>
        </p:spPr>
        <p:txBody>
          <a:bodyPr>
            <a:noAutofit/>
          </a:bodyPr>
          <a:lstStyle>
            <a:lvl1pPr marL="0" indent="0" algn="r" fontAlgn="ctr">
              <a:lnSpc>
                <a:spcPct val="100000"/>
              </a:lnSpc>
              <a:spcAft>
                <a:spcPts val="0"/>
              </a:spcAft>
              <a:buNone/>
              <a:defRPr sz="1100" b="0" baseline="0">
                <a:solidFill>
                  <a:srgbClr val="000000"/>
                </a:solidFill>
              </a:defRPr>
            </a:lvl1pPr>
          </a:lstStyle>
          <a:p>
            <a:pPr lvl="0"/>
            <a:r>
              <a:rPr kumimoji="1" lang="ja-JP" altLang="en-US" dirty="0"/>
              <a:t>日付</a:t>
            </a:r>
          </a:p>
        </p:txBody>
      </p:sp>
      <p:sp>
        <p:nvSpPr>
          <p:cNvPr id="13" name="部門">
            <a:extLst>
              <a:ext uri="{FF2B5EF4-FFF2-40B4-BE49-F238E27FC236}">
                <a16:creationId xmlns:a16="http://schemas.microsoft.com/office/drawing/2014/main" id="{D68AD749-FAE0-455B-A1E2-956097873BF9}"/>
              </a:ext>
            </a:extLst>
          </p:cNvPr>
          <p:cNvSpPr>
            <a:spLocks noGrp="1"/>
          </p:cNvSpPr>
          <p:nvPr>
            <p:ph type="body" sz="quarter" idx="11" hasCustomPrompt="1"/>
          </p:nvPr>
        </p:nvSpPr>
        <p:spPr>
          <a:xfrm>
            <a:off x="1763999" y="5832000"/>
            <a:ext cx="8388000" cy="221599"/>
          </a:xfrm>
        </p:spPr>
        <p:txBody>
          <a:bodyPr/>
          <a:lstStyle>
            <a:lvl1pPr marL="0" indent="0" fontAlgn="ctr">
              <a:spcAft>
                <a:spcPts val="0"/>
              </a:spcAft>
              <a:buNone/>
              <a:defRPr sz="1200" b="0" baseline="0">
                <a:solidFill>
                  <a:srgbClr val="000000"/>
                </a:solidFill>
              </a:defRPr>
            </a:lvl1pPr>
          </a:lstStyle>
          <a:p>
            <a:pPr lvl="0"/>
            <a:r>
              <a:rPr kumimoji="1" lang="ja-JP" altLang="en-US" dirty="0"/>
              <a:t>氏　名</a:t>
            </a:r>
          </a:p>
        </p:txBody>
      </p:sp>
      <p:sp>
        <p:nvSpPr>
          <p:cNvPr id="3" name="サブタイトル"/>
          <p:cNvSpPr>
            <a:spLocks noGrp="1"/>
          </p:cNvSpPr>
          <p:nvPr>
            <p:ph type="subTitle" idx="1" hasCustomPrompt="1"/>
          </p:nvPr>
        </p:nvSpPr>
        <p:spPr>
          <a:xfrm>
            <a:off x="1764000" y="3456000"/>
            <a:ext cx="8387999" cy="313932"/>
          </a:xfrm>
          <a:prstGeom prst="rect">
            <a:avLst/>
          </a:prstGeom>
        </p:spPr>
        <p:txBody>
          <a:bodyPr wrap="square">
            <a:spAutoFit/>
          </a:bodyPr>
          <a:lstStyle>
            <a:lvl1pPr marL="0" indent="0" algn="l" fontAlgn="base">
              <a:spcAft>
                <a:spcPts val="0"/>
              </a:spcAft>
              <a:buNone/>
              <a:defRPr sz="2000" b="0" spc="50" baseline="0">
                <a:solidFill>
                  <a:srgbClr val="003B83"/>
                </a:solidFill>
              </a:defRPr>
            </a:lvl1pPr>
            <a:lvl2pPr marL="503887" indent="0" algn="ctr">
              <a:buNone/>
              <a:defRPr sz="2205"/>
            </a:lvl2pPr>
            <a:lvl3pPr marL="1007772" indent="0" algn="ctr">
              <a:buNone/>
              <a:defRPr sz="1984"/>
            </a:lvl3pPr>
            <a:lvl4pPr marL="1511658" indent="0" algn="ctr">
              <a:buNone/>
              <a:defRPr sz="1764"/>
            </a:lvl4pPr>
            <a:lvl5pPr marL="2015544" indent="0" algn="ctr">
              <a:buNone/>
              <a:defRPr sz="1764"/>
            </a:lvl5pPr>
            <a:lvl6pPr marL="2519432" indent="0" algn="ctr">
              <a:buNone/>
              <a:defRPr sz="1764"/>
            </a:lvl6pPr>
            <a:lvl7pPr marL="3023316" indent="0" algn="ctr">
              <a:buNone/>
              <a:defRPr sz="1764"/>
            </a:lvl7pPr>
            <a:lvl8pPr marL="3527204" indent="0" algn="ctr">
              <a:buNone/>
              <a:defRPr sz="1764"/>
            </a:lvl8pPr>
            <a:lvl9pPr marL="4031088" indent="0" algn="ctr">
              <a:buNone/>
              <a:defRPr sz="1764"/>
            </a:lvl9pPr>
          </a:lstStyle>
          <a:p>
            <a:r>
              <a:rPr lang="ja-JP" altLang="en-US" dirty="0"/>
              <a:t>サブタイトル</a:t>
            </a:r>
            <a:endParaRPr lang="en-US" dirty="0"/>
          </a:p>
        </p:txBody>
      </p:sp>
      <p:sp>
        <p:nvSpPr>
          <p:cNvPr id="2" name="タイトル"/>
          <p:cNvSpPr>
            <a:spLocks noGrp="1"/>
          </p:cNvSpPr>
          <p:nvPr>
            <p:ph type="ctrTitle" hasCustomPrompt="1"/>
          </p:nvPr>
        </p:nvSpPr>
        <p:spPr>
          <a:xfrm>
            <a:off x="1764000" y="2656392"/>
            <a:ext cx="8387999" cy="439608"/>
          </a:xfrm>
        </p:spPr>
        <p:txBody>
          <a:bodyPr wrap="square" anchor="b" anchorCtr="0">
            <a:spAutoFit/>
          </a:bodyPr>
          <a:lstStyle>
            <a:lvl1pPr algn="l" fontAlgn="base">
              <a:lnSpc>
                <a:spcPct val="120000"/>
              </a:lnSpc>
              <a:defRPr sz="2800" spc="50" baseline="0">
                <a:solidFill>
                  <a:srgbClr val="003B83"/>
                </a:solidFill>
              </a:defRPr>
            </a:lvl1pPr>
          </a:lstStyle>
          <a:p>
            <a:r>
              <a:rPr lang="ja-JP" altLang="en-US" dirty="0"/>
              <a:t>タイトル</a:t>
            </a:r>
            <a:endParaRPr lang="en-US" dirty="0"/>
          </a:p>
        </p:txBody>
      </p:sp>
    </p:spTree>
    <p:extLst>
      <p:ext uri="{BB962C8B-B14F-4D97-AF65-F5344CB8AC3E}">
        <p14:creationId xmlns:p14="http://schemas.microsoft.com/office/powerpoint/2010/main" val="1049506236"/>
      </p:ext>
    </p:extLst>
  </p:cSld>
  <p:clrMapOvr>
    <a:masterClrMapping/>
  </p:clrMapOvr>
  <p:extLst>
    <p:ext uri="{DCECCB84-F9BA-43D5-87BE-67443E8EF086}">
      <p15:sldGuideLst xmlns:p15="http://schemas.microsoft.com/office/powerpoint/2012/main">
        <p15:guide id="1" pos="110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E1DB20-7E3D-444E-9092-756CCFAA7F65}"/>
              </a:ext>
            </a:extLst>
          </p:cNvPr>
          <p:cNvSpPr>
            <a:spLocks noGrp="1"/>
          </p:cNvSpPr>
          <p:nvPr>
            <p:ph type="title"/>
          </p:nvPr>
        </p:nvSpPr>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0F1DCC-CEDB-4D44-A6FE-5ABEBFC2C0C5}"/>
              </a:ext>
            </a:extLst>
          </p:cNvPr>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431743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42957" y="367492"/>
            <a:ext cx="9807197" cy="535477"/>
          </a:xfrm>
        </p:spPr>
        <p:txBody>
          <a:bodyPr lIns="0" anchor="ctr">
            <a:normAutofit/>
          </a:bodyPr>
          <a:lstStyle>
            <a:lvl1pPr>
              <a:defRPr sz="2341" b="1"/>
            </a:lvl1p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442957" y="1083360"/>
            <a:ext cx="9807197" cy="1174873"/>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スライド番号プレースホルダー 8">
            <a:extLst>
              <a:ext uri="{FF2B5EF4-FFF2-40B4-BE49-F238E27FC236}">
                <a16:creationId xmlns:a16="http://schemas.microsoft.com/office/drawing/2014/main" id="{373F7F42-E707-4ED3-BB78-FEF0F737A083}"/>
              </a:ext>
            </a:extLst>
          </p:cNvPr>
          <p:cNvSpPr>
            <a:spLocks noGrp="1"/>
          </p:cNvSpPr>
          <p:nvPr>
            <p:ph type="sldNum" sz="quarter" idx="12"/>
          </p:nvPr>
        </p:nvSpPr>
        <p:spPr/>
        <p:txBody>
          <a:bodyPr/>
          <a:lstStyle/>
          <a:p>
            <a:fld id="{D678D6E8-61F4-42B4-8ED0-44B1436A966E}" type="slidenum">
              <a:rPr lang="ja-JP" altLang="en-US" smtClean="0"/>
              <a:pPr/>
              <a:t>‹#›</a:t>
            </a:fld>
            <a:endParaRPr lang="ja-JP" altLang="en-US" dirty="0"/>
          </a:p>
        </p:txBody>
      </p:sp>
    </p:spTree>
    <p:extLst>
      <p:ext uri="{BB962C8B-B14F-4D97-AF65-F5344CB8AC3E}">
        <p14:creationId xmlns:p14="http://schemas.microsoft.com/office/powerpoint/2010/main" val="264949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42957" y="367492"/>
            <a:ext cx="9807197" cy="535477"/>
          </a:xfrm>
        </p:spPr>
        <p:txBody>
          <a:bodyPr lIns="0" anchor="ctr">
            <a:normAutofit/>
          </a:bodyPr>
          <a:lstStyle>
            <a:lvl1pPr>
              <a:defRPr sz="2341" b="1"/>
            </a:lvl1p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442957" y="1083360"/>
            <a:ext cx="9807197" cy="1517980"/>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DA29A9D3-4006-40B2-9B64-5CBC2102C6E9}"/>
              </a:ext>
            </a:extLst>
          </p:cNvPr>
          <p:cNvSpPr>
            <a:spLocks noGrp="1"/>
          </p:cNvSpPr>
          <p:nvPr>
            <p:ph type="ftr" sz="quarter" idx="11"/>
          </p:nvPr>
        </p:nvSpPr>
        <p:spPr>
          <a:xfrm>
            <a:off x="1770832" y="7192192"/>
            <a:ext cx="7150150" cy="402483"/>
          </a:xfrm>
        </p:spPr>
        <p:txBody>
          <a:bodyPr/>
          <a:lstStyle>
            <a:lvl1pPr>
              <a:defRPr sz="1024"/>
            </a:lvl1pPr>
          </a:lstStyle>
          <a:p>
            <a:r>
              <a:rPr lang="ja-JP" altLang="en-US">
                <a:latin typeface="Meiryo UI" panose="020B0604030504040204" pitchFamily="50" charset="-128"/>
                <a:ea typeface="Meiryo UI" panose="020B0604030504040204" pitchFamily="50" charset="-128"/>
                <a:cs typeface="Meiryo UI" panose="020B0604030504040204" pitchFamily="50" charset="-128"/>
              </a:rPr>
              <a:t>平成</a:t>
            </a:r>
            <a:r>
              <a:rPr lang="en-US" altLang="ja-JP">
                <a:latin typeface="Meiryo UI" panose="020B0604030504040204" pitchFamily="50" charset="-128"/>
                <a:ea typeface="Meiryo UI" panose="020B0604030504040204" pitchFamily="50" charset="-128"/>
                <a:cs typeface="Meiryo UI" panose="020B0604030504040204" pitchFamily="50" charset="-128"/>
              </a:rPr>
              <a:t>31</a:t>
            </a:r>
            <a:r>
              <a:rPr lang="ja-JP" altLang="en-US">
                <a:latin typeface="Meiryo UI" panose="020B0604030504040204" pitchFamily="50" charset="-128"/>
                <a:ea typeface="Meiryo UI" panose="020B0604030504040204" pitchFamily="50" charset="-128"/>
                <a:cs typeface="Meiryo UI" panose="020B0604030504040204" pitchFamily="50" charset="-128"/>
              </a:rPr>
              <a:t>年度　</a:t>
            </a:r>
            <a:r>
              <a:rPr lang="en-US" altLang="ja-JP">
                <a:latin typeface="Meiryo UI" panose="020B0604030504040204" pitchFamily="50" charset="-128"/>
                <a:ea typeface="Meiryo UI" panose="020B0604030504040204" pitchFamily="50" charset="-128"/>
                <a:cs typeface="Meiryo UI" panose="020B0604030504040204" pitchFamily="50" charset="-128"/>
              </a:rPr>
              <a:t>NDB</a:t>
            </a:r>
            <a:r>
              <a:rPr lang="ja-JP" altLang="en-US">
                <a:latin typeface="Meiryo UI" panose="020B0604030504040204" pitchFamily="50" charset="-128"/>
                <a:ea typeface="Meiryo UI" panose="020B0604030504040204" pitchFamily="50" charset="-128"/>
                <a:cs typeface="Meiryo UI" panose="020B0604030504040204" pitchFamily="50" charset="-128"/>
              </a:rPr>
              <a:t>を活用した全国医療機能情報提供制度・全国薬局機能情報提供制度に関する調査研究一式</a:t>
            </a:r>
            <a:endParaRPr lang="ja-JP" altLang="en-US"/>
          </a:p>
        </p:txBody>
      </p:sp>
      <p:sp>
        <p:nvSpPr>
          <p:cNvPr id="9" name="スライド番号プレースホルダー 8">
            <a:extLst>
              <a:ext uri="{FF2B5EF4-FFF2-40B4-BE49-F238E27FC236}">
                <a16:creationId xmlns:a16="http://schemas.microsoft.com/office/drawing/2014/main" id="{373F7F42-E707-4ED3-BB78-FEF0F737A083}"/>
              </a:ext>
            </a:extLst>
          </p:cNvPr>
          <p:cNvSpPr>
            <a:spLocks noGrp="1"/>
          </p:cNvSpPr>
          <p:nvPr>
            <p:ph type="sldNum" sz="quarter" idx="12"/>
          </p:nvPr>
        </p:nvSpPr>
        <p:spPr/>
        <p:txBody>
          <a:bodyPr/>
          <a:lstStyle/>
          <a:p>
            <a:fld id="{D678D6E8-61F4-42B4-8ED0-44B1436A966E}" type="slidenum">
              <a:rPr lang="ja-JP" altLang="en-US" smtClean="0"/>
              <a:pPr/>
              <a:t>‹#›</a:t>
            </a:fld>
            <a:endParaRPr lang="ja-JP" altLang="en-US"/>
          </a:p>
        </p:txBody>
      </p:sp>
    </p:spTree>
    <p:extLst>
      <p:ext uri="{BB962C8B-B14F-4D97-AF65-F5344CB8AC3E}">
        <p14:creationId xmlns:p14="http://schemas.microsoft.com/office/powerpoint/2010/main" val="3855992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表紙_50th">
    <p:spTree>
      <p:nvGrpSpPr>
        <p:cNvPr id="1" name=""/>
        <p:cNvGrpSpPr/>
        <p:nvPr/>
      </p:nvGrpSpPr>
      <p:grpSpPr>
        <a:xfrm>
          <a:off x="0" y="0"/>
          <a:ext cx="0" cy="0"/>
          <a:chOff x="0" y="0"/>
          <a:chExt cx="0" cy="0"/>
        </a:xfrm>
      </p:grpSpPr>
      <p:cxnSp>
        <p:nvCxnSpPr>
          <p:cNvPr id="12" name="ライン">
            <a:extLst>
              <a:ext uri="{FF2B5EF4-FFF2-40B4-BE49-F238E27FC236}">
                <a16:creationId xmlns:a16="http://schemas.microsoft.com/office/drawing/2014/main" id="{B1AB21E9-5D46-453A-9647-20520E6741E3}"/>
              </a:ext>
            </a:extLst>
          </p:cNvPr>
          <p:cNvCxnSpPr/>
          <p:nvPr userDrawn="1"/>
        </p:nvCxnSpPr>
        <p:spPr>
          <a:xfrm>
            <a:off x="1674000" y="4464000"/>
            <a:ext cx="8568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日付">
            <a:extLst>
              <a:ext uri="{FF2B5EF4-FFF2-40B4-BE49-F238E27FC236}">
                <a16:creationId xmlns:a16="http://schemas.microsoft.com/office/drawing/2014/main" id="{1126FA17-DF53-4E3F-91C1-583DA104944F}"/>
              </a:ext>
            </a:extLst>
          </p:cNvPr>
          <p:cNvSpPr>
            <a:spLocks noGrp="1"/>
          </p:cNvSpPr>
          <p:nvPr>
            <p:ph type="body" sz="quarter" idx="12" hasCustomPrompt="1"/>
          </p:nvPr>
        </p:nvSpPr>
        <p:spPr>
          <a:xfrm>
            <a:off x="5327999" y="4806000"/>
            <a:ext cx="4824000" cy="203133"/>
          </a:xfrm>
        </p:spPr>
        <p:txBody>
          <a:bodyPr>
            <a:noAutofit/>
          </a:bodyPr>
          <a:lstStyle>
            <a:lvl1pPr marL="0" indent="0" algn="r" fontAlgn="ctr">
              <a:lnSpc>
                <a:spcPct val="100000"/>
              </a:lnSpc>
              <a:spcAft>
                <a:spcPts val="0"/>
              </a:spcAft>
              <a:buNone/>
              <a:defRPr sz="1100" b="0" baseline="0">
                <a:solidFill>
                  <a:srgbClr val="000000"/>
                </a:solidFill>
              </a:defRPr>
            </a:lvl1pPr>
          </a:lstStyle>
          <a:p>
            <a:pPr lvl="0"/>
            <a:r>
              <a:rPr kumimoji="1" lang="ja-JP" altLang="en-US" dirty="0"/>
              <a:t>日付</a:t>
            </a:r>
          </a:p>
        </p:txBody>
      </p:sp>
      <p:sp>
        <p:nvSpPr>
          <p:cNvPr id="13" name="氏名">
            <a:extLst>
              <a:ext uri="{FF2B5EF4-FFF2-40B4-BE49-F238E27FC236}">
                <a16:creationId xmlns:a16="http://schemas.microsoft.com/office/drawing/2014/main" id="{D68AD749-FAE0-455B-A1E2-956097873BF9}"/>
              </a:ext>
            </a:extLst>
          </p:cNvPr>
          <p:cNvSpPr>
            <a:spLocks noGrp="1"/>
          </p:cNvSpPr>
          <p:nvPr>
            <p:ph type="body" sz="quarter" idx="11" hasCustomPrompt="1"/>
          </p:nvPr>
        </p:nvSpPr>
        <p:spPr>
          <a:xfrm>
            <a:off x="1763999" y="5832000"/>
            <a:ext cx="8388000" cy="221599"/>
          </a:xfrm>
        </p:spPr>
        <p:txBody>
          <a:bodyPr/>
          <a:lstStyle>
            <a:lvl1pPr marL="0" indent="0" fontAlgn="ctr">
              <a:spcAft>
                <a:spcPts val="0"/>
              </a:spcAft>
              <a:buNone/>
              <a:defRPr sz="1200" b="0" baseline="0">
                <a:solidFill>
                  <a:srgbClr val="000000"/>
                </a:solidFill>
              </a:defRPr>
            </a:lvl1pPr>
          </a:lstStyle>
          <a:p>
            <a:pPr lvl="0"/>
            <a:r>
              <a:rPr kumimoji="1" lang="ja-JP" altLang="en-US" dirty="0"/>
              <a:t>氏　名</a:t>
            </a:r>
          </a:p>
        </p:txBody>
      </p:sp>
      <p:sp>
        <p:nvSpPr>
          <p:cNvPr id="3" name="サブタイトル"/>
          <p:cNvSpPr>
            <a:spLocks noGrp="1"/>
          </p:cNvSpPr>
          <p:nvPr>
            <p:ph type="subTitle" idx="1" hasCustomPrompt="1"/>
          </p:nvPr>
        </p:nvSpPr>
        <p:spPr>
          <a:xfrm>
            <a:off x="1764000" y="3456000"/>
            <a:ext cx="8387999" cy="313932"/>
          </a:xfrm>
          <a:prstGeom prst="rect">
            <a:avLst/>
          </a:prstGeom>
        </p:spPr>
        <p:txBody>
          <a:bodyPr wrap="square">
            <a:spAutoFit/>
          </a:bodyPr>
          <a:lstStyle>
            <a:lvl1pPr marL="0" indent="0" algn="l" fontAlgn="base">
              <a:spcAft>
                <a:spcPts val="0"/>
              </a:spcAft>
              <a:buNone/>
              <a:defRPr sz="2000" b="0" spc="50" baseline="0">
                <a:solidFill>
                  <a:srgbClr val="003B83"/>
                </a:solidFill>
              </a:defRPr>
            </a:lvl1pPr>
            <a:lvl2pPr marL="503887" indent="0" algn="ctr">
              <a:buNone/>
              <a:defRPr sz="2205"/>
            </a:lvl2pPr>
            <a:lvl3pPr marL="1007772" indent="0" algn="ctr">
              <a:buNone/>
              <a:defRPr sz="1984"/>
            </a:lvl3pPr>
            <a:lvl4pPr marL="1511658" indent="0" algn="ctr">
              <a:buNone/>
              <a:defRPr sz="1764"/>
            </a:lvl4pPr>
            <a:lvl5pPr marL="2015544" indent="0" algn="ctr">
              <a:buNone/>
              <a:defRPr sz="1764"/>
            </a:lvl5pPr>
            <a:lvl6pPr marL="2519432" indent="0" algn="ctr">
              <a:buNone/>
              <a:defRPr sz="1764"/>
            </a:lvl6pPr>
            <a:lvl7pPr marL="3023316" indent="0" algn="ctr">
              <a:buNone/>
              <a:defRPr sz="1764"/>
            </a:lvl7pPr>
            <a:lvl8pPr marL="3527204" indent="0" algn="ctr">
              <a:buNone/>
              <a:defRPr sz="1764"/>
            </a:lvl8pPr>
            <a:lvl9pPr marL="4031088" indent="0" algn="ctr">
              <a:buNone/>
              <a:defRPr sz="1764"/>
            </a:lvl9pPr>
          </a:lstStyle>
          <a:p>
            <a:r>
              <a:rPr lang="ja-JP" altLang="en-US" dirty="0"/>
              <a:t>サブタイトル</a:t>
            </a:r>
            <a:endParaRPr lang="en-US" dirty="0"/>
          </a:p>
        </p:txBody>
      </p:sp>
      <p:sp>
        <p:nvSpPr>
          <p:cNvPr id="2" name="タイトル"/>
          <p:cNvSpPr>
            <a:spLocks noGrp="1"/>
          </p:cNvSpPr>
          <p:nvPr>
            <p:ph type="ctrTitle" hasCustomPrompt="1"/>
          </p:nvPr>
        </p:nvSpPr>
        <p:spPr>
          <a:xfrm>
            <a:off x="1764000" y="2656392"/>
            <a:ext cx="8387999" cy="439608"/>
          </a:xfrm>
        </p:spPr>
        <p:txBody>
          <a:bodyPr wrap="square" anchor="b" anchorCtr="0">
            <a:spAutoFit/>
          </a:bodyPr>
          <a:lstStyle>
            <a:lvl1pPr algn="l" fontAlgn="base">
              <a:lnSpc>
                <a:spcPct val="120000"/>
              </a:lnSpc>
              <a:defRPr sz="2800" spc="50" baseline="0">
                <a:solidFill>
                  <a:srgbClr val="003B83"/>
                </a:solidFill>
              </a:defRPr>
            </a:lvl1pPr>
          </a:lstStyle>
          <a:p>
            <a:r>
              <a:rPr lang="ja-JP" altLang="en-US" dirty="0"/>
              <a:t>タイトル</a:t>
            </a:r>
            <a:endParaRPr lang="en-US" dirty="0"/>
          </a:p>
        </p:txBody>
      </p:sp>
    </p:spTree>
    <p:extLst>
      <p:ext uri="{BB962C8B-B14F-4D97-AF65-F5344CB8AC3E}">
        <p14:creationId xmlns:p14="http://schemas.microsoft.com/office/powerpoint/2010/main" val="515836376"/>
      </p:ext>
    </p:extLst>
  </p:cSld>
  <p:clrMapOvr>
    <a:masterClrMapping/>
  </p:clrMapOvr>
  <p:extLst>
    <p:ext uri="{DCECCB84-F9BA-43D5-87BE-67443E8EF086}">
      <p15:sldGuideLst xmlns:p15="http://schemas.microsoft.com/office/powerpoint/2012/main">
        <p15:guide id="1" pos="110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49263" y="1386000"/>
            <a:ext cx="979254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本文">
            <a:extLst>
              <a:ext uri="{FF2B5EF4-FFF2-40B4-BE49-F238E27FC236}">
                <a16:creationId xmlns:a16="http://schemas.microsoft.com/office/drawing/2014/main" id="{CD2D96DA-B998-4F7F-8B2A-980DBA9E3EDF}"/>
              </a:ext>
            </a:extLst>
          </p:cNvPr>
          <p:cNvSpPr>
            <a:spLocks noGrp="1"/>
          </p:cNvSpPr>
          <p:nvPr userDrawn="1">
            <p:ph type="body" sz="quarter" idx="12" hasCustomPrompt="1"/>
          </p:nvPr>
        </p:nvSpPr>
        <p:spPr>
          <a:xfrm>
            <a:off x="1763556" y="1728000"/>
            <a:ext cx="8388350" cy="1346138"/>
          </a:xfrm>
        </p:spPr>
        <p:txBody>
          <a:bodyPr/>
          <a:lstStyle>
            <a:lvl1pPr marL="0" marR="0" indent="0" algn="l" defTabSz="1007772" rtl="0" eaLnBrk="1" fontAlgn="auto" latinLnBrk="0" hangingPunct="1">
              <a:lnSpc>
                <a:spcPct val="120000"/>
              </a:lnSpc>
              <a:spcBef>
                <a:spcPts val="1200"/>
              </a:spcBef>
              <a:spcAft>
                <a:spcPts val="600"/>
              </a:spcAft>
              <a:buClr>
                <a:srgbClr val="595758"/>
              </a:buClr>
              <a:buSzTx/>
              <a:buFont typeface="Wingdings" panose="05000000000000000000" pitchFamily="2" charset="2"/>
              <a:buNone/>
              <a:tabLst>
                <a:tab pos="7740000" algn="r"/>
              </a:tabLst>
              <a:defRPr kumimoji="1" lang="en-US" altLang="ja-JP" sz="1400" b="1" u="none" kern="1200" spc="120" baseline="0" noProof="0" dirty="0">
                <a:solidFill>
                  <a:srgbClr val="3C82F4"/>
                </a:solidFill>
                <a:latin typeface="+mj-ea"/>
                <a:ea typeface="+mj-ea"/>
                <a:cs typeface="+mn-cs"/>
              </a:defRPr>
            </a:lvl1pPr>
            <a:lvl2pPr marL="180000" marR="0" indent="0" algn="l" defTabSz="1007772" rtl="0" eaLnBrk="1" fontAlgn="auto" latinLnBrk="0" hangingPunct="1">
              <a:lnSpc>
                <a:spcPct val="120000"/>
              </a:lnSpc>
              <a:spcBef>
                <a:spcPts val="400"/>
              </a:spcBef>
              <a:spcAft>
                <a:spcPts val="600"/>
              </a:spcAft>
              <a:buClr>
                <a:srgbClr val="3C82F4"/>
              </a:buClr>
              <a:buSzPct val="70000"/>
              <a:buFont typeface="Wingdings" panose="05000000000000000000" pitchFamily="2" charset="2"/>
              <a:buNone/>
              <a:tabLst>
                <a:tab pos="7740000" algn="r"/>
              </a:tabLst>
              <a:defRPr kumimoji="1" lang="ja-JP" altLang="en-US" sz="1200" b="0" kern="1200" spc="120" baseline="0" dirty="0">
                <a:solidFill>
                  <a:srgbClr val="000000"/>
                </a:solidFill>
                <a:latin typeface="+mj-ea"/>
                <a:ea typeface="+mj-ea"/>
                <a:cs typeface="+mn-cs"/>
              </a:defRPr>
            </a:lvl2pPr>
            <a:lvl3pPr marL="288000" indent="-108000">
              <a:spcAft>
                <a:spcPts val="400"/>
              </a:spcAft>
              <a:buFont typeface="BIZ UDPゴシック" panose="020B0400000000000000" pitchFamily="50" charset="-128"/>
              <a:buChar char="•"/>
              <a:tabLst>
                <a:tab pos="7740000" algn="r"/>
              </a:tabLst>
              <a:defRPr sz="1100" spc="120"/>
            </a:lvl3pPr>
            <a:lvl4pPr marL="396000" indent="-108000">
              <a:spcAft>
                <a:spcPts val="300"/>
              </a:spcAft>
              <a:buFont typeface="BIZ UDPゴシック" panose="020B0400000000000000" pitchFamily="50" charset="-128"/>
              <a:buChar char="‐"/>
              <a:tabLst>
                <a:tab pos="7740000" algn="r"/>
              </a:tabLst>
              <a:defRPr sz="1100" spc="120"/>
            </a:lvl4pPr>
            <a:lvl5pPr marL="540000" indent="0">
              <a:spcAft>
                <a:spcPts val="300"/>
              </a:spcAft>
              <a:buNone/>
              <a:tabLst>
                <a:tab pos="7740000" algn="r"/>
              </a:tabLst>
              <a:defRPr spc="120"/>
            </a:lvl5pPr>
          </a:lstStyle>
          <a:p>
            <a:pPr marL="0" marR="0" lvl="0" indent="0" algn="l" defTabSz="1007772" rtl="0" eaLnBrk="1" fontAlgn="auto" latinLnBrk="0" hangingPunct="1">
              <a:lnSpc>
                <a:spcPct val="120000"/>
              </a:lnSpc>
              <a:spcBef>
                <a:spcPts val="1200"/>
              </a:spcBef>
              <a:spcAft>
                <a:spcPts val="600"/>
              </a:spcAft>
              <a:buClr>
                <a:srgbClr val="595758"/>
              </a:buClr>
              <a:buSzTx/>
              <a:buFont typeface="Wingdings" panose="05000000000000000000" pitchFamily="2" charset="2"/>
              <a:buNone/>
              <a:tabLst>
                <a:tab pos="7740000" algn="r"/>
              </a:tabLst>
              <a:defRPr/>
            </a:pPr>
            <a:r>
              <a:rPr kumimoji="1" lang="en-US" altLang="ja-JP" sz="1400" b="1" i="0" u="none" strike="noStrike" kern="1200" cap="none" spc="100" normalizeH="0" baseline="0" noProof="0" dirty="0">
                <a:ln>
                  <a:noFill/>
                </a:ln>
                <a:solidFill>
                  <a:srgbClr val="3C82F4"/>
                </a:solidFill>
                <a:effectLst/>
                <a:uLnTx/>
                <a:uFillTx/>
                <a:latin typeface="+mj-ea"/>
                <a:ea typeface="+mj-ea"/>
              </a:rPr>
              <a:t>X.</a:t>
            </a:r>
            <a:r>
              <a:rPr kumimoji="1" lang="ja-JP" altLang="en-US" sz="1400" b="1" i="0" u="none" strike="noStrike" kern="1200" cap="none" spc="100" normalizeH="0" baseline="0" noProof="0" dirty="0">
                <a:ln>
                  <a:noFill/>
                </a:ln>
                <a:solidFill>
                  <a:srgbClr val="3C82F4"/>
                </a:solidFill>
                <a:effectLst/>
                <a:uLnTx/>
                <a:uFillTx/>
                <a:latin typeface="+mj-ea"/>
                <a:ea typeface="+mj-ea"/>
              </a:rPr>
              <a:t> </a:t>
            </a:r>
            <a:r>
              <a:rPr kumimoji="1" lang="en-US" altLang="ja-JP" sz="1400" b="1" i="0" u="none" strike="noStrike" kern="1200" cap="none" spc="100" normalizeH="0" baseline="0" noProof="0" dirty="0">
                <a:ln>
                  <a:noFill/>
                </a:ln>
                <a:solidFill>
                  <a:srgbClr val="3C82F4"/>
                </a:solidFill>
                <a:effectLst/>
                <a:uLnTx/>
                <a:uFillTx/>
                <a:latin typeface="+mj-ea"/>
                <a:ea typeface="+mj-ea"/>
              </a:rPr>
              <a:t>Chapter</a:t>
            </a:r>
            <a:r>
              <a:rPr kumimoji="1" lang="ja-JP" altLang="en-US" sz="1400" b="1" i="0" u="none" strike="noStrike" kern="1200" cap="none" spc="100" normalizeH="0" baseline="0" noProof="0" dirty="0">
                <a:ln>
                  <a:noFill/>
                </a:ln>
                <a:solidFill>
                  <a:srgbClr val="3C82F4"/>
                </a:solidFill>
                <a:effectLst/>
                <a:uLnTx/>
                <a:uFillTx/>
                <a:latin typeface="+mj-ea"/>
                <a:ea typeface="+mj-ea"/>
              </a:rPr>
              <a:t>（章） </a:t>
            </a:r>
            <a:r>
              <a:rPr kumimoji="1" lang="en-US" altLang="ja-JP" sz="1400" b="1" i="0" u="none" strike="noStrike" kern="1200" cap="none" spc="100" normalizeH="0" baseline="0" noProof="0" dirty="0">
                <a:ln>
                  <a:noFill/>
                </a:ln>
                <a:solidFill>
                  <a:srgbClr val="3C82F4"/>
                </a:solidFill>
                <a:effectLst/>
                <a:uLnTx/>
                <a:uFillTx/>
                <a:latin typeface="+mj-ea"/>
                <a:ea typeface="+mj-ea"/>
              </a:rPr>
              <a:t>14pt</a:t>
            </a:r>
            <a:r>
              <a:rPr kumimoji="1" lang="ja-JP" altLang="en-US" sz="1400" b="1" i="0" u="none" strike="noStrike" kern="1200" cap="none" spc="100" normalizeH="0" baseline="0" noProof="0" dirty="0">
                <a:ln>
                  <a:noFill/>
                </a:ln>
                <a:solidFill>
                  <a:srgbClr val="3C82F4"/>
                </a:solidFill>
                <a:effectLst/>
                <a:uLnTx/>
                <a:uFillTx/>
                <a:latin typeface="+mj-ea"/>
                <a:ea typeface="+mj-ea"/>
              </a:rPr>
              <a:t> </a:t>
            </a:r>
            <a:r>
              <a:rPr kumimoji="1" lang="ja-JP" altLang="en-US" sz="1400" b="1" i="0" u="sng" strike="noStrike" kern="1200" cap="none" spc="100" normalizeH="0" baseline="30000" noProof="0" dirty="0">
                <a:ln>
                  <a:noFill/>
                </a:ln>
                <a:solidFill>
                  <a:srgbClr val="3C82F4"/>
                </a:solidFill>
                <a:effectLst/>
                <a:uLnTx/>
                <a:uFill>
                  <a:solidFill>
                    <a:srgbClr val="3C82F5"/>
                  </a:solidFill>
                </a:uFill>
                <a:latin typeface="+mj-ea"/>
                <a:ea typeface="+mj-ea"/>
              </a:rPr>
              <a:t>	</a:t>
            </a:r>
            <a:r>
              <a:rPr kumimoji="1" lang="en-US" altLang="ja-JP" sz="1400" b="1" i="0" u="none" strike="noStrike" kern="1200" cap="none" spc="100" normalizeH="0" baseline="0" noProof="0" dirty="0">
                <a:ln>
                  <a:noFill/>
                </a:ln>
                <a:solidFill>
                  <a:srgbClr val="3C82F4"/>
                </a:solidFill>
                <a:effectLst/>
                <a:uLnTx/>
                <a:uFillTx/>
                <a:latin typeface="+mj-ea"/>
                <a:ea typeface="+mj-ea"/>
              </a:rPr>
              <a:t>1</a:t>
            </a:r>
          </a:p>
          <a:p>
            <a:pPr marL="180000" marR="0" lvl="1" indent="0" algn="l" defTabSz="1007772" rtl="0" eaLnBrk="1" fontAlgn="auto" latinLnBrk="0" hangingPunct="1">
              <a:lnSpc>
                <a:spcPct val="120000"/>
              </a:lnSpc>
              <a:spcBef>
                <a:spcPts val="400"/>
              </a:spcBef>
              <a:spcAft>
                <a:spcPts val="600"/>
              </a:spcAft>
              <a:buClr>
                <a:srgbClr val="3C82F4"/>
              </a:buClr>
              <a:buSzPct val="70000"/>
              <a:buFont typeface="Wingdings" panose="05000000000000000000" pitchFamily="2" charset="2"/>
              <a:buNone/>
              <a:tabLst>
                <a:tab pos="7740000" algn="r"/>
              </a:tabLst>
              <a:defRPr/>
            </a:pPr>
            <a:r>
              <a:rPr lang="en-US" altLang="ja-JP" dirty="0"/>
              <a:t>X.X</a:t>
            </a:r>
            <a:r>
              <a:rPr lang="ja-JP" altLang="en-US" dirty="0"/>
              <a:t> </a:t>
            </a:r>
            <a:r>
              <a:rPr lang="en-US" altLang="ja-JP" dirty="0"/>
              <a:t>Section</a:t>
            </a:r>
            <a:r>
              <a:rPr lang="ja-JP" altLang="en-US" dirty="0"/>
              <a:t>（節） </a:t>
            </a:r>
            <a:r>
              <a:rPr lang="en-US" altLang="ja-JP" dirty="0"/>
              <a:t>12pt</a:t>
            </a:r>
            <a:r>
              <a:rPr lang="ja-JP" altLang="en-US" dirty="0"/>
              <a:t>　</a:t>
            </a:r>
            <a:r>
              <a:rPr lang="en-US" altLang="ja-JP" u="dotted" baseline="30000" dirty="0">
                <a:solidFill>
                  <a:srgbClr val="939292"/>
                </a:solidFill>
              </a:rPr>
              <a:t>	</a:t>
            </a:r>
            <a:r>
              <a:rPr lang="en-US" altLang="ja-JP" dirty="0"/>
              <a:t>1</a:t>
            </a:r>
          </a:p>
          <a:p>
            <a:pPr lvl="2"/>
            <a:r>
              <a:rPr lang="ja-JP" altLang="en-US" dirty="0"/>
              <a:t>第</a:t>
            </a:r>
            <a:r>
              <a:rPr lang="en-US" altLang="ja-JP" dirty="0"/>
              <a:t>3</a:t>
            </a:r>
            <a:r>
              <a:rPr lang="ja-JP" altLang="en-US" dirty="0"/>
              <a:t>レベル　</a:t>
            </a:r>
            <a:r>
              <a:rPr lang="en-US" altLang="ja-JP" dirty="0"/>
              <a:t>11</a:t>
            </a:r>
            <a:r>
              <a:rPr lang="ja-JP" altLang="en-US" dirty="0"/>
              <a:t>ｐｔ</a:t>
            </a:r>
          </a:p>
          <a:p>
            <a:pPr lvl="3"/>
            <a:r>
              <a:rPr lang="ja-JP" altLang="en-US" dirty="0"/>
              <a:t>第</a:t>
            </a:r>
            <a:r>
              <a:rPr lang="en-US" altLang="ja-JP" dirty="0"/>
              <a:t>4</a:t>
            </a:r>
            <a:r>
              <a:rPr lang="ja-JP" altLang="en-US" dirty="0"/>
              <a:t>レベル　</a:t>
            </a:r>
            <a:r>
              <a:rPr lang="en-US" altLang="ja-JP" dirty="0"/>
              <a:t>11pt</a:t>
            </a:r>
            <a:endParaRPr lang="ja-JP" altLang="en-US" dirty="0"/>
          </a:p>
          <a:p>
            <a:pPr lvl="4"/>
            <a:r>
              <a:rPr lang="ja-JP" altLang="en-US" dirty="0"/>
              <a:t>第</a:t>
            </a:r>
            <a:r>
              <a:rPr lang="en-US" altLang="ja-JP" dirty="0"/>
              <a:t>5</a:t>
            </a:r>
            <a:r>
              <a:rPr lang="ja-JP" altLang="en-US" dirty="0"/>
              <a:t>レベル　</a:t>
            </a:r>
            <a:r>
              <a:rPr lang="en-US" altLang="ja-JP" dirty="0"/>
              <a:t>10.5pt</a:t>
            </a:r>
          </a:p>
        </p:txBody>
      </p:sp>
      <p:sp>
        <p:nvSpPr>
          <p:cNvPr id="2" name="タイトル"/>
          <p:cNvSpPr>
            <a:spLocks noGrp="1"/>
          </p:cNvSpPr>
          <p:nvPr userDrawn="1">
            <p:ph type="title" hasCustomPrompt="1"/>
          </p:nvPr>
        </p:nvSpPr>
        <p:spPr>
          <a:xfrm>
            <a:off x="539906" y="844765"/>
            <a:ext cx="9216000" cy="487235"/>
          </a:xfrm>
        </p:spPr>
        <p:txBody>
          <a:bodyPr bIns="108000" anchor="b" anchorCtr="0">
            <a:noAutofit/>
          </a:bodyPr>
          <a:lstStyle>
            <a:lvl1pPr>
              <a:lnSpc>
                <a:spcPct val="110000"/>
              </a:lnSpc>
              <a:defRPr spc="120" baseline="0"/>
            </a:lvl1pPr>
          </a:lstStyle>
          <a:p>
            <a:r>
              <a:rPr lang="ja-JP" altLang="en-US" dirty="0"/>
              <a:t>目次</a:t>
            </a:r>
            <a:endParaRPr lang="en-US" dirty="0"/>
          </a:p>
        </p:txBody>
      </p:sp>
    </p:spTree>
    <p:extLst>
      <p:ext uri="{BB962C8B-B14F-4D97-AF65-F5344CB8AC3E}">
        <p14:creationId xmlns:p14="http://schemas.microsoft.com/office/powerpoint/2010/main" val="4205917443"/>
      </p:ext>
    </p:extLst>
  </p:cSld>
  <p:clrMapOvr>
    <a:masterClrMapping/>
  </p:clrMapOvr>
  <p:extLst>
    <p:ext uri="{DCECCB84-F9BA-43D5-87BE-67443E8EF086}">
      <p15:sldGuideLst xmlns:p15="http://schemas.microsoft.com/office/powerpoint/2012/main">
        <p15:guide id="9" pos="1110" userDrawn="1">
          <p15:clr>
            <a:srgbClr val="FBAE40"/>
          </p15:clr>
        </p15:guide>
        <p15:guide id="11" orient="horz" pos="108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cxnSp>
        <p:nvCxnSpPr>
          <p:cNvPr id="7" name="ライン">
            <a:extLst>
              <a:ext uri="{FF2B5EF4-FFF2-40B4-BE49-F238E27FC236}">
                <a16:creationId xmlns:a16="http://schemas.microsoft.com/office/drawing/2014/main" id="{E3252705-F96B-43CF-B87F-C8E6ED895CE5}"/>
              </a:ext>
            </a:extLst>
          </p:cNvPr>
          <p:cNvCxnSpPr/>
          <p:nvPr userDrawn="1"/>
        </p:nvCxnSpPr>
        <p:spPr>
          <a:xfrm>
            <a:off x="1674000" y="3448510"/>
            <a:ext cx="8568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X.X Section（節）">
            <a:extLst>
              <a:ext uri="{FF2B5EF4-FFF2-40B4-BE49-F238E27FC236}">
                <a16:creationId xmlns:a16="http://schemas.microsoft.com/office/drawing/2014/main" id="{8ED1F082-DCF3-47F1-AE40-2A390EECEF08}"/>
              </a:ext>
            </a:extLst>
          </p:cNvPr>
          <p:cNvSpPr>
            <a:spLocks noGrp="1"/>
          </p:cNvSpPr>
          <p:nvPr>
            <p:ph type="body" sz="quarter" idx="14" hasCustomPrompt="1"/>
          </p:nvPr>
        </p:nvSpPr>
        <p:spPr>
          <a:xfrm>
            <a:off x="1764000" y="3790347"/>
            <a:ext cx="8388000" cy="630942"/>
          </a:xfrm>
          <a:prstGeom prst="rect">
            <a:avLst/>
          </a:prstGeom>
        </p:spPr>
        <p:txBody>
          <a:bodyPr>
            <a:spAutoFit/>
          </a:bodyPr>
          <a:lstStyle>
            <a:lvl1pPr marL="215964" indent="-215964" fontAlgn="ctr">
              <a:buClr>
                <a:srgbClr val="013B84"/>
              </a:buClr>
              <a:buFont typeface="Wingdings" panose="05000000000000000000" pitchFamily="2" charset="2"/>
              <a:buChar char="l"/>
              <a:defRPr sz="1600" b="0" baseline="0">
                <a:solidFill>
                  <a:srgbClr val="000000"/>
                </a:solidFill>
                <a:latin typeface="+mj-ea"/>
                <a:ea typeface="+mj-ea"/>
              </a:defRPr>
            </a:lvl1pPr>
            <a:lvl2pPr marL="360000" indent="-144000" fontAlgn="ctr">
              <a:spcAft>
                <a:spcPts val="600"/>
              </a:spcAft>
              <a:buClr>
                <a:srgbClr val="595758"/>
              </a:buClr>
              <a:buFont typeface="BIZ UDPゴシック" panose="020B0400000000000000" pitchFamily="50" charset="-128"/>
              <a:buChar char="-"/>
              <a:defRPr sz="1400" baseline="0">
                <a:solidFill>
                  <a:srgbClr val="000000"/>
                </a:solidFill>
              </a:defRPr>
            </a:lvl2pPr>
            <a:lvl3pPr marL="413930" indent="-107982">
              <a:lnSpc>
                <a:spcPct val="120000"/>
              </a:lnSpc>
              <a:spcAft>
                <a:spcPts val="600"/>
              </a:spcAft>
              <a:buFont typeface="BIZ UDPゴシック" panose="020B0400000000000000" pitchFamily="50" charset="-128"/>
              <a:buChar char="‐"/>
              <a:defRPr sz="1100"/>
            </a:lvl3pPr>
            <a:lvl4pPr marL="413930" indent="0">
              <a:buFont typeface="BIZ UDPゴシック" panose="020B0400000000000000" pitchFamily="50" charset="-128"/>
              <a:buNone/>
              <a:defRPr sz="1100"/>
            </a:lvl4pPr>
            <a:lvl5pPr marL="413930" indent="0">
              <a:buFontTx/>
              <a:buNone/>
              <a:defRPr sz="1050"/>
            </a:lvl5pPr>
          </a:lstStyle>
          <a:p>
            <a:pPr lvl="0"/>
            <a:r>
              <a:rPr kumimoji="1" lang="en-US" altLang="ja-JP" dirty="0"/>
              <a:t>X.X Section</a:t>
            </a:r>
            <a:r>
              <a:rPr kumimoji="1" lang="ja-JP" altLang="en-US" dirty="0"/>
              <a:t>（節）</a:t>
            </a:r>
          </a:p>
          <a:p>
            <a:pPr lvl="1"/>
            <a:r>
              <a:rPr kumimoji="1" lang="en-US" altLang="ja-JP" dirty="0"/>
              <a:t>X.X.X item</a:t>
            </a:r>
            <a:r>
              <a:rPr kumimoji="1" lang="ja-JP" altLang="en-US" dirty="0"/>
              <a:t>（項）</a:t>
            </a:r>
          </a:p>
        </p:txBody>
      </p:sp>
      <p:sp>
        <p:nvSpPr>
          <p:cNvPr id="2" name="X. Chapter（章）">
            <a:extLst>
              <a:ext uri="{FF2B5EF4-FFF2-40B4-BE49-F238E27FC236}">
                <a16:creationId xmlns:a16="http://schemas.microsoft.com/office/drawing/2014/main" id="{0F3853D0-56E6-4478-9C89-835FC28848AE}"/>
              </a:ext>
            </a:extLst>
          </p:cNvPr>
          <p:cNvSpPr>
            <a:spLocks noGrp="1"/>
          </p:cNvSpPr>
          <p:nvPr>
            <p:ph type="title" hasCustomPrompt="1"/>
          </p:nvPr>
        </p:nvSpPr>
        <p:spPr>
          <a:xfrm>
            <a:off x="1764000" y="2664744"/>
            <a:ext cx="8388000" cy="439608"/>
          </a:xfrm>
        </p:spPr>
        <p:txBody>
          <a:bodyPr anchor="b" anchorCtr="0"/>
          <a:lstStyle>
            <a:lvl1pPr fontAlgn="base" hangingPunct="0">
              <a:lnSpc>
                <a:spcPct val="120000"/>
              </a:lnSpc>
              <a:spcAft>
                <a:spcPts val="600"/>
              </a:spcAft>
              <a:defRPr sz="2800"/>
            </a:lvl1pPr>
          </a:lstStyle>
          <a:p>
            <a:r>
              <a:rPr kumimoji="1" lang="en-US" altLang="ja-JP" dirty="0"/>
              <a:t>X. Chapter</a:t>
            </a:r>
            <a:r>
              <a:rPr kumimoji="1" lang="ja-JP" altLang="en-US" dirty="0"/>
              <a:t>（章）</a:t>
            </a:r>
          </a:p>
        </p:txBody>
      </p:sp>
      <p:sp>
        <p:nvSpPr>
          <p:cNvPr id="10" name="Page_num">
            <a:extLst>
              <a:ext uri="{FF2B5EF4-FFF2-40B4-BE49-F238E27FC236}">
                <a16:creationId xmlns:a16="http://schemas.microsoft.com/office/drawing/2014/main" id="{60FC8AC0-28EB-4217-835A-0E6D238ECE2F}"/>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Tree>
    <p:extLst>
      <p:ext uri="{BB962C8B-B14F-4D97-AF65-F5344CB8AC3E}">
        <p14:creationId xmlns:p14="http://schemas.microsoft.com/office/powerpoint/2010/main" val="3854932216"/>
      </p:ext>
    </p:extLst>
  </p:cSld>
  <p:clrMapOvr>
    <a:masterClrMapping/>
  </p:clrMapOvr>
  <p:extLst>
    <p:ext uri="{DCECCB84-F9BA-43D5-87BE-67443E8EF086}">
      <p15:sldGuideLst xmlns:p15="http://schemas.microsoft.com/office/powerpoint/2012/main">
        <p15:guide id="1" pos="110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中面 A">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50000" y="7236000"/>
            <a:ext cx="979200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49263" y="1043533"/>
            <a:ext cx="979254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出所">
            <a:extLst>
              <a:ext uri="{FF2B5EF4-FFF2-40B4-BE49-F238E27FC236}">
                <a16:creationId xmlns:a16="http://schemas.microsoft.com/office/drawing/2014/main" id="{0CB5E31F-0A27-4B9A-B63A-A565F2BA2026}"/>
              </a:ext>
            </a:extLst>
          </p:cNvPr>
          <p:cNvSpPr>
            <a:spLocks noGrp="1"/>
          </p:cNvSpPr>
          <p:nvPr>
            <p:ph type="body" sz="quarter" idx="20" hasCustomPrompt="1"/>
          </p:nvPr>
        </p:nvSpPr>
        <p:spPr>
          <a:xfrm>
            <a:off x="538163" y="6956578"/>
            <a:ext cx="9612000" cy="135422"/>
          </a:xfrm>
        </p:spPr>
        <p:txBody>
          <a:bodyPr anchor="b" anchorCtr="0"/>
          <a:lstStyle>
            <a:lvl1pPr marL="252000" indent="-252000" fontAlgn="ctr">
              <a:lnSpc>
                <a:spcPct val="110000"/>
              </a:lnSpc>
              <a:spcAft>
                <a:spcPts val="0"/>
              </a:spcAft>
              <a:buNone/>
              <a:defRPr sz="800" b="0">
                <a:solidFill>
                  <a:srgbClr val="000000"/>
                </a:solidFill>
              </a:defRPr>
            </a:lvl1pPr>
          </a:lstStyle>
          <a:p>
            <a:pPr lvl="0"/>
            <a:r>
              <a:rPr kumimoji="1" lang="ja-JP" altLang="en-US" dirty="0"/>
              <a:t>出所）</a:t>
            </a:r>
          </a:p>
        </p:txBody>
      </p:sp>
      <p:sp>
        <p:nvSpPr>
          <p:cNvPr id="6" name="テキスト プレースホルダー">
            <a:extLst>
              <a:ext uri="{FF2B5EF4-FFF2-40B4-BE49-F238E27FC236}">
                <a16:creationId xmlns:a16="http://schemas.microsoft.com/office/drawing/2014/main" id="{F6B95884-5A9B-49CB-837C-C8E92488E1EF}"/>
              </a:ext>
            </a:extLst>
          </p:cNvPr>
          <p:cNvSpPr>
            <a:spLocks noGrp="1"/>
          </p:cNvSpPr>
          <p:nvPr>
            <p:ph type="body" sz="quarter" idx="15" hasCustomPrompt="1"/>
          </p:nvPr>
        </p:nvSpPr>
        <p:spPr>
          <a:xfrm>
            <a:off x="539750" y="1296039"/>
            <a:ext cx="9612313" cy="1517980"/>
          </a:xfrm>
          <a:prstGeom prst="rect">
            <a:avLst/>
          </a:prstGeom>
        </p:spPr>
        <p:txBody>
          <a:bodyPr/>
          <a:lstStyle>
            <a:lvl1pPr marL="252000" indent="-252000">
              <a:spcAft>
                <a:spcPts val="600"/>
              </a:spcAft>
              <a:buClr>
                <a:srgbClr val="003B83"/>
              </a:buClr>
              <a:buFont typeface="Wingdings" panose="05000000000000000000" pitchFamily="2" charset="2"/>
              <a:buChar char="l"/>
              <a:defRPr b="1" baseline="0">
                <a:solidFill>
                  <a:srgbClr val="000000"/>
                </a:solidFill>
              </a:defRPr>
            </a:lvl1pPr>
            <a:lvl2pPr marL="252000">
              <a:spcAft>
                <a:spcPts val="600"/>
              </a:spcAft>
              <a:defRPr baseline="0"/>
            </a:lvl2pPr>
            <a:lvl3pPr marL="396000">
              <a:spcAft>
                <a:spcPts val="600"/>
              </a:spcAft>
              <a:defRPr baseline="0"/>
            </a:lvl3pPr>
            <a:lvl4pPr marL="540000" indent="-144000">
              <a:spcBef>
                <a:spcPts val="0"/>
              </a:spcBef>
              <a:defRPr baseline="0"/>
            </a:lvl4pPr>
            <a:lvl5pPr marL="648000">
              <a:defRPr baseline="0"/>
            </a:lvl5pPr>
          </a:lstStyle>
          <a:p>
            <a:pPr lvl="0"/>
            <a:r>
              <a:rPr kumimoji="1" lang="ja-JP" altLang="en-US" dirty="0"/>
              <a:t>第</a:t>
            </a:r>
            <a:r>
              <a:rPr kumimoji="1" lang="en-US" altLang="ja-JP" dirty="0"/>
              <a:t>1</a:t>
            </a:r>
            <a:r>
              <a:rPr kumimoji="1" lang="ja-JP" altLang="en-US" dirty="0"/>
              <a:t>レベル </a:t>
            </a:r>
            <a:r>
              <a:rPr kumimoji="1" lang="en-US" altLang="ja-JP" dirty="0"/>
              <a:t>16pt</a:t>
            </a:r>
            <a:endParaRPr kumimoji="1" lang="ja-JP" altLang="en-US" dirty="0"/>
          </a:p>
          <a:p>
            <a:pPr lvl="1"/>
            <a:r>
              <a:rPr kumimoji="1" lang="ja-JP" altLang="en-US" dirty="0"/>
              <a:t>第</a:t>
            </a:r>
            <a:r>
              <a:rPr kumimoji="1" lang="en-US" altLang="ja-JP" dirty="0"/>
              <a:t>2</a:t>
            </a:r>
            <a:r>
              <a:rPr kumimoji="1" lang="ja-JP" altLang="en-US" dirty="0"/>
              <a:t>レベル </a:t>
            </a:r>
            <a:r>
              <a:rPr kumimoji="1" lang="en-US" altLang="ja-JP" dirty="0"/>
              <a:t>16pt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14pt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12pt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10.5pt</a:t>
            </a:r>
            <a:endParaRPr kumimoji="1" lang="ja-JP" altLang="en-US" dirty="0"/>
          </a:p>
        </p:txBody>
      </p:sp>
      <p:sp>
        <p:nvSpPr>
          <p:cNvPr id="25" name="ページタイトル">
            <a:extLst>
              <a:ext uri="{FF2B5EF4-FFF2-40B4-BE49-F238E27FC236}">
                <a16:creationId xmlns:a16="http://schemas.microsoft.com/office/drawing/2014/main" id="{B161F847-12DE-428F-B720-87FF3F5725E1}"/>
              </a:ext>
            </a:extLst>
          </p:cNvPr>
          <p:cNvSpPr>
            <a:spLocks noGrp="1"/>
          </p:cNvSpPr>
          <p:nvPr>
            <p:ph type="subTitle" idx="10" hasCustomPrompt="1"/>
          </p:nvPr>
        </p:nvSpPr>
        <p:spPr>
          <a:xfrm>
            <a:off x="540000" y="502995"/>
            <a:ext cx="9216000" cy="487235"/>
          </a:xfrm>
          <a:prstGeom prst="rect">
            <a:avLst/>
          </a:prstGeom>
        </p:spPr>
        <p:txBody>
          <a:bodyPr bIns="108000" anchor="b" anchorCtr="0">
            <a:noAutofit/>
          </a:bodyPr>
          <a:lstStyle>
            <a:lvl1pPr marL="0" indent="0" fontAlgn="base">
              <a:lnSpc>
                <a:spcPct val="110000"/>
              </a:lnSpc>
              <a:spcAft>
                <a:spcPts val="0"/>
              </a:spcAft>
              <a:buNone/>
              <a:defRPr sz="2600" b="1" spc="100" baseline="0">
                <a:solidFill>
                  <a:srgbClr val="003B83"/>
                </a:solidFill>
              </a:defRPr>
            </a:lvl1pPr>
          </a:lstStyle>
          <a:p>
            <a:r>
              <a:rPr kumimoji="1" lang="ja-JP" altLang="en-US" dirty="0"/>
              <a:t>ページタイトル（結論／メッセージ）</a:t>
            </a:r>
          </a:p>
        </p:txBody>
      </p:sp>
      <p:sp>
        <p:nvSpPr>
          <p:cNvPr id="19" name="Page_num">
            <a:extLst>
              <a:ext uri="{FF2B5EF4-FFF2-40B4-BE49-F238E27FC236}">
                <a16:creationId xmlns:a16="http://schemas.microsoft.com/office/drawing/2014/main" id="{CA4BF186-2590-4137-8B41-D5F59B01202C}"/>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
        <p:nvSpPr>
          <p:cNvPr id="10" name="X.X Section（節）">
            <a:extLst>
              <a:ext uri="{FF2B5EF4-FFF2-40B4-BE49-F238E27FC236}">
                <a16:creationId xmlns:a16="http://schemas.microsoft.com/office/drawing/2014/main" id="{79A5C9F2-254D-4064-8476-68EC0DE22C88}"/>
              </a:ext>
            </a:extLst>
          </p:cNvPr>
          <p:cNvSpPr>
            <a:spLocks noGrp="1"/>
          </p:cNvSpPr>
          <p:nvPr>
            <p:ph type="title" hasCustomPrompt="1"/>
          </p:nvPr>
        </p:nvSpPr>
        <p:spPr>
          <a:xfrm>
            <a:off x="539906" y="360696"/>
            <a:ext cx="9216000" cy="216000"/>
          </a:xfrm>
        </p:spPr>
        <p:txBody>
          <a:bodyPr anchor="t" anchorCtr="0">
            <a:noAutofit/>
          </a:bodyPr>
          <a:lstStyle>
            <a:lvl1pPr fontAlgn="ctr">
              <a:lnSpc>
                <a:spcPct val="100000"/>
              </a:lnSpc>
              <a:defRPr sz="1400"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Tree>
    <p:extLst>
      <p:ext uri="{BB962C8B-B14F-4D97-AF65-F5344CB8AC3E}">
        <p14:creationId xmlns:p14="http://schemas.microsoft.com/office/powerpoint/2010/main" val="1243139589"/>
      </p:ext>
    </p:extLst>
  </p:cSld>
  <p:clrMapOvr>
    <a:masterClrMapping/>
  </p:clrMapOvr>
  <p:extLst>
    <p:ext uri="{DCECCB84-F9BA-43D5-87BE-67443E8EF086}">
      <p15:sldGuideLst xmlns:p15="http://schemas.microsoft.com/office/powerpoint/2012/main">
        <p15:guide id="7" orient="horz" pos="1088" userDrawn="1">
          <p15:clr>
            <a:srgbClr val="FBAE40"/>
          </p15:clr>
        </p15:guide>
        <p15:guide id="9" pos="3242" userDrawn="1">
          <p15:clr>
            <a:srgbClr val="FBAE40"/>
          </p15:clr>
        </p15:guide>
        <p15:guide id="10" pos="34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中面 B">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50000" y="7236000"/>
            <a:ext cx="979200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49263" y="1386000"/>
            <a:ext cx="979254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出所">
            <a:extLst>
              <a:ext uri="{FF2B5EF4-FFF2-40B4-BE49-F238E27FC236}">
                <a16:creationId xmlns:a16="http://schemas.microsoft.com/office/drawing/2014/main" id="{7888FEF0-F870-44DC-B268-26A157E13AAC}"/>
              </a:ext>
            </a:extLst>
          </p:cNvPr>
          <p:cNvSpPr>
            <a:spLocks noGrp="1"/>
          </p:cNvSpPr>
          <p:nvPr>
            <p:ph type="body" sz="quarter" idx="20" hasCustomPrompt="1"/>
          </p:nvPr>
        </p:nvSpPr>
        <p:spPr>
          <a:xfrm>
            <a:off x="538163" y="6956578"/>
            <a:ext cx="9612000" cy="135422"/>
          </a:xfrm>
        </p:spPr>
        <p:txBody>
          <a:bodyPr anchor="b" anchorCtr="0"/>
          <a:lstStyle>
            <a:lvl1pPr marL="252000" indent="-252000" fontAlgn="ctr">
              <a:lnSpc>
                <a:spcPct val="110000"/>
              </a:lnSpc>
              <a:spcAft>
                <a:spcPts val="0"/>
              </a:spcAft>
              <a:buNone/>
              <a:defRPr sz="800" b="0">
                <a:solidFill>
                  <a:srgbClr val="000000"/>
                </a:solidFill>
              </a:defRPr>
            </a:lvl1pPr>
          </a:lstStyle>
          <a:p>
            <a:pPr lvl="0"/>
            <a:r>
              <a:rPr kumimoji="1" lang="ja-JP" altLang="en-US" dirty="0"/>
              <a:t>出所）</a:t>
            </a:r>
          </a:p>
        </p:txBody>
      </p:sp>
      <p:sp>
        <p:nvSpPr>
          <p:cNvPr id="13" name="テキスト プレースホルダー">
            <a:extLst>
              <a:ext uri="{FF2B5EF4-FFF2-40B4-BE49-F238E27FC236}">
                <a16:creationId xmlns:a16="http://schemas.microsoft.com/office/drawing/2014/main" id="{E962AC20-2346-48B9-88E0-DC6534031C92}"/>
              </a:ext>
            </a:extLst>
          </p:cNvPr>
          <p:cNvSpPr>
            <a:spLocks noGrp="1"/>
          </p:cNvSpPr>
          <p:nvPr>
            <p:ph type="body" sz="quarter" idx="16" hasCustomPrompt="1"/>
          </p:nvPr>
        </p:nvSpPr>
        <p:spPr>
          <a:xfrm>
            <a:off x="539750" y="2160000"/>
            <a:ext cx="9612313" cy="1517980"/>
          </a:xfrm>
          <a:prstGeom prst="rect">
            <a:avLst/>
          </a:prstGeom>
        </p:spPr>
        <p:txBody>
          <a:bodyPr/>
          <a:lstStyle>
            <a:lvl1pPr marL="252000" indent="-252000">
              <a:spcAft>
                <a:spcPts val="600"/>
              </a:spcAft>
              <a:buClr>
                <a:srgbClr val="003B83"/>
              </a:buClr>
              <a:buFont typeface="Wingdings" panose="05000000000000000000" pitchFamily="2" charset="2"/>
              <a:buChar char="l"/>
              <a:defRPr b="1" spc="120" baseline="0">
                <a:solidFill>
                  <a:srgbClr val="000000"/>
                </a:solidFill>
              </a:defRPr>
            </a:lvl1pPr>
            <a:lvl2pPr marL="252000">
              <a:spcAft>
                <a:spcPts val="600"/>
              </a:spcAft>
              <a:defRPr spc="120" baseline="0"/>
            </a:lvl2pPr>
            <a:lvl3pPr marL="396000">
              <a:spcAft>
                <a:spcPts val="600"/>
              </a:spcAft>
              <a:defRPr spc="120" baseline="0"/>
            </a:lvl3pPr>
            <a:lvl4pPr marL="540000" indent="-144000">
              <a:defRPr spc="120" baseline="0"/>
            </a:lvl4pPr>
            <a:lvl5pPr marL="648000">
              <a:defRPr spc="120" baseline="0"/>
            </a:lvl5pPr>
          </a:lstStyle>
          <a:p>
            <a:pPr lvl="0"/>
            <a:r>
              <a:rPr kumimoji="1" lang="ja-JP" altLang="en-US" dirty="0"/>
              <a:t>第</a:t>
            </a:r>
            <a:r>
              <a:rPr kumimoji="1" lang="en-US" altLang="ja-JP" dirty="0"/>
              <a:t>1</a:t>
            </a:r>
            <a:r>
              <a:rPr kumimoji="1" lang="ja-JP" altLang="en-US" dirty="0"/>
              <a:t>レベル </a:t>
            </a:r>
            <a:r>
              <a:rPr kumimoji="1" lang="en-US" altLang="ja-JP" dirty="0"/>
              <a:t>16pt</a:t>
            </a:r>
            <a:endParaRPr kumimoji="1" lang="ja-JP" altLang="en-US" dirty="0"/>
          </a:p>
          <a:p>
            <a:pPr lvl="1"/>
            <a:r>
              <a:rPr kumimoji="1" lang="ja-JP" altLang="en-US" dirty="0"/>
              <a:t>第</a:t>
            </a:r>
            <a:r>
              <a:rPr kumimoji="1" lang="en-US" altLang="ja-JP" dirty="0"/>
              <a:t>2</a:t>
            </a:r>
            <a:r>
              <a:rPr kumimoji="1" lang="ja-JP" altLang="en-US" dirty="0"/>
              <a:t>レベル </a:t>
            </a:r>
            <a:r>
              <a:rPr kumimoji="1" lang="en-US" altLang="ja-JP" dirty="0"/>
              <a:t>16pt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14pt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12pt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10.5pt</a:t>
            </a:r>
            <a:endParaRPr kumimoji="1" lang="ja-JP" altLang="en-US" dirty="0"/>
          </a:p>
        </p:txBody>
      </p:sp>
      <p:sp>
        <p:nvSpPr>
          <p:cNvPr id="10" name="サブタイトル">
            <a:extLst>
              <a:ext uri="{FF2B5EF4-FFF2-40B4-BE49-F238E27FC236}">
                <a16:creationId xmlns:a16="http://schemas.microsoft.com/office/drawing/2014/main" id="{76C2A7C8-973C-42AA-9F19-A1F1E7ACCB00}"/>
              </a:ext>
            </a:extLst>
          </p:cNvPr>
          <p:cNvSpPr>
            <a:spLocks noGrp="1"/>
          </p:cNvSpPr>
          <p:nvPr>
            <p:ph idx="15" hasCustomPrompt="1"/>
          </p:nvPr>
        </p:nvSpPr>
        <p:spPr>
          <a:xfrm>
            <a:off x="539904" y="1728000"/>
            <a:ext cx="9612001" cy="295466"/>
          </a:xfrm>
          <a:prstGeom prst="rect">
            <a:avLst/>
          </a:prstGeom>
        </p:spPr>
        <p:txBody>
          <a:bodyPr wrap="square">
            <a:spAutoFit/>
          </a:bodyPr>
          <a:lstStyle>
            <a:lvl1pPr marL="0" indent="0" fontAlgn="ctr">
              <a:spcAft>
                <a:spcPts val="600"/>
              </a:spcAft>
              <a:buFont typeface="Arial" panose="020B0604020202020204" pitchFamily="34" charset="0"/>
              <a:buNone/>
              <a:defRPr spc="120" baseline="0"/>
            </a:lvl1pPr>
            <a:lvl2pPr>
              <a:spcAft>
                <a:spcPts val="600"/>
              </a:spcAft>
              <a:defRPr/>
            </a:lvl2pPr>
            <a:lvl3pPr>
              <a:spcAft>
                <a:spcPts val="600"/>
              </a:spcAft>
              <a:defRPr/>
            </a:lvl3pPr>
            <a:lvl4pPr>
              <a:defRPr/>
            </a:lvl4pPr>
            <a:lvl5pPr>
              <a:defRPr/>
            </a:lvl5pPr>
          </a:lstStyle>
          <a:p>
            <a:pPr lvl="0"/>
            <a:r>
              <a:rPr lang="ja-JP" altLang="en-US" dirty="0"/>
              <a:t>サブタイトル</a:t>
            </a:r>
          </a:p>
        </p:txBody>
      </p:sp>
      <p:sp>
        <p:nvSpPr>
          <p:cNvPr id="25" name="ページタイトル">
            <a:extLst>
              <a:ext uri="{FF2B5EF4-FFF2-40B4-BE49-F238E27FC236}">
                <a16:creationId xmlns:a16="http://schemas.microsoft.com/office/drawing/2014/main" id="{B161F847-12DE-428F-B720-87FF3F5725E1}"/>
              </a:ext>
            </a:extLst>
          </p:cNvPr>
          <p:cNvSpPr>
            <a:spLocks noGrp="1"/>
          </p:cNvSpPr>
          <p:nvPr>
            <p:ph type="subTitle" idx="10" hasCustomPrompt="1"/>
          </p:nvPr>
        </p:nvSpPr>
        <p:spPr>
          <a:xfrm>
            <a:off x="540000" y="845462"/>
            <a:ext cx="9216000" cy="487235"/>
          </a:xfrm>
          <a:prstGeom prst="rect">
            <a:avLst/>
          </a:prstGeom>
        </p:spPr>
        <p:txBody>
          <a:bodyPr bIns="108000" anchor="b" anchorCtr="0">
            <a:noAutofit/>
          </a:bodyPr>
          <a:lstStyle>
            <a:lvl1pPr marL="0" indent="0" fontAlgn="base">
              <a:lnSpc>
                <a:spcPct val="110000"/>
              </a:lnSpc>
              <a:spcAft>
                <a:spcPts val="0"/>
              </a:spcAft>
              <a:buNone/>
              <a:defRPr sz="2600" b="1" spc="100" baseline="0">
                <a:solidFill>
                  <a:srgbClr val="003B83"/>
                </a:solidFill>
              </a:defRPr>
            </a:lvl1pPr>
          </a:lstStyle>
          <a:p>
            <a:r>
              <a:rPr kumimoji="1" lang="ja-JP" altLang="en-US" dirty="0"/>
              <a:t>ページタイトル（結論／メッセージ）</a:t>
            </a:r>
          </a:p>
        </p:txBody>
      </p:sp>
      <p:sp>
        <p:nvSpPr>
          <p:cNvPr id="3" name="X.X Section（節）">
            <a:extLst>
              <a:ext uri="{FF2B5EF4-FFF2-40B4-BE49-F238E27FC236}">
                <a16:creationId xmlns:a16="http://schemas.microsoft.com/office/drawing/2014/main" id="{C66AD045-63CF-4DB0-971A-539A4EE33DBF}"/>
              </a:ext>
            </a:extLst>
          </p:cNvPr>
          <p:cNvSpPr>
            <a:spLocks noGrp="1"/>
          </p:cNvSpPr>
          <p:nvPr>
            <p:ph type="title" hasCustomPrompt="1"/>
          </p:nvPr>
        </p:nvSpPr>
        <p:spPr>
          <a:xfrm>
            <a:off x="539906" y="360696"/>
            <a:ext cx="9216000" cy="216000"/>
          </a:xfrm>
        </p:spPr>
        <p:txBody>
          <a:bodyPr anchor="t" anchorCtr="0">
            <a:noAutofit/>
          </a:bodyPr>
          <a:lstStyle>
            <a:lvl1pPr fontAlgn="ctr">
              <a:lnSpc>
                <a:spcPct val="100000"/>
              </a:lnSpc>
              <a:defRPr sz="1400"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20" name="Page_num">
            <a:extLst>
              <a:ext uri="{FF2B5EF4-FFF2-40B4-BE49-F238E27FC236}">
                <a16:creationId xmlns:a16="http://schemas.microsoft.com/office/drawing/2014/main" id="{B77FDD24-A48C-43A3-8D7F-A200FD8A1B83}"/>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Tree>
    <p:extLst>
      <p:ext uri="{BB962C8B-B14F-4D97-AF65-F5344CB8AC3E}">
        <p14:creationId xmlns:p14="http://schemas.microsoft.com/office/powerpoint/2010/main" val="738132634"/>
      </p:ext>
    </p:extLst>
  </p:cSld>
  <p:clrMapOvr>
    <a:masterClrMapping/>
  </p:clrMapOvr>
  <p:extLst>
    <p:ext uri="{DCECCB84-F9BA-43D5-87BE-67443E8EF086}">
      <p15:sldGuideLst xmlns:p15="http://schemas.microsoft.com/office/powerpoint/2012/main">
        <p15:guide id="7" orient="horz" pos="1088" userDrawn="1">
          <p15:clr>
            <a:srgbClr val="FBAE40"/>
          </p15:clr>
        </p15:guide>
        <p15:guide id="9" pos="3242">
          <p15:clr>
            <a:srgbClr val="FBAE40"/>
          </p15:clr>
        </p15:guide>
        <p15:guide id="10" pos="349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中面 C">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50000" y="7236000"/>
            <a:ext cx="979200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49263" y="1386000"/>
            <a:ext cx="979254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ページタイトル">
            <a:extLst>
              <a:ext uri="{FF2B5EF4-FFF2-40B4-BE49-F238E27FC236}">
                <a16:creationId xmlns:a16="http://schemas.microsoft.com/office/drawing/2014/main" id="{86EF78FA-46F9-4E91-B551-78B582C676EB}"/>
              </a:ext>
            </a:extLst>
          </p:cNvPr>
          <p:cNvSpPr>
            <a:spLocks noGrp="1"/>
          </p:cNvSpPr>
          <p:nvPr>
            <p:ph type="subTitle" idx="10" hasCustomPrompt="1"/>
          </p:nvPr>
        </p:nvSpPr>
        <p:spPr>
          <a:xfrm>
            <a:off x="540000" y="844765"/>
            <a:ext cx="9216000" cy="487235"/>
          </a:xfrm>
          <a:prstGeom prst="rect">
            <a:avLst/>
          </a:prstGeom>
        </p:spPr>
        <p:txBody>
          <a:bodyPr bIns="108000" anchor="b" anchorCtr="0">
            <a:noAutofit/>
          </a:bodyPr>
          <a:lstStyle>
            <a:lvl1pPr marL="0" indent="0" fontAlgn="base">
              <a:lnSpc>
                <a:spcPct val="110000"/>
              </a:lnSpc>
              <a:spcAft>
                <a:spcPts val="0"/>
              </a:spcAft>
              <a:buNone/>
              <a:defRPr sz="2600" b="1" spc="100" baseline="0">
                <a:solidFill>
                  <a:srgbClr val="003B83"/>
                </a:solidFill>
              </a:defRPr>
            </a:lvl1pPr>
          </a:lstStyle>
          <a:p>
            <a:r>
              <a:rPr kumimoji="1" lang="ja-JP" altLang="en-US" dirty="0"/>
              <a:t>ページタイトル（結論／メッセージ）</a:t>
            </a:r>
          </a:p>
        </p:txBody>
      </p:sp>
      <p:sp>
        <p:nvSpPr>
          <p:cNvPr id="3" name="X.X Section（節）">
            <a:extLst>
              <a:ext uri="{FF2B5EF4-FFF2-40B4-BE49-F238E27FC236}">
                <a16:creationId xmlns:a16="http://schemas.microsoft.com/office/drawing/2014/main" id="{C66AD045-63CF-4DB0-971A-539A4EE33DBF}"/>
              </a:ext>
            </a:extLst>
          </p:cNvPr>
          <p:cNvSpPr>
            <a:spLocks noGrp="1"/>
          </p:cNvSpPr>
          <p:nvPr>
            <p:ph type="title" hasCustomPrompt="1"/>
          </p:nvPr>
        </p:nvSpPr>
        <p:spPr>
          <a:xfrm>
            <a:off x="539906" y="360696"/>
            <a:ext cx="9216000" cy="216000"/>
          </a:xfrm>
        </p:spPr>
        <p:txBody>
          <a:bodyPr anchor="t" anchorCtr="0">
            <a:noAutofit/>
          </a:bodyPr>
          <a:lstStyle>
            <a:lvl1pPr fontAlgn="ctr">
              <a:lnSpc>
                <a:spcPct val="100000"/>
              </a:lnSpc>
              <a:defRPr sz="1400"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4" name="テキスト プレースホルダー 3">
            <a:extLst>
              <a:ext uri="{FF2B5EF4-FFF2-40B4-BE49-F238E27FC236}">
                <a16:creationId xmlns:a16="http://schemas.microsoft.com/office/drawing/2014/main" id="{D49F790B-F9A4-441F-9007-DF074224B5C3}"/>
              </a:ext>
            </a:extLst>
          </p:cNvPr>
          <p:cNvSpPr>
            <a:spLocks noGrp="1"/>
          </p:cNvSpPr>
          <p:nvPr>
            <p:ph type="body" sz="quarter" idx="11" hasCustomPrompt="1"/>
          </p:nvPr>
        </p:nvSpPr>
        <p:spPr>
          <a:xfrm>
            <a:off x="539750" y="1727200"/>
            <a:ext cx="4606925" cy="295466"/>
          </a:xfrm>
        </p:spPr>
        <p:txBody>
          <a:bodyPr/>
          <a:lstStyle>
            <a:lvl1pPr marL="0" indent="0" fontAlgn="ctr">
              <a:buNone/>
              <a:defRPr baseline="0"/>
            </a:lvl1pPr>
          </a:lstStyle>
          <a:p>
            <a:pPr lvl="0"/>
            <a:r>
              <a:rPr kumimoji="1" lang="ja-JP" altLang="en-US" dirty="0"/>
              <a:t>サブタイトル</a:t>
            </a:r>
          </a:p>
        </p:txBody>
      </p:sp>
      <p:sp>
        <p:nvSpPr>
          <p:cNvPr id="14" name="テキスト プレースホルダー 3">
            <a:extLst>
              <a:ext uri="{FF2B5EF4-FFF2-40B4-BE49-F238E27FC236}">
                <a16:creationId xmlns:a16="http://schemas.microsoft.com/office/drawing/2014/main" id="{562A32FD-A375-4093-9528-ECE9B56DD23D}"/>
              </a:ext>
            </a:extLst>
          </p:cNvPr>
          <p:cNvSpPr>
            <a:spLocks noGrp="1"/>
          </p:cNvSpPr>
          <p:nvPr>
            <p:ph type="body" sz="quarter" idx="12" hasCustomPrompt="1"/>
          </p:nvPr>
        </p:nvSpPr>
        <p:spPr>
          <a:xfrm>
            <a:off x="539750" y="2160000"/>
            <a:ext cx="4606925" cy="960263"/>
          </a:xfrm>
        </p:spPr>
        <p:txBody>
          <a:bodyPr/>
          <a:lstStyle>
            <a:lvl1pPr marL="0" indent="0" algn="just" fontAlgn="ctr">
              <a:lnSpc>
                <a:spcPct val="130000"/>
              </a:lnSpc>
              <a:spcAft>
                <a:spcPts val="1000"/>
              </a:spcAft>
              <a:buNone/>
              <a:defRPr sz="1200" b="0" baseline="0">
                <a:solidFill>
                  <a:srgbClr val="000000"/>
                </a:solidFill>
              </a:defRPr>
            </a:lvl1pPr>
          </a:lstStyle>
          <a:p>
            <a:pPr lvl="0"/>
            <a:r>
              <a:rPr kumimoji="1" lang="ja-JP" altLang="en-US" dirty="0"/>
              <a:t>テキストが入ります①テキストが入ります②テキストが入ります③テキストが入ります④テキストが入ります⑤テキストが入ります⑥テキストが入ります⑦テキストが入ります⑧テキストが入ります⑨テキストが入ります❶</a:t>
            </a:r>
          </a:p>
        </p:txBody>
      </p:sp>
      <p:sp>
        <p:nvSpPr>
          <p:cNvPr id="15" name="テキスト プレースホルダー 3">
            <a:extLst>
              <a:ext uri="{FF2B5EF4-FFF2-40B4-BE49-F238E27FC236}">
                <a16:creationId xmlns:a16="http://schemas.microsoft.com/office/drawing/2014/main" id="{12FCDFCD-DC56-4F4E-8464-2B31DEC32505}"/>
              </a:ext>
            </a:extLst>
          </p:cNvPr>
          <p:cNvSpPr>
            <a:spLocks noGrp="1"/>
          </p:cNvSpPr>
          <p:nvPr>
            <p:ph type="body" sz="quarter" idx="13" hasCustomPrompt="1"/>
          </p:nvPr>
        </p:nvSpPr>
        <p:spPr>
          <a:xfrm>
            <a:off x="5545075" y="1727200"/>
            <a:ext cx="4606925" cy="295466"/>
          </a:xfrm>
        </p:spPr>
        <p:txBody>
          <a:bodyPr/>
          <a:lstStyle>
            <a:lvl1pPr marL="0" indent="0" fontAlgn="ctr">
              <a:buNone/>
              <a:defRPr baseline="0"/>
            </a:lvl1pPr>
          </a:lstStyle>
          <a:p>
            <a:pPr lvl="0"/>
            <a:r>
              <a:rPr kumimoji="1" lang="ja-JP" altLang="en-US" dirty="0"/>
              <a:t>サブタイトル</a:t>
            </a:r>
          </a:p>
        </p:txBody>
      </p:sp>
      <p:sp>
        <p:nvSpPr>
          <p:cNvPr id="16" name="テキスト プレースホルダー 3">
            <a:extLst>
              <a:ext uri="{FF2B5EF4-FFF2-40B4-BE49-F238E27FC236}">
                <a16:creationId xmlns:a16="http://schemas.microsoft.com/office/drawing/2014/main" id="{2895191F-1652-4349-8120-FD644524FE7C}"/>
              </a:ext>
            </a:extLst>
          </p:cNvPr>
          <p:cNvSpPr>
            <a:spLocks noGrp="1"/>
          </p:cNvSpPr>
          <p:nvPr>
            <p:ph type="body" sz="quarter" idx="14" hasCustomPrompt="1"/>
          </p:nvPr>
        </p:nvSpPr>
        <p:spPr>
          <a:xfrm>
            <a:off x="5545075" y="2160000"/>
            <a:ext cx="4606925" cy="960263"/>
          </a:xfrm>
        </p:spPr>
        <p:txBody>
          <a:bodyPr/>
          <a:lstStyle>
            <a:lvl1pPr marL="0" indent="0" algn="just" fontAlgn="ctr">
              <a:lnSpc>
                <a:spcPct val="130000"/>
              </a:lnSpc>
              <a:spcAft>
                <a:spcPts val="1000"/>
              </a:spcAft>
              <a:buNone/>
              <a:defRPr sz="1200" b="0" baseline="0">
                <a:solidFill>
                  <a:srgbClr val="000000"/>
                </a:solidFill>
              </a:defRPr>
            </a:lvl1pPr>
          </a:lstStyle>
          <a:p>
            <a:pPr lvl="0"/>
            <a:r>
              <a:rPr kumimoji="1" lang="ja-JP" altLang="en-US" dirty="0"/>
              <a:t>テキストが入ります①テキストが入ります②テキストが入ります③テキストが入ります④テキストが入ります⑤テキストが入ります⑥テキストが入ります⑦テキストが入ります⑧テキストが入ります⑨テキストが入ります❶</a:t>
            </a:r>
          </a:p>
        </p:txBody>
      </p:sp>
      <p:sp>
        <p:nvSpPr>
          <p:cNvPr id="18" name="テキスト プレースホルダー 3">
            <a:extLst>
              <a:ext uri="{FF2B5EF4-FFF2-40B4-BE49-F238E27FC236}">
                <a16:creationId xmlns:a16="http://schemas.microsoft.com/office/drawing/2014/main" id="{AEC7949D-CAA8-42F5-BD38-BAB3AEA1C4D9}"/>
              </a:ext>
            </a:extLst>
          </p:cNvPr>
          <p:cNvSpPr>
            <a:spLocks noGrp="1"/>
          </p:cNvSpPr>
          <p:nvPr>
            <p:ph type="body" sz="quarter" idx="15" hasCustomPrompt="1"/>
          </p:nvPr>
        </p:nvSpPr>
        <p:spPr>
          <a:xfrm>
            <a:off x="539906" y="6956578"/>
            <a:ext cx="9612000" cy="135422"/>
          </a:xfrm>
        </p:spPr>
        <p:txBody>
          <a:bodyPr anchor="b" anchorCtr="0">
            <a:spAutoFit/>
          </a:bodyPr>
          <a:lstStyle>
            <a:lvl1pPr marL="0" indent="0" algn="just" fontAlgn="ctr">
              <a:lnSpc>
                <a:spcPct val="110000"/>
              </a:lnSpc>
              <a:spcAft>
                <a:spcPts val="0"/>
              </a:spcAft>
              <a:buNone/>
              <a:defRPr sz="800" b="0">
                <a:solidFill>
                  <a:srgbClr val="000000"/>
                </a:solidFill>
              </a:defRPr>
            </a:lvl1pPr>
          </a:lstStyle>
          <a:p>
            <a:pPr lvl="0"/>
            <a:r>
              <a:rPr kumimoji="1" lang="ja-JP" altLang="en-US" dirty="0"/>
              <a:t>出所）</a:t>
            </a:r>
          </a:p>
        </p:txBody>
      </p:sp>
      <p:sp>
        <p:nvSpPr>
          <p:cNvPr id="21" name="Page_num">
            <a:extLst>
              <a:ext uri="{FF2B5EF4-FFF2-40B4-BE49-F238E27FC236}">
                <a16:creationId xmlns:a16="http://schemas.microsoft.com/office/drawing/2014/main" id="{F5A380E6-7AFA-4833-8FD1-17F946F1F08C}"/>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Tree>
    <p:extLst>
      <p:ext uri="{BB962C8B-B14F-4D97-AF65-F5344CB8AC3E}">
        <p14:creationId xmlns:p14="http://schemas.microsoft.com/office/powerpoint/2010/main" val="2506414495"/>
      </p:ext>
    </p:extLst>
  </p:cSld>
  <p:clrMapOvr>
    <a:masterClrMapping/>
  </p:clrMapOvr>
  <p:extLst>
    <p:ext uri="{DCECCB84-F9BA-43D5-87BE-67443E8EF086}">
      <p15:sldGuideLst xmlns:p15="http://schemas.microsoft.com/office/powerpoint/2012/main">
        <p15:guide id="7" orient="horz" pos="1088">
          <p15:clr>
            <a:srgbClr val="FBAE40"/>
          </p15:clr>
        </p15:guide>
        <p15:guide id="9" pos="3242" userDrawn="1">
          <p15:clr>
            <a:srgbClr val="FBAE40"/>
          </p15:clr>
        </p15:guide>
        <p15:guide id="10" pos="349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中面 タイトルのみ">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50000" y="7236000"/>
            <a:ext cx="979200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49263" y="1386000"/>
            <a:ext cx="979254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出所">
            <a:extLst>
              <a:ext uri="{FF2B5EF4-FFF2-40B4-BE49-F238E27FC236}">
                <a16:creationId xmlns:a16="http://schemas.microsoft.com/office/drawing/2014/main" id="{97700847-9422-4DA0-8E52-7CE7387F263B}"/>
              </a:ext>
            </a:extLst>
          </p:cNvPr>
          <p:cNvSpPr>
            <a:spLocks noGrp="1"/>
          </p:cNvSpPr>
          <p:nvPr>
            <p:ph type="body" sz="quarter" idx="20" hasCustomPrompt="1"/>
          </p:nvPr>
        </p:nvSpPr>
        <p:spPr>
          <a:xfrm>
            <a:off x="538163" y="6956578"/>
            <a:ext cx="9612000" cy="135422"/>
          </a:xfrm>
        </p:spPr>
        <p:txBody>
          <a:bodyPr anchor="b" anchorCtr="0"/>
          <a:lstStyle>
            <a:lvl1pPr marL="252000" indent="-252000" fontAlgn="ctr">
              <a:lnSpc>
                <a:spcPct val="110000"/>
              </a:lnSpc>
              <a:spcAft>
                <a:spcPts val="0"/>
              </a:spcAft>
              <a:buNone/>
              <a:defRPr sz="800" b="0">
                <a:solidFill>
                  <a:srgbClr val="000000"/>
                </a:solidFill>
              </a:defRPr>
            </a:lvl1pPr>
          </a:lstStyle>
          <a:p>
            <a:pPr lvl="0"/>
            <a:r>
              <a:rPr kumimoji="1" lang="ja-JP" altLang="en-US" dirty="0"/>
              <a:t>出所）</a:t>
            </a:r>
          </a:p>
        </p:txBody>
      </p:sp>
      <p:sp>
        <p:nvSpPr>
          <p:cNvPr id="17" name="ページタイトル">
            <a:extLst>
              <a:ext uri="{FF2B5EF4-FFF2-40B4-BE49-F238E27FC236}">
                <a16:creationId xmlns:a16="http://schemas.microsoft.com/office/drawing/2014/main" id="{86EF78FA-46F9-4E91-B551-78B582C676EB}"/>
              </a:ext>
            </a:extLst>
          </p:cNvPr>
          <p:cNvSpPr>
            <a:spLocks noGrp="1"/>
          </p:cNvSpPr>
          <p:nvPr>
            <p:ph type="subTitle" idx="10" hasCustomPrompt="1"/>
          </p:nvPr>
        </p:nvSpPr>
        <p:spPr>
          <a:xfrm>
            <a:off x="540000" y="844765"/>
            <a:ext cx="9216000" cy="487235"/>
          </a:xfrm>
          <a:prstGeom prst="rect">
            <a:avLst/>
          </a:prstGeom>
        </p:spPr>
        <p:txBody>
          <a:bodyPr bIns="108000" anchor="b" anchorCtr="0">
            <a:noAutofit/>
          </a:bodyPr>
          <a:lstStyle>
            <a:lvl1pPr marL="0" indent="0" fontAlgn="base">
              <a:lnSpc>
                <a:spcPct val="110000"/>
              </a:lnSpc>
              <a:spcAft>
                <a:spcPts val="0"/>
              </a:spcAft>
              <a:buNone/>
              <a:defRPr sz="2600" b="1" spc="100" baseline="0">
                <a:solidFill>
                  <a:srgbClr val="003B83"/>
                </a:solidFill>
              </a:defRPr>
            </a:lvl1pPr>
          </a:lstStyle>
          <a:p>
            <a:r>
              <a:rPr kumimoji="1" lang="ja-JP" altLang="en-US" dirty="0"/>
              <a:t>ページタイトル（結論／メッセージ）</a:t>
            </a:r>
          </a:p>
        </p:txBody>
      </p:sp>
      <p:sp>
        <p:nvSpPr>
          <p:cNvPr id="3" name="X.X Section（節）">
            <a:extLst>
              <a:ext uri="{FF2B5EF4-FFF2-40B4-BE49-F238E27FC236}">
                <a16:creationId xmlns:a16="http://schemas.microsoft.com/office/drawing/2014/main" id="{C66AD045-63CF-4DB0-971A-539A4EE33DBF}"/>
              </a:ext>
            </a:extLst>
          </p:cNvPr>
          <p:cNvSpPr>
            <a:spLocks noGrp="1"/>
          </p:cNvSpPr>
          <p:nvPr>
            <p:ph type="title" hasCustomPrompt="1"/>
          </p:nvPr>
        </p:nvSpPr>
        <p:spPr>
          <a:xfrm>
            <a:off x="539906" y="360696"/>
            <a:ext cx="9216000" cy="216000"/>
          </a:xfrm>
        </p:spPr>
        <p:txBody>
          <a:bodyPr anchor="t" anchorCtr="0">
            <a:noAutofit/>
          </a:bodyPr>
          <a:lstStyle>
            <a:lvl1pPr fontAlgn="ctr">
              <a:lnSpc>
                <a:spcPct val="100000"/>
              </a:lnSpc>
              <a:defRPr sz="1400"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19" name="Page_num">
            <a:extLst>
              <a:ext uri="{FF2B5EF4-FFF2-40B4-BE49-F238E27FC236}">
                <a16:creationId xmlns:a16="http://schemas.microsoft.com/office/drawing/2014/main" id="{556EE8C9-241B-4DBD-B0BC-9D7913B15F1D}"/>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Tree>
    <p:extLst>
      <p:ext uri="{BB962C8B-B14F-4D97-AF65-F5344CB8AC3E}">
        <p14:creationId xmlns:p14="http://schemas.microsoft.com/office/powerpoint/2010/main" val="1157811695"/>
      </p:ext>
    </p:extLst>
  </p:cSld>
  <p:clrMapOvr>
    <a:masterClrMapping/>
  </p:clrMapOvr>
  <p:extLst>
    <p:ext uri="{DCECCB84-F9BA-43D5-87BE-67443E8EF086}">
      <p15:sldGuideLst xmlns:p15="http://schemas.microsoft.com/office/powerpoint/2012/main">
        <p15:guide id="7" orient="horz" pos="1088">
          <p15:clr>
            <a:srgbClr val="FBAE40"/>
          </p15:clr>
        </p15:guide>
        <p15:guide id="9" pos="3242">
          <p15:clr>
            <a:srgbClr val="FBAE40"/>
          </p15:clr>
        </p15:guide>
        <p15:guide id="10" pos="34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cxnSp>
        <p:nvCxnSpPr>
          <p:cNvPr id="7" name="ライン_フッター">
            <a:extLst>
              <a:ext uri="{FF2B5EF4-FFF2-40B4-BE49-F238E27FC236}">
                <a16:creationId xmlns:a16="http://schemas.microsoft.com/office/drawing/2014/main" id="{2FF4C60B-F9C0-43ED-8DCE-DA74A6327812}"/>
              </a:ext>
            </a:extLst>
          </p:cNvPr>
          <p:cNvCxnSpPr>
            <a:cxnSpLocks/>
          </p:cNvCxnSpPr>
          <p:nvPr userDrawn="1"/>
        </p:nvCxnSpPr>
        <p:spPr>
          <a:xfrm>
            <a:off x="450000" y="7236000"/>
            <a:ext cx="979200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sp>
        <p:nvSpPr>
          <p:cNvPr id="5" name="Page_num">
            <a:extLst>
              <a:ext uri="{FF2B5EF4-FFF2-40B4-BE49-F238E27FC236}">
                <a16:creationId xmlns:a16="http://schemas.microsoft.com/office/drawing/2014/main" id="{E3EDCBF6-7C5A-420D-A510-AF220CF3F08F}"/>
              </a:ext>
            </a:extLst>
          </p:cNvPr>
          <p:cNvSpPr txBox="1"/>
          <p:nvPr userDrawn="1"/>
        </p:nvSpPr>
        <p:spPr>
          <a:xfrm>
            <a:off x="4985906" y="7290000"/>
            <a:ext cx="720000" cy="1080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650" baseline="0" smtClean="0">
                <a:solidFill>
                  <a:srgbClr val="595757"/>
                </a:solidFill>
                <a:latin typeface="+mn-lt"/>
                <a:ea typeface="+mn-ea"/>
                <a:sym typeface="Arial"/>
              </a:rPr>
              <a:pPr lvl="0" algn="ctr" fontAlgn="ctr"/>
              <a:t>‹#›</a:t>
            </a:fld>
            <a:endParaRPr lang="ja-JP" altLang="en-US" sz="650" baseline="0" dirty="0">
              <a:solidFill>
                <a:srgbClr val="595757"/>
              </a:solidFill>
              <a:latin typeface="+mn-lt"/>
              <a:ea typeface="+mn-ea"/>
              <a:sym typeface="Arial"/>
            </a:endParaRPr>
          </a:p>
        </p:txBody>
      </p:sp>
    </p:spTree>
    <p:extLst>
      <p:ext uri="{BB962C8B-B14F-4D97-AF65-F5344CB8AC3E}">
        <p14:creationId xmlns:p14="http://schemas.microsoft.com/office/powerpoint/2010/main" val="900285077"/>
      </p:ext>
    </p:extLst>
  </p:cSld>
  <p:clrMapOvr>
    <a:masterClrMapping/>
  </p:clrMapOvr>
  <p:extLst>
    <p:ext uri="{DCECCB84-F9BA-43D5-87BE-67443E8EF086}">
      <p15:sldGuideLst xmlns:p15="http://schemas.microsoft.com/office/powerpoint/2012/main">
        <p15:guide id="2" pos="3242" userDrawn="1">
          <p15:clr>
            <a:srgbClr val="FBAE40"/>
          </p15:clr>
        </p15:guide>
        <p15:guide id="9" pos="349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0196901-EF44-51FC-2FF2-7BCAB2ECBCC8}"/>
              </a:ext>
            </a:extLst>
          </p:cNvPr>
          <p:cNvGraphicFramePr>
            <a:graphicFrameLocks noChangeAspect="1"/>
          </p:cNvGraphicFramePr>
          <p:nvPr userDrawn="1">
            <p:custDataLst>
              <p:tags r:id="rId14"/>
            </p:custDataLst>
            <p:extLst>
              <p:ext uri="{D42A27DB-BD31-4B8C-83A1-F6EECF244321}">
                <p14:modId xmlns:p14="http://schemas.microsoft.com/office/powerpoint/2010/main" val="28983734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5" imgW="554" imgH="551" progId="TCLayout.ActiveDocument.1">
                  <p:embed/>
                </p:oleObj>
              </mc:Choice>
              <mc:Fallback>
                <p:oleObj name="think-cell スライド" r:id="rId15" imgW="554" imgH="551" progId="TCLayout.ActiveDocument.1">
                  <p:embed/>
                  <p:pic>
                    <p:nvPicPr>
                      <p:cNvPr id="5" name="think-cell data - do not delete" hidden="1">
                        <a:extLst>
                          <a:ext uri="{FF2B5EF4-FFF2-40B4-BE49-F238E27FC236}">
                            <a16:creationId xmlns:a16="http://schemas.microsoft.com/office/drawing/2014/main" id="{50196901-EF44-51FC-2FF2-7BCAB2ECBCC8}"/>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4" name="Text Placeholder">
            <a:extLst>
              <a:ext uri="{FF2B5EF4-FFF2-40B4-BE49-F238E27FC236}">
                <a16:creationId xmlns:a16="http://schemas.microsoft.com/office/drawing/2014/main" id="{6EC0AA87-ECC3-4272-B5FE-92B45A462002}"/>
              </a:ext>
            </a:extLst>
          </p:cNvPr>
          <p:cNvSpPr>
            <a:spLocks noGrp="1"/>
          </p:cNvSpPr>
          <p:nvPr>
            <p:ph type="body" idx="1"/>
          </p:nvPr>
        </p:nvSpPr>
        <p:spPr>
          <a:xfrm>
            <a:off x="538164" y="1728000"/>
            <a:ext cx="9613900" cy="1517980"/>
          </a:xfrm>
          <a:prstGeom prst="rect">
            <a:avLst/>
          </a:prstGeom>
        </p:spPr>
        <p:txBody>
          <a:bodyPr vert="horz" wrap="square" lIns="0" tIns="0" rIns="0" bIns="0" rtlCol="0">
            <a:spAutoFit/>
          </a:bodyPr>
          <a:lstStyle/>
          <a:p>
            <a:pPr lvl="0"/>
            <a:r>
              <a:rPr kumimoji="1" lang="ja-JP" altLang="en-US" dirty="0"/>
              <a:t>第</a:t>
            </a:r>
            <a:r>
              <a:rPr kumimoji="1" lang="en-US" altLang="ja-JP" dirty="0"/>
              <a:t>1</a:t>
            </a:r>
            <a:r>
              <a:rPr kumimoji="1" lang="ja-JP" altLang="en-US" dirty="0"/>
              <a:t>レベル </a:t>
            </a:r>
            <a:r>
              <a:rPr kumimoji="1" lang="en-US" altLang="ja-JP" dirty="0"/>
              <a:t>16pt</a:t>
            </a:r>
            <a:endParaRPr kumimoji="1" lang="ja-JP" altLang="en-US" dirty="0"/>
          </a:p>
          <a:p>
            <a:pPr lvl="1"/>
            <a:r>
              <a:rPr kumimoji="1" lang="ja-JP" altLang="en-US" dirty="0"/>
              <a:t>第</a:t>
            </a:r>
            <a:r>
              <a:rPr kumimoji="1" lang="en-US" altLang="ja-JP" dirty="0"/>
              <a:t>2</a:t>
            </a:r>
            <a:r>
              <a:rPr kumimoji="1" lang="ja-JP" altLang="en-US" dirty="0"/>
              <a:t>レベル </a:t>
            </a:r>
            <a:r>
              <a:rPr kumimoji="1" lang="en-US" altLang="ja-JP" dirty="0"/>
              <a:t>16pt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14pt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12pt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10.5pt</a:t>
            </a:r>
            <a:endParaRPr kumimoji="1" lang="ja-JP" altLang="en-US" dirty="0"/>
          </a:p>
        </p:txBody>
      </p:sp>
      <p:sp>
        <p:nvSpPr>
          <p:cNvPr id="2" name="Title Placeholder"/>
          <p:cNvSpPr>
            <a:spLocks noGrp="1"/>
          </p:cNvSpPr>
          <p:nvPr>
            <p:ph type="title"/>
          </p:nvPr>
        </p:nvSpPr>
        <p:spPr>
          <a:xfrm>
            <a:off x="539906" y="899950"/>
            <a:ext cx="9612000" cy="360099"/>
          </a:xfrm>
          <a:prstGeom prst="rect">
            <a:avLst/>
          </a:prstGeom>
        </p:spPr>
        <p:txBody>
          <a:bodyPr vert="horz" lIns="0" tIns="0" rIns="0" bIns="0" rtlCol="0" anchor="ctr">
            <a:spAutoFit/>
          </a:bodyPr>
          <a:lstStyle/>
          <a:p>
            <a:r>
              <a:rPr lang="ja-JP" altLang="en-US" dirty="0"/>
              <a:t>タイトルの書式設定</a:t>
            </a:r>
            <a:endParaRPr lang="en-US" dirty="0"/>
          </a:p>
        </p:txBody>
      </p:sp>
    </p:spTree>
    <p:extLst>
      <p:ext uri="{BB962C8B-B14F-4D97-AF65-F5344CB8AC3E}">
        <p14:creationId xmlns:p14="http://schemas.microsoft.com/office/powerpoint/2010/main" val="2388897361"/>
      </p:ext>
    </p:extLst>
  </p:cSld>
  <p:clrMap bg1="lt1" tx1="dk1" bg2="lt2" tx2="dk2" accent1="accent1" accent2="accent2" accent3="accent3" accent4="accent4" accent5="accent5" accent6="accent6" hlink="hlink" folHlink="folHlink"/>
  <p:sldLayoutIdLst>
    <p:sldLayoutId id="2147483661" r:id="rId1"/>
    <p:sldLayoutId id="2147483763" r:id="rId2"/>
    <p:sldLayoutId id="2147483737" r:id="rId3"/>
    <p:sldLayoutId id="2147483707" r:id="rId4"/>
    <p:sldLayoutId id="2147483662" r:id="rId5"/>
    <p:sldLayoutId id="2147483748" r:id="rId6"/>
    <p:sldLayoutId id="2147483745" r:id="rId7"/>
    <p:sldLayoutId id="2147483766" r:id="rId8"/>
    <p:sldLayoutId id="2147483715" r:id="rId9"/>
    <p:sldLayoutId id="2147483767" r:id="rId10"/>
    <p:sldLayoutId id="2147483779" r:id="rId11"/>
    <p:sldLayoutId id="2147483780" r:id="rId12"/>
  </p:sldLayoutIdLst>
  <p:hf sldNum="0" hdr="0" ftr="0" dt="0"/>
  <p:txStyles>
    <p:titleStyle>
      <a:lvl1pPr algn="l" defTabSz="1007772" rtl="0" eaLnBrk="1" latinLnBrk="0" hangingPunct="1">
        <a:lnSpc>
          <a:spcPct val="90000"/>
        </a:lnSpc>
        <a:spcBef>
          <a:spcPct val="0"/>
        </a:spcBef>
        <a:buNone/>
        <a:defRPr kumimoji="1" sz="2600" b="1" kern="1200" spc="120" baseline="0">
          <a:solidFill>
            <a:srgbClr val="003B83"/>
          </a:solidFill>
          <a:latin typeface="+mj-lt"/>
          <a:ea typeface="+mj-ea"/>
          <a:cs typeface="+mj-cs"/>
        </a:defRPr>
      </a:lvl1pPr>
    </p:titleStyle>
    <p:bodyStyle>
      <a:lvl1pPr marL="252000" marR="0" indent="-252000" algn="l" defTabSz="1007772" rtl="0" eaLnBrk="1" fontAlgn="auto" latinLnBrk="0" hangingPunct="1">
        <a:lnSpc>
          <a:spcPct val="120000"/>
        </a:lnSpc>
        <a:spcBef>
          <a:spcPts val="0"/>
        </a:spcBef>
        <a:spcAft>
          <a:spcPts val="600"/>
        </a:spcAft>
        <a:buClr>
          <a:srgbClr val="595758"/>
        </a:buClr>
        <a:buSzTx/>
        <a:buFont typeface="Wingdings" panose="05000000000000000000" pitchFamily="2" charset="2"/>
        <a:buChar char="l"/>
        <a:tabLst/>
        <a:defRPr kumimoji="1" sz="1600" b="1" kern="1200" spc="120" baseline="0">
          <a:solidFill>
            <a:srgbClr val="3C82F4"/>
          </a:solidFill>
          <a:latin typeface="+mn-lt"/>
          <a:ea typeface="+mn-ea"/>
          <a:cs typeface="+mn-cs"/>
        </a:defRPr>
      </a:lvl1pPr>
      <a:lvl2pPr marL="252000" marR="0" indent="-216000" algn="l" defTabSz="1007772" rtl="0" eaLnBrk="1" fontAlgn="auto" latinLnBrk="0" hangingPunct="1">
        <a:lnSpc>
          <a:spcPct val="120000"/>
        </a:lnSpc>
        <a:spcBef>
          <a:spcPts val="0"/>
        </a:spcBef>
        <a:spcAft>
          <a:spcPts val="600"/>
        </a:spcAft>
        <a:buClr>
          <a:srgbClr val="3C82F4"/>
        </a:buClr>
        <a:buSzPct val="70000"/>
        <a:buFont typeface="Wingdings" panose="05000000000000000000" pitchFamily="2" charset="2"/>
        <a:buChar char="l"/>
        <a:tabLst/>
        <a:defRPr kumimoji="1" sz="1600" b="0" kern="1200" spc="120" baseline="0">
          <a:solidFill>
            <a:srgbClr val="000000"/>
          </a:solidFill>
          <a:latin typeface="+mj-ea"/>
          <a:ea typeface="+mj-ea"/>
          <a:cs typeface="+mn-cs"/>
        </a:defRPr>
      </a:lvl2pPr>
      <a:lvl3pPr marL="396000" marR="0" indent="-144000" algn="l" defTabSz="1007772" rtl="0" eaLnBrk="1" fontAlgn="auto" latinLnBrk="0" hangingPunct="1">
        <a:lnSpc>
          <a:spcPct val="120000"/>
        </a:lnSpc>
        <a:spcBef>
          <a:spcPts val="0"/>
        </a:spcBef>
        <a:spcAft>
          <a:spcPts val="600"/>
        </a:spcAft>
        <a:buClr>
          <a:srgbClr val="000000"/>
        </a:buClr>
        <a:buSzTx/>
        <a:buFont typeface="BIZ UDPゴシック" panose="020B0400000000000000" pitchFamily="50" charset="-128"/>
        <a:buChar char="-"/>
        <a:tabLst/>
        <a:defRPr kumimoji="1" sz="1400" b="0" kern="1200" spc="120" baseline="0">
          <a:solidFill>
            <a:srgbClr val="000000"/>
          </a:solidFill>
          <a:latin typeface="+mj-ea"/>
          <a:ea typeface="+mj-ea"/>
          <a:cs typeface="+mn-cs"/>
        </a:defRPr>
      </a:lvl3pPr>
      <a:lvl4pPr marL="540000" marR="0" indent="-108000" algn="l" defTabSz="1007772" rtl="0" eaLnBrk="1" fontAlgn="auto" latinLnBrk="0" hangingPunct="1">
        <a:lnSpc>
          <a:spcPct val="120000"/>
        </a:lnSpc>
        <a:spcBef>
          <a:spcPts val="0"/>
        </a:spcBef>
        <a:spcAft>
          <a:spcPts val="400"/>
        </a:spcAft>
        <a:buClr>
          <a:srgbClr val="595758"/>
        </a:buClr>
        <a:buSzTx/>
        <a:buFont typeface="Arial" panose="020B0604020202020204" pitchFamily="34" charset="0"/>
        <a:buChar char="•"/>
        <a:tabLst/>
        <a:defRPr kumimoji="1" sz="1200" b="0" kern="1200" spc="120" baseline="0">
          <a:solidFill>
            <a:srgbClr val="000000"/>
          </a:solidFill>
          <a:latin typeface="+mn-ea"/>
          <a:ea typeface="+mn-ea"/>
          <a:cs typeface="+mn-cs"/>
        </a:defRPr>
      </a:lvl4pPr>
      <a:lvl5pPr marL="648000" marR="0" indent="-108000" algn="l" defTabSz="1007772" rtl="0" eaLnBrk="1" fontAlgn="auto" latinLnBrk="0" hangingPunct="1">
        <a:lnSpc>
          <a:spcPct val="120000"/>
        </a:lnSpc>
        <a:spcBef>
          <a:spcPts val="0"/>
        </a:spcBef>
        <a:spcAft>
          <a:spcPts val="400"/>
        </a:spcAft>
        <a:buClr>
          <a:srgbClr val="595758"/>
        </a:buClr>
        <a:buSzTx/>
        <a:buFont typeface="BIZ UDPゴシック" panose="020B0400000000000000" pitchFamily="50" charset="-128"/>
        <a:buChar char="-"/>
        <a:tabLst/>
        <a:defRPr kumimoji="1" sz="1050" b="0" kern="1200" spc="120" baseline="0">
          <a:solidFill>
            <a:srgbClr val="000000"/>
          </a:solidFill>
          <a:latin typeface="+mn-ea"/>
          <a:ea typeface="+mn-ea"/>
          <a:cs typeface="+mn-cs"/>
        </a:defRPr>
      </a:lvl5pPr>
      <a:lvl6pPr marL="2771374"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260"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145"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032"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772" rtl="0" eaLnBrk="1" latinLnBrk="0" hangingPunct="1">
        <a:defRPr kumimoji="1" sz="1984" kern="1200">
          <a:solidFill>
            <a:schemeClr val="tx1"/>
          </a:solidFill>
          <a:latin typeface="+mn-lt"/>
          <a:ea typeface="+mn-ea"/>
          <a:cs typeface="+mn-cs"/>
        </a:defRPr>
      </a:lvl1pPr>
      <a:lvl2pPr marL="503887" algn="l" defTabSz="1007772" rtl="0" eaLnBrk="1" latinLnBrk="0" hangingPunct="1">
        <a:defRPr kumimoji="1" sz="1984" kern="1200">
          <a:solidFill>
            <a:schemeClr val="tx1"/>
          </a:solidFill>
          <a:latin typeface="+mn-lt"/>
          <a:ea typeface="+mn-ea"/>
          <a:cs typeface="+mn-cs"/>
        </a:defRPr>
      </a:lvl2pPr>
      <a:lvl3pPr marL="1007772" algn="l" defTabSz="1007772" rtl="0" eaLnBrk="1" latinLnBrk="0" hangingPunct="1">
        <a:defRPr kumimoji="1" sz="1984" kern="1200">
          <a:solidFill>
            <a:schemeClr val="tx1"/>
          </a:solidFill>
          <a:latin typeface="+mn-lt"/>
          <a:ea typeface="+mn-ea"/>
          <a:cs typeface="+mn-cs"/>
        </a:defRPr>
      </a:lvl3pPr>
      <a:lvl4pPr marL="1511658" algn="l" defTabSz="1007772" rtl="0" eaLnBrk="1" latinLnBrk="0" hangingPunct="1">
        <a:defRPr kumimoji="1" sz="1984" kern="1200">
          <a:solidFill>
            <a:schemeClr val="tx1"/>
          </a:solidFill>
          <a:latin typeface="+mn-lt"/>
          <a:ea typeface="+mn-ea"/>
          <a:cs typeface="+mn-cs"/>
        </a:defRPr>
      </a:lvl4pPr>
      <a:lvl5pPr marL="2015544" algn="l" defTabSz="1007772" rtl="0" eaLnBrk="1" latinLnBrk="0" hangingPunct="1">
        <a:defRPr kumimoji="1" sz="1984" kern="1200">
          <a:solidFill>
            <a:schemeClr val="tx1"/>
          </a:solidFill>
          <a:latin typeface="+mn-lt"/>
          <a:ea typeface="+mn-ea"/>
          <a:cs typeface="+mn-cs"/>
        </a:defRPr>
      </a:lvl5pPr>
      <a:lvl6pPr marL="2519432" algn="l" defTabSz="1007772" rtl="0" eaLnBrk="1" latinLnBrk="0" hangingPunct="1">
        <a:defRPr kumimoji="1" sz="1984" kern="1200">
          <a:solidFill>
            <a:schemeClr val="tx1"/>
          </a:solidFill>
          <a:latin typeface="+mn-lt"/>
          <a:ea typeface="+mn-ea"/>
          <a:cs typeface="+mn-cs"/>
        </a:defRPr>
      </a:lvl6pPr>
      <a:lvl7pPr marL="3023316" algn="l" defTabSz="1007772" rtl="0" eaLnBrk="1" latinLnBrk="0" hangingPunct="1">
        <a:defRPr kumimoji="1" sz="1984" kern="1200">
          <a:solidFill>
            <a:schemeClr val="tx1"/>
          </a:solidFill>
          <a:latin typeface="+mn-lt"/>
          <a:ea typeface="+mn-ea"/>
          <a:cs typeface="+mn-cs"/>
        </a:defRPr>
      </a:lvl7pPr>
      <a:lvl8pPr marL="3527204" algn="l" defTabSz="1007772" rtl="0" eaLnBrk="1" latinLnBrk="0" hangingPunct="1">
        <a:defRPr kumimoji="1" sz="1984" kern="1200">
          <a:solidFill>
            <a:schemeClr val="tx1"/>
          </a:solidFill>
          <a:latin typeface="+mn-lt"/>
          <a:ea typeface="+mn-ea"/>
          <a:cs typeface="+mn-cs"/>
        </a:defRPr>
      </a:lvl8pPr>
      <a:lvl9pPr marL="4031088" algn="l" defTabSz="1007772"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39" userDrawn="1">
          <p15:clr>
            <a:srgbClr val="F26B43"/>
          </p15:clr>
        </p15:guide>
        <p15:guide id="3" pos="6395" userDrawn="1">
          <p15:clr>
            <a:srgbClr val="F26B43"/>
          </p15:clr>
        </p15:guide>
        <p15:guide id="4" orient="horz" pos="225" userDrawn="1">
          <p15:clr>
            <a:srgbClr val="F26B43"/>
          </p15:clr>
        </p15:guide>
        <p15:guide id="5" orient="horz" pos="44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ags" Target="../tags/tag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FCA4AF4-DB78-5808-0BF0-FB6DDB5A927A}"/>
              </a:ext>
            </a:extLst>
          </p:cNvPr>
          <p:cNvGraphicFramePr>
            <a:graphicFrameLocks noChangeAspect="1"/>
          </p:cNvGraphicFramePr>
          <p:nvPr>
            <p:custDataLst>
              <p:tags r:id="rId1"/>
            </p:custDataLst>
            <p:extLst>
              <p:ext uri="{D42A27DB-BD31-4B8C-83A1-F6EECF244321}">
                <p14:modId xmlns:p14="http://schemas.microsoft.com/office/powerpoint/2010/main" val="1554455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54" imgH="551" progId="TCLayout.ActiveDocument.1">
                  <p:embed/>
                </p:oleObj>
              </mc:Choice>
              <mc:Fallback>
                <p:oleObj name="think-cell スライド" r:id="rId3" imgW="554" imgH="551" progId="TCLayout.ActiveDocument.1">
                  <p:embed/>
                  <p:pic>
                    <p:nvPicPr>
                      <p:cNvPr id="7" name="think-cell data - do not delete" hidden="1">
                        <a:extLst>
                          <a:ext uri="{FF2B5EF4-FFF2-40B4-BE49-F238E27FC236}">
                            <a16:creationId xmlns:a16="http://schemas.microsoft.com/office/drawing/2014/main" id="{CFCA4AF4-DB78-5808-0BF0-FB6DDB5A927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タイトル 5">
            <a:extLst>
              <a:ext uri="{FF2B5EF4-FFF2-40B4-BE49-F238E27FC236}">
                <a16:creationId xmlns:a16="http://schemas.microsoft.com/office/drawing/2014/main" id="{B00C0573-419D-F990-E04B-F1EABE77CE8B}"/>
              </a:ext>
            </a:extLst>
          </p:cNvPr>
          <p:cNvSpPr>
            <a:spLocks noGrp="1"/>
          </p:cNvSpPr>
          <p:nvPr>
            <p:ph type="ctrTitle"/>
          </p:nvPr>
        </p:nvSpPr>
        <p:spPr>
          <a:xfrm>
            <a:off x="1764000" y="2139328"/>
            <a:ext cx="8387999" cy="956672"/>
          </a:xfrm>
        </p:spPr>
        <p:txBody>
          <a:bodyPr vert="horz"/>
          <a:lstStyle/>
          <a:p>
            <a:r>
              <a:rPr lang="ja-JP" altLang="en-US" dirty="0"/>
              <a:t>かかりつけ医機能報告制度における</a:t>
            </a:r>
            <a:br>
              <a:rPr lang="en-US" altLang="ja-JP" dirty="0"/>
            </a:br>
            <a:r>
              <a:rPr lang="ja-JP" altLang="en-US" dirty="0"/>
              <a:t>プレプリントする値に関する説明資料</a:t>
            </a:r>
            <a:endParaRPr kumimoji="1" lang="ja-JP" altLang="en-US" dirty="0"/>
          </a:p>
        </p:txBody>
      </p:sp>
      <p:sp>
        <p:nvSpPr>
          <p:cNvPr id="5" name="テキスト プレースホルダー 4">
            <a:extLst>
              <a:ext uri="{FF2B5EF4-FFF2-40B4-BE49-F238E27FC236}">
                <a16:creationId xmlns:a16="http://schemas.microsoft.com/office/drawing/2014/main" id="{D8A82F83-297D-B1A6-6CD5-A9323949FEC7}"/>
              </a:ext>
            </a:extLst>
          </p:cNvPr>
          <p:cNvSpPr>
            <a:spLocks noGrp="1"/>
          </p:cNvSpPr>
          <p:nvPr>
            <p:ph type="body" sz="quarter" idx="12"/>
          </p:nvPr>
        </p:nvSpPr>
        <p:spPr/>
        <p:txBody>
          <a:bodyPr/>
          <a:lstStyle/>
          <a:p>
            <a:r>
              <a:rPr lang="ja-JP" altLang="en-US" dirty="0"/>
              <a:t>第</a:t>
            </a:r>
            <a:r>
              <a:rPr lang="en-US" altLang="ja-JP" dirty="0"/>
              <a:t>1.0</a:t>
            </a:r>
            <a:r>
              <a:rPr lang="ja-JP" altLang="en-US" dirty="0"/>
              <a:t>版　</a:t>
            </a:r>
            <a:r>
              <a:rPr lang="en-US" altLang="ja-JP" dirty="0"/>
              <a:t>2025</a:t>
            </a:r>
            <a:r>
              <a:rPr lang="ja-JP" altLang="en-US" dirty="0"/>
              <a:t>年</a:t>
            </a:r>
            <a:r>
              <a:rPr lang="en-US" altLang="ja-JP" dirty="0"/>
              <a:t>11</a:t>
            </a:r>
            <a:r>
              <a:rPr lang="ja-JP" altLang="en-US" dirty="0"/>
              <a:t>月</a:t>
            </a:r>
            <a:r>
              <a:rPr lang="en-US" altLang="ja-JP" dirty="0"/>
              <a:t>4</a:t>
            </a:r>
            <a:r>
              <a:rPr lang="ja-JP" altLang="en-US" dirty="0"/>
              <a:t>日</a:t>
            </a:r>
          </a:p>
        </p:txBody>
      </p:sp>
    </p:spTree>
    <p:extLst>
      <p:ext uri="{BB962C8B-B14F-4D97-AF65-F5344CB8AC3E}">
        <p14:creationId xmlns:p14="http://schemas.microsoft.com/office/powerpoint/2010/main" val="4057323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9161E-DFB1-20F5-0B14-37C43FFDF995}"/>
            </a:ext>
          </a:extLst>
        </p:cNvPr>
        <p:cNvGrpSpPr/>
        <p:nvPr/>
      </p:nvGrpSpPr>
      <p:grpSpPr>
        <a:xfrm>
          <a:off x="0" y="0"/>
          <a:ext cx="0" cy="0"/>
          <a:chOff x="0" y="0"/>
          <a:chExt cx="0" cy="0"/>
        </a:xfrm>
      </p:grpSpPr>
      <p:sp>
        <p:nvSpPr>
          <p:cNvPr id="186" name="正方形/長方形 185">
            <a:extLst>
              <a:ext uri="{FF2B5EF4-FFF2-40B4-BE49-F238E27FC236}">
                <a16:creationId xmlns:a16="http://schemas.microsoft.com/office/drawing/2014/main" id="{F1092C7C-94C0-B15A-CEA3-87F23FDC183D}"/>
              </a:ext>
            </a:extLst>
          </p:cNvPr>
          <p:cNvSpPr/>
          <p:nvPr/>
        </p:nvSpPr>
        <p:spPr>
          <a:xfrm>
            <a:off x="7506145" y="4020711"/>
            <a:ext cx="2037637" cy="1368000"/>
          </a:xfrm>
          <a:prstGeom prst="rect">
            <a:avLst/>
          </a:prstGeom>
          <a:solidFill>
            <a:srgbClr val="F4F3F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l"/>
            <a:endParaRPr kumimoji="1" lang="ja-JP" altLang="en-US" dirty="0">
              <a:solidFill>
                <a:srgbClr val="000000"/>
              </a:solidFill>
            </a:endParaRPr>
          </a:p>
        </p:txBody>
      </p:sp>
      <p:sp>
        <p:nvSpPr>
          <p:cNvPr id="159" name="正方形/長方形 158">
            <a:extLst>
              <a:ext uri="{FF2B5EF4-FFF2-40B4-BE49-F238E27FC236}">
                <a16:creationId xmlns:a16="http://schemas.microsoft.com/office/drawing/2014/main" id="{ED7233C5-7248-D36E-850D-4D630B2C19EB}"/>
              </a:ext>
            </a:extLst>
          </p:cNvPr>
          <p:cNvSpPr/>
          <p:nvPr/>
        </p:nvSpPr>
        <p:spPr>
          <a:xfrm>
            <a:off x="1385466" y="1876538"/>
            <a:ext cx="1368152" cy="1224000"/>
          </a:xfrm>
          <a:prstGeom prst="rect">
            <a:avLst/>
          </a:prstGeom>
          <a:solidFill>
            <a:srgbClr val="E2ECF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l"/>
            <a:endParaRPr kumimoji="1" lang="ja-JP" altLang="en-US" dirty="0">
              <a:solidFill>
                <a:srgbClr val="000000"/>
              </a:solidFill>
            </a:endParaRPr>
          </a:p>
        </p:txBody>
      </p:sp>
      <p:sp>
        <p:nvSpPr>
          <p:cNvPr id="5" name="タイトル 1">
            <a:extLst>
              <a:ext uri="{FF2B5EF4-FFF2-40B4-BE49-F238E27FC236}">
                <a16:creationId xmlns:a16="http://schemas.microsoft.com/office/drawing/2014/main" id="{7693BB22-45D4-DD49-CEC5-4A3083C09A69}"/>
              </a:ext>
            </a:extLst>
          </p:cNvPr>
          <p:cNvSpPr txBox="1">
            <a:spLocks/>
          </p:cNvSpPr>
          <p:nvPr/>
        </p:nvSpPr>
        <p:spPr>
          <a:xfrm>
            <a:off x="-1" y="78825"/>
            <a:ext cx="10691813" cy="458498"/>
          </a:xfrm>
          <a:prstGeom prst="rect">
            <a:avLst/>
          </a:prstGeom>
          <a:solidFill>
            <a:srgbClr val="002060"/>
          </a:solidFill>
        </p:spPr>
        <p:txBody>
          <a:bodyPr vert="horz" lIns="114136" tIns="48318" rIns="96635" bIns="48318" rtlCol="0" anchor="ctr">
            <a:noAutofit/>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911019"/>
            <a:r>
              <a:rPr lang="en-US" altLang="ja-JP" sz="2325" b="0" dirty="0">
                <a:solidFill>
                  <a:srgbClr val="FFFFFF"/>
                </a:solidFill>
                <a:latin typeface="Meiryo UI" panose="020B0604030504040204" pitchFamily="50" charset="-128"/>
                <a:ea typeface="Meiryo UI" panose="020B0604030504040204" pitchFamily="50" charset="-128"/>
              </a:rPr>
              <a:t>NDB</a:t>
            </a:r>
            <a:r>
              <a:rPr lang="ja-JP" altLang="en-US" sz="2325" b="0" dirty="0">
                <a:solidFill>
                  <a:srgbClr val="FFFFFF"/>
                </a:solidFill>
                <a:latin typeface="Meiryo UI" panose="020B0604030504040204" pitchFamily="50" charset="-128"/>
                <a:ea typeface="Meiryo UI" panose="020B0604030504040204" pitchFamily="50" charset="-128"/>
              </a:rPr>
              <a:t>データを用いたプレプリントの概要</a:t>
            </a:r>
          </a:p>
        </p:txBody>
      </p:sp>
      <p:sp>
        <p:nvSpPr>
          <p:cNvPr id="11" name="テキスト プレースホルダー 2">
            <a:extLst>
              <a:ext uri="{FF2B5EF4-FFF2-40B4-BE49-F238E27FC236}">
                <a16:creationId xmlns:a16="http://schemas.microsoft.com/office/drawing/2014/main" id="{727970ED-D827-69F1-9C95-0FA9942BDCC6}"/>
              </a:ext>
            </a:extLst>
          </p:cNvPr>
          <p:cNvSpPr>
            <a:spLocks noGrp="1"/>
          </p:cNvSpPr>
          <p:nvPr>
            <p:ph type="body" sz="quarter" idx="10"/>
          </p:nvPr>
        </p:nvSpPr>
        <p:spPr>
          <a:xfrm>
            <a:off x="404843" y="683493"/>
            <a:ext cx="9969019" cy="773032"/>
          </a:xfrm>
          <a:ln>
            <a:noFill/>
          </a:ln>
        </p:spPr>
        <p:txBody>
          <a:bodyPr/>
          <a:lstStyle/>
          <a:p>
            <a:pPr marL="301556" indent="-301556" fontAlgn="base">
              <a:lnSpc>
                <a:spcPct val="110000"/>
              </a:lnSpc>
              <a:buClr>
                <a:schemeClr val="tx1"/>
              </a:buClr>
              <a:buFont typeface="Meiryo UI" panose="020B0604030504040204" pitchFamily="50" charset="-128"/>
              <a:buChar char="○"/>
            </a:pPr>
            <a:r>
              <a:rPr lang="en-US" altLang="ja-JP" sz="1400" b="0" dirty="0">
                <a:solidFill>
                  <a:srgbClr val="000000"/>
                </a:solidFill>
                <a:latin typeface="Meiryo UI" panose="020B0604030504040204" pitchFamily="50" charset="-128"/>
                <a:ea typeface="Meiryo UI" panose="020B0604030504040204" pitchFamily="50" charset="-128"/>
              </a:rPr>
              <a:t>G-MIS</a:t>
            </a:r>
            <a:r>
              <a:rPr lang="ja-JP" altLang="en-US" sz="1400" b="0" dirty="0">
                <a:solidFill>
                  <a:srgbClr val="000000"/>
                </a:solidFill>
                <a:latin typeface="Meiryo UI" panose="020B0604030504040204" pitchFamily="50" charset="-128"/>
                <a:ea typeface="Meiryo UI" panose="020B0604030504040204" pitchFamily="50" charset="-128"/>
              </a:rPr>
              <a:t>では、医療機関の報告負担の軽減を目的に、</a:t>
            </a:r>
            <a:r>
              <a:rPr lang="ja-JP" altLang="en-US" sz="1400" b="0" u="sng" dirty="0">
                <a:solidFill>
                  <a:srgbClr val="000000"/>
                </a:solidFill>
                <a:latin typeface="Meiryo UI" panose="020B0604030504040204" pitchFamily="50" charset="-128"/>
                <a:ea typeface="Meiryo UI" panose="020B0604030504040204" pitchFamily="50" charset="-128"/>
              </a:rPr>
              <a:t>かかりつけ医機能報告制度の一部の診療実績に関する項目</a:t>
            </a:r>
            <a:r>
              <a:rPr lang="ja-JP" altLang="en-US" sz="1400" b="0" dirty="0">
                <a:solidFill>
                  <a:srgbClr val="000000"/>
                </a:solidFill>
                <a:latin typeface="Meiryo UI" panose="020B0604030504040204" pitchFamily="50" charset="-128"/>
                <a:ea typeface="Meiryo UI" panose="020B0604030504040204" pitchFamily="50" charset="-128"/>
              </a:rPr>
              <a:t>（次頁参照）について</a:t>
            </a:r>
            <a:r>
              <a:rPr lang="ja-JP" altLang="en-US" sz="1400" b="0" dirty="0">
                <a:solidFill>
                  <a:srgbClr val="FF0000"/>
                </a:solidFill>
                <a:latin typeface="Meiryo UI" panose="020B0604030504040204" pitchFamily="50" charset="-128"/>
                <a:ea typeface="Meiryo UI" panose="020B0604030504040204" pitchFamily="50" charset="-128"/>
              </a:rPr>
              <a:t>、</a:t>
            </a:r>
            <a:r>
              <a:rPr lang="en-US" altLang="ja-JP" sz="1400" b="0" dirty="0">
                <a:solidFill>
                  <a:srgbClr val="FF0000"/>
                </a:solidFill>
                <a:latin typeface="Meiryo UI" panose="020B0604030504040204" pitchFamily="50" charset="-128"/>
                <a:ea typeface="Meiryo UI" panose="020B0604030504040204" pitchFamily="50" charset="-128"/>
              </a:rPr>
              <a:t>NDB</a:t>
            </a:r>
            <a:r>
              <a:rPr lang="ja-JP" altLang="en-US" sz="1400" b="0" dirty="0">
                <a:solidFill>
                  <a:srgbClr val="FF0000"/>
                </a:solidFill>
                <a:latin typeface="Meiryo UI" panose="020B0604030504040204" pitchFamily="50" charset="-128"/>
                <a:ea typeface="Meiryo UI" panose="020B0604030504040204" pitchFamily="50" charset="-128"/>
              </a:rPr>
              <a:t>データを用いて事前に集計、医療機関へ参考値として提示（プレプリント）</a:t>
            </a:r>
            <a:r>
              <a:rPr lang="ja-JP" altLang="en-US" sz="1400" b="0" dirty="0">
                <a:solidFill>
                  <a:srgbClr val="000000"/>
                </a:solidFill>
                <a:latin typeface="Meiryo UI" panose="020B0604030504040204" pitchFamily="50" charset="-128"/>
                <a:ea typeface="Meiryo UI" panose="020B0604030504040204" pitchFamily="50" charset="-128"/>
              </a:rPr>
              <a:t>します。</a:t>
            </a:r>
            <a:endParaRPr lang="en-US" altLang="ja-JP" sz="1400" b="0" dirty="0">
              <a:solidFill>
                <a:srgbClr val="000000"/>
              </a:solidFill>
              <a:latin typeface="Meiryo UI" panose="020B0604030504040204" pitchFamily="50" charset="-128"/>
              <a:ea typeface="Meiryo UI" panose="020B0604030504040204" pitchFamily="50" charset="-128"/>
            </a:endParaRPr>
          </a:p>
          <a:p>
            <a:pPr marL="301556" indent="-301556" fontAlgn="base">
              <a:lnSpc>
                <a:spcPct val="110000"/>
              </a:lnSpc>
              <a:buClr>
                <a:schemeClr val="tx1"/>
              </a:buClr>
              <a:buFont typeface="Meiryo UI" panose="020B0604030504040204" pitchFamily="50" charset="-128"/>
              <a:buChar char="○"/>
            </a:pPr>
            <a:r>
              <a:rPr lang="en-US" altLang="ja-JP" sz="1457" dirty="0">
                <a:solidFill>
                  <a:srgbClr val="000000"/>
                </a:solidFill>
                <a:latin typeface="Meiryo UI"/>
                <a:ea typeface="Meiryo UI"/>
              </a:rPr>
              <a:t>G-MIS</a:t>
            </a:r>
            <a:r>
              <a:rPr lang="ja-JP" altLang="en-US" sz="1457" dirty="0">
                <a:solidFill>
                  <a:srgbClr val="000000"/>
                </a:solidFill>
                <a:latin typeface="Meiryo UI"/>
                <a:ea typeface="Meiryo UI"/>
              </a:rPr>
              <a:t>での定期報告時および紙調査票出力時のみ実施されます。</a:t>
            </a:r>
          </a:p>
        </p:txBody>
      </p:sp>
      <p:sp>
        <p:nvSpPr>
          <p:cNvPr id="12" name="テキスト ボックス 11">
            <a:extLst>
              <a:ext uri="{FF2B5EF4-FFF2-40B4-BE49-F238E27FC236}">
                <a16:creationId xmlns:a16="http://schemas.microsoft.com/office/drawing/2014/main" id="{486C1194-92CE-BE7B-3D6C-AE1052986427}"/>
              </a:ext>
            </a:extLst>
          </p:cNvPr>
          <p:cNvSpPr txBox="1"/>
          <p:nvPr/>
        </p:nvSpPr>
        <p:spPr>
          <a:xfrm>
            <a:off x="228860" y="1549769"/>
            <a:ext cx="9432170" cy="291618"/>
          </a:xfrm>
          <a:prstGeom prst="rect">
            <a:avLst/>
          </a:prstGeom>
          <a:noFill/>
        </p:spPr>
        <p:txBody>
          <a:bodyPr wrap="square" rtlCol="0">
            <a:spAutoFit/>
          </a:bodyPr>
          <a:lstStyle/>
          <a:p>
            <a:pPr defTabSz="453239"/>
            <a:r>
              <a:rPr lang="en-US" altLang="ja-JP" sz="1295"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&lt;NDB</a:t>
            </a:r>
            <a:r>
              <a:rPr lang="ja-JP" altLang="en-US" sz="1295"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データを用いたプレプリント概要</a:t>
            </a:r>
            <a:r>
              <a:rPr lang="en-US" altLang="ja-JP" sz="1295"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&gt;</a:t>
            </a:r>
          </a:p>
        </p:txBody>
      </p:sp>
      <p:sp>
        <p:nvSpPr>
          <p:cNvPr id="4" name="フローチャート: 磁気ディスク 3">
            <a:extLst>
              <a:ext uri="{FF2B5EF4-FFF2-40B4-BE49-F238E27FC236}">
                <a16:creationId xmlns:a16="http://schemas.microsoft.com/office/drawing/2014/main" id="{4C737E87-18CA-40AF-3BA1-30145F5C91F1}"/>
              </a:ext>
            </a:extLst>
          </p:cNvPr>
          <p:cNvSpPr/>
          <p:nvPr/>
        </p:nvSpPr>
        <p:spPr>
          <a:xfrm>
            <a:off x="1629106" y="2151153"/>
            <a:ext cx="877730" cy="800097"/>
          </a:xfrm>
          <a:prstGeom prst="flowChartMagneticDisk">
            <a:avLst/>
          </a:prstGeom>
          <a:solidFill>
            <a:srgbClr val="3C82F5"/>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ctr"/>
            <a:r>
              <a:rPr kumimoji="1" lang="en-US" altLang="ja-JP" sz="1100" dirty="0">
                <a:solidFill>
                  <a:schemeClr val="bg1"/>
                </a:solidFill>
              </a:rPr>
              <a:t>NDB</a:t>
            </a:r>
            <a:endParaRPr kumimoji="1" lang="ja-JP" altLang="en-US" sz="1100" dirty="0">
              <a:solidFill>
                <a:schemeClr val="bg1"/>
              </a:solidFill>
            </a:endParaRPr>
          </a:p>
        </p:txBody>
      </p:sp>
      <p:grpSp>
        <p:nvGrpSpPr>
          <p:cNvPr id="15" name="ビル｜5｜大">
            <a:extLst>
              <a:ext uri="{FF2B5EF4-FFF2-40B4-BE49-F238E27FC236}">
                <a16:creationId xmlns:a16="http://schemas.microsoft.com/office/drawing/2014/main" id="{92E32F0C-59F6-C74C-D7B0-C4783D6D45EA}"/>
              </a:ext>
            </a:extLst>
          </p:cNvPr>
          <p:cNvGrpSpPr>
            <a:grpSpLocks noChangeAspect="1"/>
          </p:cNvGrpSpPr>
          <p:nvPr/>
        </p:nvGrpSpPr>
        <p:grpSpPr bwMode="auto">
          <a:xfrm>
            <a:off x="7945069" y="4566198"/>
            <a:ext cx="1187603" cy="554857"/>
            <a:chOff x="2948" y="974"/>
            <a:chExt cx="1479" cy="691"/>
          </a:xfrm>
        </p:grpSpPr>
        <p:sp>
          <p:nvSpPr>
            <p:cNvPr id="138" name="Freeform 15">
              <a:extLst>
                <a:ext uri="{FF2B5EF4-FFF2-40B4-BE49-F238E27FC236}">
                  <a16:creationId xmlns:a16="http://schemas.microsoft.com/office/drawing/2014/main" id="{CF15E273-49F0-E831-C538-6E9D146BAE48}"/>
                </a:ext>
              </a:extLst>
            </p:cNvPr>
            <p:cNvSpPr>
              <a:spLocks noEditPoints="1"/>
            </p:cNvSpPr>
            <p:nvPr/>
          </p:nvSpPr>
          <p:spPr bwMode="auto">
            <a:xfrm>
              <a:off x="3024" y="1012"/>
              <a:ext cx="1327" cy="625"/>
            </a:xfrm>
            <a:custGeom>
              <a:avLst/>
              <a:gdLst>
                <a:gd name="T0" fmla="*/ 1327 w 1327"/>
                <a:gd name="T1" fmla="*/ 70 h 625"/>
                <a:gd name="T2" fmla="*/ 1086 w 1327"/>
                <a:gd name="T3" fmla="*/ 100 h 625"/>
                <a:gd name="T4" fmla="*/ 1086 w 1327"/>
                <a:gd name="T5" fmla="*/ 169 h 625"/>
                <a:gd name="T6" fmla="*/ 1327 w 1327"/>
                <a:gd name="T7" fmla="*/ 201 h 625"/>
                <a:gd name="T8" fmla="*/ 1086 w 1327"/>
                <a:gd name="T9" fmla="*/ 201 h 625"/>
                <a:gd name="T10" fmla="*/ 1327 w 1327"/>
                <a:gd name="T11" fmla="*/ 370 h 625"/>
                <a:gd name="T12" fmla="*/ 1086 w 1327"/>
                <a:gd name="T13" fmla="*/ 400 h 625"/>
                <a:gd name="T14" fmla="*/ 1086 w 1327"/>
                <a:gd name="T15" fmla="*/ 470 h 625"/>
                <a:gd name="T16" fmla="*/ 1056 w 1327"/>
                <a:gd name="T17" fmla="*/ 0 h 625"/>
                <a:gd name="T18" fmla="*/ 814 w 1327"/>
                <a:gd name="T19" fmla="*/ 0 h 625"/>
                <a:gd name="T20" fmla="*/ 1056 w 1327"/>
                <a:gd name="T21" fmla="*/ 169 h 625"/>
                <a:gd name="T22" fmla="*/ 814 w 1327"/>
                <a:gd name="T23" fmla="*/ 201 h 625"/>
                <a:gd name="T24" fmla="*/ 814 w 1327"/>
                <a:gd name="T25" fmla="*/ 269 h 625"/>
                <a:gd name="T26" fmla="*/ 1056 w 1327"/>
                <a:gd name="T27" fmla="*/ 301 h 625"/>
                <a:gd name="T28" fmla="*/ 814 w 1327"/>
                <a:gd name="T29" fmla="*/ 301 h 625"/>
                <a:gd name="T30" fmla="*/ 1056 w 1327"/>
                <a:gd name="T31" fmla="*/ 470 h 625"/>
                <a:gd name="T32" fmla="*/ 543 w 1327"/>
                <a:gd name="T33" fmla="*/ 0 h 625"/>
                <a:gd name="T34" fmla="*/ 543 w 1327"/>
                <a:gd name="T35" fmla="*/ 70 h 625"/>
                <a:gd name="T36" fmla="*/ 784 w 1327"/>
                <a:gd name="T37" fmla="*/ 100 h 625"/>
                <a:gd name="T38" fmla="*/ 543 w 1327"/>
                <a:gd name="T39" fmla="*/ 100 h 625"/>
                <a:gd name="T40" fmla="*/ 784 w 1327"/>
                <a:gd name="T41" fmla="*/ 269 h 625"/>
                <a:gd name="T42" fmla="*/ 543 w 1327"/>
                <a:gd name="T43" fmla="*/ 301 h 625"/>
                <a:gd name="T44" fmla="*/ 543 w 1327"/>
                <a:gd name="T45" fmla="*/ 370 h 625"/>
                <a:gd name="T46" fmla="*/ 784 w 1327"/>
                <a:gd name="T47" fmla="*/ 400 h 625"/>
                <a:gd name="T48" fmla="*/ 543 w 1327"/>
                <a:gd name="T49" fmla="*/ 400 h 625"/>
                <a:gd name="T50" fmla="*/ 513 w 1327"/>
                <a:gd name="T51" fmla="*/ 70 h 625"/>
                <a:gd name="T52" fmla="*/ 271 w 1327"/>
                <a:gd name="T53" fmla="*/ 100 h 625"/>
                <a:gd name="T54" fmla="*/ 271 w 1327"/>
                <a:gd name="T55" fmla="*/ 169 h 625"/>
                <a:gd name="T56" fmla="*/ 513 w 1327"/>
                <a:gd name="T57" fmla="*/ 201 h 625"/>
                <a:gd name="T58" fmla="*/ 271 w 1327"/>
                <a:gd name="T59" fmla="*/ 201 h 625"/>
                <a:gd name="T60" fmla="*/ 513 w 1327"/>
                <a:gd name="T61" fmla="*/ 370 h 625"/>
                <a:gd name="T62" fmla="*/ 271 w 1327"/>
                <a:gd name="T63" fmla="*/ 400 h 625"/>
                <a:gd name="T64" fmla="*/ 271 w 1327"/>
                <a:gd name="T65" fmla="*/ 470 h 625"/>
                <a:gd name="T66" fmla="*/ 239 w 1327"/>
                <a:gd name="T67" fmla="*/ 0 h 625"/>
                <a:gd name="T68" fmla="*/ 0 w 1327"/>
                <a:gd name="T69" fmla="*/ 0 h 625"/>
                <a:gd name="T70" fmla="*/ 239 w 1327"/>
                <a:gd name="T71" fmla="*/ 169 h 625"/>
                <a:gd name="T72" fmla="*/ 0 w 1327"/>
                <a:gd name="T73" fmla="*/ 201 h 625"/>
                <a:gd name="T74" fmla="*/ 0 w 1327"/>
                <a:gd name="T75" fmla="*/ 269 h 625"/>
                <a:gd name="T76" fmla="*/ 239 w 1327"/>
                <a:gd name="T77" fmla="*/ 301 h 625"/>
                <a:gd name="T78" fmla="*/ 0 w 1327"/>
                <a:gd name="T79" fmla="*/ 301 h 625"/>
                <a:gd name="T80" fmla="*/ 239 w 1327"/>
                <a:gd name="T81" fmla="*/ 470 h 625"/>
                <a:gd name="T82" fmla="*/ 1327 w 1327"/>
                <a:gd name="T83" fmla="*/ 532 h 625"/>
                <a:gd name="T84" fmla="*/ 1086 w 1327"/>
                <a:gd name="T85" fmla="*/ 625 h 625"/>
                <a:gd name="T86" fmla="*/ 866 w 1327"/>
                <a:gd name="T87" fmla="*/ 625 h 625"/>
                <a:gd name="T88" fmla="*/ 513 w 1327"/>
                <a:gd name="T89" fmla="*/ 532 h 625"/>
                <a:gd name="T90" fmla="*/ 461 w 1327"/>
                <a:gd name="T91" fmla="*/ 532 h 625"/>
                <a:gd name="T92" fmla="*/ 188 w 1327"/>
                <a:gd name="T93" fmla="*/ 625 h 625"/>
                <a:gd name="T94" fmla="*/ 0 w 1327"/>
                <a:gd name="T95" fmla="*/ 500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27" h="625">
                  <a:moveTo>
                    <a:pt x="1086" y="0"/>
                  </a:moveTo>
                  <a:lnTo>
                    <a:pt x="1327" y="0"/>
                  </a:lnTo>
                  <a:lnTo>
                    <a:pt x="1327" y="70"/>
                  </a:lnTo>
                  <a:lnTo>
                    <a:pt x="1086" y="70"/>
                  </a:lnTo>
                  <a:lnTo>
                    <a:pt x="1086" y="0"/>
                  </a:lnTo>
                  <a:close/>
                  <a:moveTo>
                    <a:pt x="1086" y="100"/>
                  </a:moveTo>
                  <a:lnTo>
                    <a:pt x="1327" y="100"/>
                  </a:lnTo>
                  <a:lnTo>
                    <a:pt x="1327" y="169"/>
                  </a:lnTo>
                  <a:lnTo>
                    <a:pt x="1086" y="169"/>
                  </a:lnTo>
                  <a:lnTo>
                    <a:pt x="1086" y="100"/>
                  </a:lnTo>
                  <a:close/>
                  <a:moveTo>
                    <a:pt x="1086" y="201"/>
                  </a:moveTo>
                  <a:lnTo>
                    <a:pt x="1327" y="201"/>
                  </a:lnTo>
                  <a:lnTo>
                    <a:pt x="1327" y="269"/>
                  </a:lnTo>
                  <a:lnTo>
                    <a:pt x="1086" y="269"/>
                  </a:lnTo>
                  <a:lnTo>
                    <a:pt x="1086" y="201"/>
                  </a:lnTo>
                  <a:close/>
                  <a:moveTo>
                    <a:pt x="1086" y="301"/>
                  </a:moveTo>
                  <a:lnTo>
                    <a:pt x="1327" y="301"/>
                  </a:lnTo>
                  <a:lnTo>
                    <a:pt x="1327" y="370"/>
                  </a:lnTo>
                  <a:lnTo>
                    <a:pt x="1086" y="370"/>
                  </a:lnTo>
                  <a:lnTo>
                    <a:pt x="1086" y="301"/>
                  </a:lnTo>
                  <a:close/>
                  <a:moveTo>
                    <a:pt x="1086" y="400"/>
                  </a:moveTo>
                  <a:lnTo>
                    <a:pt x="1327" y="400"/>
                  </a:lnTo>
                  <a:lnTo>
                    <a:pt x="1327" y="470"/>
                  </a:lnTo>
                  <a:lnTo>
                    <a:pt x="1086" y="470"/>
                  </a:lnTo>
                  <a:lnTo>
                    <a:pt x="1086" y="400"/>
                  </a:lnTo>
                  <a:close/>
                  <a:moveTo>
                    <a:pt x="814" y="0"/>
                  </a:moveTo>
                  <a:lnTo>
                    <a:pt x="1056" y="0"/>
                  </a:lnTo>
                  <a:lnTo>
                    <a:pt x="1056" y="70"/>
                  </a:lnTo>
                  <a:lnTo>
                    <a:pt x="814" y="70"/>
                  </a:lnTo>
                  <a:lnTo>
                    <a:pt x="814" y="0"/>
                  </a:lnTo>
                  <a:close/>
                  <a:moveTo>
                    <a:pt x="814" y="100"/>
                  </a:moveTo>
                  <a:lnTo>
                    <a:pt x="1056" y="100"/>
                  </a:lnTo>
                  <a:lnTo>
                    <a:pt x="1056" y="169"/>
                  </a:lnTo>
                  <a:lnTo>
                    <a:pt x="814" y="169"/>
                  </a:lnTo>
                  <a:lnTo>
                    <a:pt x="814" y="100"/>
                  </a:lnTo>
                  <a:close/>
                  <a:moveTo>
                    <a:pt x="814" y="201"/>
                  </a:moveTo>
                  <a:lnTo>
                    <a:pt x="1056" y="201"/>
                  </a:lnTo>
                  <a:lnTo>
                    <a:pt x="1056" y="269"/>
                  </a:lnTo>
                  <a:lnTo>
                    <a:pt x="814" y="269"/>
                  </a:lnTo>
                  <a:lnTo>
                    <a:pt x="814" y="201"/>
                  </a:lnTo>
                  <a:close/>
                  <a:moveTo>
                    <a:pt x="814" y="301"/>
                  </a:moveTo>
                  <a:lnTo>
                    <a:pt x="1056" y="301"/>
                  </a:lnTo>
                  <a:lnTo>
                    <a:pt x="1056" y="370"/>
                  </a:lnTo>
                  <a:lnTo>
                    <a:pt x="814" y="370"/>
                  </a:lnTo>
                  <a:lnTo>
                    <a:pt x="814" y="301"/>
                  </a:lnTo>
                  <a:close/>
                  <a:moveTo>
                    <a:pt x="814" y="400"/>
                  </a:moveTo>
                  <a:lnTo>
                    <a:pt x="1056" y="400"/>
                  </a:lnTo>
                  <a:lnTo>
                    <a:pt x="1056" y="470"/>
                  </a:lnTo>
                  <a:lnTo>
                    <a:pt x="814" y="470"/>
                  </a:lnTo>
                  <a:lnTo>
                    <a:pt x="814" y="400"/>
                  </a:lnTo>
                  <a:close/>
                  <a:moveTo>
                    <a:pt x="543" y="0"/>
                  </a:moveTo>
                  <a:lnTo>
                    <a:pt x="784" y="0"/>
                  </a:lnTo>
                  <a:lnTo>
                    <a:pt x="784" y="70"/>
                  </a:lnTo>
                  <a:lnTo>
                    <a:pt x="543" y="70"/>
                  </a:lnTo>
                  <a:lnTo>
                    <a:pt x="543" y="0"/>
                  </a:lnTo>
                  <a:close/>
                  <a:moveTo>
                    <a:pt x="543" y="100"/>
                  </a:moveTo>
                  <a:lnTo>
                    <a:pt x="784" y="100"/>
                  </a:lnTo>
                  <a:lnTo>
                    <a:pt x="784" y="169"/>
                  </a:lnTo>
                  <a:lnTo>
                    <a:pt x="543" y="169"/>
                  </a:lnTo>
                  <a:lnTo>
                    <a:pt x="543" y="100"/>
                  </a:lnTo>
                  <a:close/>
                  <a:moveTo>
                    <a:pt x="543" y="201"/>
                  </a:moveTo>
                  <a:lnTo>
                    <a:pt x="784" y="201"/>
                  </a:lnTo>
                  <a:lnTo>
                    <a:pt x="784" y="269"/>
                  </a:lnTo>
                  <a:lnTo>
                    <a:pt x="543" y="269"/>
                  </a:lnTo>
                  <a:lnTo>
                    <a:pt x="543" y="201"/>
                  </a:lnTo>
                  <a:close/>
                  <a:moveTo>
                    <a:pt x="543" y="301"/>
                  </a:moveTo>
                  <a:lnTo>
                    <a:pt x="784" y="301"/>
                  </a:lnTo>
                  <a:lnTo>
                    <a:pt x="784" y="370"/>
                  </a:lnTo>
                  <a:lnTo>
                    <a:pt x="543" y="370"/>
                  </a:lnTo>
                  <a:lnTo>
                    <a:pt x="543" y="301"/>
                  </a:lnTo>
                  <a:close/>
                  <a:moveTo>
                    <a:pt x="543" y="400"/>
                  </a:moveTo>
                  <a:lnTo>
                    <a:pt x="784" y="400"/>
                  </a:lnTo>
                  <a:lnTo>
                    <a:pt x="784" y="470"/>
                  </a:lnTo>
                  <a:lnTo>
                    <a:pt x="543" y="470"/>
                  </a:lnTo>
                  <a:lnTo>
                    <a:pt x="543" y="400"/>
                  </a:lnTo>
                  <a:close/>
                  <a:moveTo>
                    <a:pt x="271" y="0"/>
                  </a:moveTo>
                  <a:lnTo>
                    <a:pt x="513" y="0"/>
                  </a:lnTo>
                  <a:lnTo>
                    <a:pt x="513" y="70"/>
                  </a:lnTo>
                  <a:lnTo>
                    <a:pt x="271" y="70"/>
                  </a:lnTo>
                  <a:lnTo>
                    <a:pt x="271" y="0"/>
                  </a:lnTo>
                  <a:close/>
                  <a:moveTo>
                    <a:pt x="271" y="100"/>
                  </a:moveTo>
                  <a:lnTo>
                    <a:pt x="513" y="100"/>
                  </a:lnTo>
                  <a:lnTo>
                    <a:pt x="513" y="169"/>
                  </a:lnTo>
                  <a:lnTo>
                    <a:pt x="271" y="169"/>
                  </a:lnTo>
                  <a:lnTo>
                    <a:pt x="271" y="100"/>
                  </a:lnTo>
                  <a:close/>
                  <a:moveTo>
                    <a:pt x="271" y="201"/>
                  </a:moveTo>
                  <a:lnTo>
                    <a:pt x="513" y="201"/>
                  </a:lnTo>
                  <a:lnTo>
                    <a:pt x="513" y="269"/>
                  </a:lnTo>
                  <a:lnTo>
                    <a:pt x="271" y="269"/>
                  </a:lnTo>
                  <a:lnTo>
                    <a:pt x="271" y="201"/>
                  </a:lnTo>
                  <a:close/>
                  <a:moveTo>
                    <a:pt x="271" y="301"/>
                  </a:moveTo>
                  <a:lnTo>
                    <a:pt x="513" y="301"/>
                  </a:lnTo>
                  <a:lnTo>
                    <a:pt x="513" y="370"/>
                  </a:lnTo>
                  <a:lnTo>
                    <a:pt x="271" y="370"/>
                  </a:lnTo>
                  <a:lnTo>
                    <a:pt x="271" y="301"/>
                  </a:lnTo>
                  <a:close/>
                  <a:moveTo>
                    <a:pt x="271" y="400"/>
                  </a:moveTo>
                  <a:lnTo>
                    <a:pt x="513" y="400"/>
                  </a:lnTo>
                  <a:lnTo>
                    <a:pt x="513" y="470"/>
                  </a:lnTo>
                  <a:lnTo>
                    <a:pt x="271" y="470"/>
                  </a:lnTo>
                  <a:lnTo>
                    <a:pt x="271" y="400"/>
                  </a:lnTo>
                  <a:close/>
                  <a:moveTo>
                    <a:pt x="0" y="0"/>
                  </a:moveTo>
                  <a:lnTo>
                    <a:pt x="239" y="0"/>
                  </a:lnTo>
                  <a:lnTo>
                    <a:pt x="239" y="70"/>
                  </a:lnTo>
                  <a:lnTo>
                    <a:pt x="0" y="70"/>
                  </a:lnTo>
                  <a:lnTo>
                    <a:pt x="0" y="0"/>
                  </a:lnTo>
                  <a:close/>
                  <a:moveTo>
                    <a:pt x="0" y="100"/>
                  </a:moveTo>
                  <a:lnTo>
                    <a:pt x="239" y="100"/>
                  </a:lnTo>
                  <a:lnTo>
                    <a:pt x="239" y="169"/>
                  </a:lnTo>
                  <a:lnTo>
                    <a:pt x="0" y="169"/>
                  </a:lnTo>
                  <a:lnTo>
                    <a:pt x="0" y="100"/>
                  </a:lnTo>
                  <a:close/>
                  <a:moveTo>
                    <a:pt x="0" y="201"/>
                  </a:moveTo>
                  <a:lnTo>
                    <a:pt x="239" y="201"/>
                  </a:lnTo>
                  <a:lnTo>
                    <a:pt x="239" y="269"/>
                  </a:lnTo>
                  <a:lnTo>
                    <a:pt x="0" y="269"/>
                  </a:lnTo>
                  <a:lnTo>
                    <a:pt x="0" y="201"/>
                  </a:lnTo>
                  <a:close/>
                  <a:moveTo>
                    <a:pt x="0" y="301"/>
                  </a:moveTo>
                  <a:lnTo>
                    <a:pt x="239" y="301"/>
                  </a:lnTo>
                  <a:lnTo>
                    <a:pt x="239" y="370"/>
                  </a:lnTo>
                  <a:lnTo>
                    <a:pt x="0" y="370"/>
                  </a:lnTo>
                  <a:lnTo>
                    <a:pt x="0" y="301"/>
                  </a:lnTo>
                  <a:close/>
                  <a:moveTo>
                    <a:pt x="0" y="400"/>
                  </a:moveTo>
                  <a:lnTo>
                    <a:pt x="239" y="400"/>
                  </a:lnTo>
                  <a:lnTo>
                    <a:pt x="239" y="470"/>
                  </a:lnTo>
                  <a:lnTo>
                    <a:pt x="0" y="470"/>
                  </a:lnTo>
                  <a:lnTo>
                    <a:pt x="0" y="400"/>
                  </a:lnTo>
                  <a:close/>
                  <a:moveTo>
                    <a:pt x="1327" y="532"/>
                  </a:moveTo>
                  <a:lnTo>
                    <a:pt x="1138" y="532"/>
                  </a:lnTo>
                  <a:lnTo>
                    <a:pt x="1138" y="625"/>
                  </a:lnTo>
                  <a:lnTo>
                    <a:pt x="1086" y="625"/>
                  </a:lnTo>
                  <a:lnTo>
                    <a:pt x="1086" y="532"/>
                  </a:lnTo>
                  <a:lnTo>
                    <a:pt x="866" y="532"/>
                  </a:lnTo>
                  <a:lnTo>
                    <a:pt x="866" y="625"/>
                  </a:lnTo>
                  <a:lnTo>
                    <a:pt x="814" y="625"/>
                  </a:lnTo>
                  <a:lnTo>
                    <a:pt x="814" y="532"/>
                  </a:lnTo>
                  <a:lnTo>
                    <a:pt x="513" y="532"/>
                  </a:lnTo>
                  <a:lnTo>
                    <a:pt x="513" y="625"/>
                  </a:lnTo>
                  <a:lnTo>
                    <a:pt x="461" y="625"/>
                  </a:lnTo>
                  <a:lnTo>
                    <a:pt x="461" y="532"/>
                  </a:lnTo>
                  <a:lnTo>
                    <a:pt x="239" y="532"/>
                  </a:lnTo>
                  <a:lnTo>
                    <a:pt x="239" y="625"/>
                  </a:lnTo>
                  <a:lnTo>
                    <a:pt x="188" y="625"/>
                  </a:lnTo>
                  <a:lnTo>
                    <a:pt x="188" y="532"/>
                  </a:lnTo>
                  <a:lnTo>
                    <a:pt x="0" y="532"/>
                  </a:lnTo>
                  <a:lnTo>
                    <a:pt x="0" y="500"/>
                  </a:lnTo>
                  <a:lnTo>
                    <a:pt x="1327" y="500"/>
                  </a:lnTo>
                  <a:lnTo>
                    <a:pt x="1327" y="5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40" name="Freeform 16">
              <a:extLst>
                <a:ext uri="{FF2B5EF4-FFF2-40B4-BE49-F238E27FC236}">
                  <a16:creationId xmlns:a16="http://schemas.microsoft.com/office/drawing/2014/main" id="{1AF78EE9-79D9-BFF8-2908-38118494D6E7}"/>
                </a:ext>
              </a:extLst>
            </p:cNvPr>
            <p:cNvSpPr>
              <a:spLocks noEditPoints="1"/>
            </p:cNvSpPr>
            <p:nvPr/>
          </p:nvSpPr>
          <p:spPr bwMode="auto">
            <a:xfrm>
              <a:off x="2948" y="974"/>
              <a:ext cx="1479" cy="691"/>
            </a:xfrm>
            <a:custGeom>
              <a:avLst/>
              <a:gdLst>
                <a:gd name="T0" fmla="*/ 950 w 975"/>
                <a:gd name="T1" fmla="*/ 21 h 454"/>
                <a:gd name="T2" fmla="*/ 25 w 975"/>
                <a:gd name="T3" fmla="*/ 21 h 454"/>
                <a:gd name="T4" fmla="*/ 0 w 975"/>
                <a:gd name="T5" fmla="*/ 454 h 454"/>
                <a:gd name="T6" fmla="*/ 966 w 975"/>
                <a:gd name="T7" fmla="*/ 436 h 454"/>
                <a:gd name="T8" fmla="*/ 925 w 975"/>
                <a:gd name="T9" fmla="*/ 71 h 454"/>
                <a:gd name="T10" fmla="*/ 766 w 975"/>
                <a:gd name="T11" fmla="*/ 91 h 454"/>
                <a:gd name="T12" fmla="*/ 766 w 975"/>
                <a:gd name="T13" fmla="*/ 136 h 454"/>
                <a:gd name="T14" fmla="*/ 925 w 975"/>
                <a:gd name="T15" fmla="*/ 157 h 454"/>
                <a:gd name="T16" fmla="*/ 766 w 975"/>
                <a:gd name="T17" fmla="*/ 157 h 454"/>
                <a:gd name="T18" fmla="*/ 925 w 975"/>
                <a:gd name="T19" fmla="*/ 268 h 454"/>
                <a:gd name="T20" fmla="*/ 766 w 975"/>
                <a:gd name="T21" fmla="*/ 288 h 454"/>
                <a:gd name="T22" fmla="*/ 766 w 975"/>
                <a:gd name="T23" fmla="*/ 334 h 454"/>
                <a:gd name="T24" fmla="*/ 746 w 975"/>
                <a:gd name="T25" fmla="*/ 25 h 454"/>
                <a:gd name="T26" fmla="*/ 587 w 975"/>
                <a:gd name="T27" fmla="*/ 25 h 454"/>
                <a:gd name="T28" fmla="*/ 746 w 975"/>
                <a:gd name="T29" fmla="*/ 136 h 454"/>
                <a:gd name="T30" fmla="*/ 587 w 975"/>
                <a:gd name="T31" fmla="*/ 157 h 454"/>
                <a:gd name="T32" fmla="*/ 587 w 975"/>
                <a:gd name="T33" fmla="*/ 202 h 454"/>
                <a:gd name="T34" fmla="*/ 746 w 975"/>
                <a:gd name="T35" fmla="*/ 223 h 454"/>
                <a:gd name="T36" fmla="*/ 587 w 975"/>
                <a:gd name="T37" fmla="*/ 223 h 454"/>
                <a:gd name="T38" fmla="*/ 746 w 975"/>
                <a:gd name="T39" fmla="*/ 334 h 454"/>
                <a:gd name="T40" fmla="*/ 408 w 975"/>
                <a:gd name="T41" fmla="*/ 25 h 454"/>
                <a:gd name="T42" fmla="*/ 408 w 975"/>
                <a:gd name="T43" fmla="*/ 71 h 454"/>
                <a:gd name="T44" fmla="*/ 567 w 975"/>
                <a:gd name="T45" fmla="*/ 91 h 454"/>
                <a:gd name="T46" fmla="*/ 408 w 975"/>
                <a:gd name="T47" fmla="*/ 91 h 454"/>
                <a:gd name="T48" fmla="*/ 567 w 975"/>
                <a:gd name="T49" fmla="*/ 202 h 454"/>
                <a:gd name="T50" fmla="*/ 408 w 975"/>
                <a:gd name="T51" fmla="*/ 223 h 454"/>
                <a:gd name="T52" fmla="*/ 408 w 975"/>
                <a:gd name="T53" fmla="*/ 268 h 454"/>
                <a:gd name="T54" fmla="*/ 567 w 975"/>
                <a:gd name="T55" fmla="*/ 288 h 454"/>
                <a:gd name="T56" fmla="*/ 408 w 975"/>
                <a:gd name="T57" fmla="*/ 288 h 454"/>
                <a:gd name="T58" fmla="*/ 388 w 975"/>
                <a:gd name="T59" fmla="*/ 71 h 454"/>
                <a:gd name="T60" fmla="*/ 229 w 975"/>
                <a:gd name="T61" fmla="*/ 91 h 454"/>
                <a:gd name="T62" fmla="*/ 229 w 975"/>
                <a:gd name="T63" fmla="*/ 136 h 454"/>
                <a:gd name="T64" fmla="*/ 388 w 975"/>
                <a:gd name="T65" fmla="*/ 157 h 454"/>
                <a:gd name="T66" fmla="*/ 229 w 975"/>
                <a:gd name="T67" fmla="*/ 157 h 454"/>
                <a:gd name="T68" fmla="*/ 388 w 975"/>
                <a:gd name="T69" fmla="*/ 268 h 454"/>
                <a:gd name="T70" fmla="*/ 229 w 975"/>
                <a:gd name="T71" fmla="*/ 288 h 454"/>
                <a:gd name="T72" fmla="*/ 229 w 975"/>
                <a:gd name="T73" fmla="*/ 334 h 454"/>
                <a:gd name="T74" fmla="*/ 208 w 975"/>
                <a:gd name="T75" fmla="*/ 25 h 454"/>
                <a:gd name="T76" fmla="*/ 50 w 975"/>
                <a:gd name="T77" fmla="*/ 25 h 454"/>
                <a:gd name="T78" fmla="*/ 208 w 975"/>
                <a:gd name="T79" fmla="*/ 136 h 454"/>
                <a:gd name="T80" fmla="*/ 50 w 975"/>
                <a:gd name="T81" fmla="*/ 157 h 454"/>
                <a:gd name="T82" fmla="*/ 50 w 975"/>
                <a:gd name="T83" fmla="*/ 202 h 454"/>
                <a:gd name="T84" fmla="*/ 208 w 975"/>
                <a:gd name="T85" fmla="*/ 223 h 454"/>
                <a:gd name="T86" fmla="*/ 50 w 975"/>
                <a:gd name="T87" fmla="*/ 223 h 454"/>
                <a:gd name="T88" fmla="*/ 208 w 975"/>
                <a:gd name="T89" fmla="*/ 334 h 454"/>
                <a:gd name="T90" fmla="*/ 925 w 975"/>
                <a:gd name="T91" fmla="*/ 375 h 454"/>
                <a:gd name="T92" fmla="*/ 766 w 975"/>
                <a:gd name="T93" fmla="*/ 436 h 454"/>
                <a:gd name="T94" fmla="*/ 621 w 975"/>
                <a:gd name="T95" fmla="*/ 436 h 454"/>
                <a:gd name="T96" fmla="*/ 388 w 975"/>
                <a:gd name="T97" fmla="*/ 375 h 454"/>
                <a:gd name="T98" fmla="*/ 354 w 975"/>
                <a:gd name="T99" fmla="*/ 375 h 454"/>
                <a:gd name="T100" fmla="*/ 174 w 975"/>
                <a:gd name="T101" fmla="*/ 436 h 454"/>
                <a:gd name="T102" fmla="*/ 50 w 975"/>
                <a:gd name="T103" fmla="*/ 35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75" h="454">
                  <a:moveTo>
                    <a:pt x="966" y="436"/>
                  </a:moveTo>
                  <a:cubicBezTo>
                    <a:pt x="950" y="436"/>
                    <a:pt x="950" y="436"/>
                    <a:pt x="950" y="436"/>
                  </a:cubicBezTo>
                  <a:cubicBezTo>
                    <a:pt x="950" y="21"/>
                    <a:pt x="950" y="21"/>
                    <a:pt x="950" y="21"/>
                  </a:cubicBezTo>
                  <a:cubicBezTo>
                    <a:pt x="950" y="10"/>
                    <a:pt x="941" y="0"/>
                    <a:pt x="930" y="0"/>
                  </a:cubicBezTo>
                  <a:cubicBezTo>
                    <a:pt x="45" y="0"/>
                    <a:pt x="45" y="0"/>
                    <a:pt x="45" y="0"/>
                  </a:cubicBezTo>
                  <a:cubicBezTo>
                    <a:pt x="34" y="0"/>
                    <a:pt x="25" y="10"/>
                    <a:pt x="25" y="21"/>
                  </a:cubicBezTo>
                  <a:cubicBezTo>
                    <a:pt x="25" y="436"/>
                    <a:pt x="25" y="436"/>
                    <a:pt x="25" y="436"/>
                  </a:cubicBezTo>
                  <a:cubicBezTo>
                    <a:pt x="9" y="436"/>
                    <a:pt x="9" y="436"/>
                    <a:pt x="9" y="436"/>
                  </a:cubicBezTo>
                  <a:cubicBezTo>
                    <a:pt x="0" y="454"/>
                    <a:pt x="0" y="454"/>
                    <a:pt x="0" y="454"/>
                  </a:cubicBezTo>
                  <a:cubicBezTo>
                    <a:pt x="975" y="454"/>
                    <a:pt x="975" y="454"/>
                    <a:pt x="975" y="454"/>
                  </a:cubicBezTo>
                  <a:cubicBezTo>
                    <a:pt x="975" y="454"/>
                    <a:pt x="975" y="454"/>
                    <a:pt x="975" y="454"/>
                  </a:cubicBezTo>
                  <a:lnTo>
                    <a:pt x="966" y="436"/>
                  </a:lnTo>
                  <a:close/>
                  <a:moveTo>
                    <a:pt x="766" y="25"/>
                  </a:moveTo>
                  <a:cubicBezTo>
                    <a:pt x="925" y="25"/>
                    <a:pt x="925" y="25"/>
                    <a:pt x="925" y="25"/>
                  </a:cubicBezTo>
                  <a:cubicBezTo>
                    <a:pt x="925" y="71"/>
                    <a:pt x="925" y="71"/>
                    <a:pt x="925" y="71"/>
                  </a:cubicBezTo>
                  <a:cubicBezTo>
                    <a:pt x="766" y="71"/>
                    <a:pt x="766" y="71"/>
                    <a:pt x="766" y="71"/>
                  </a:cubicBezTo>
                  <a:lnTo>
                    <a:pt x="766" y="25"/>
                  </a:lnTo>
                  <a:close/>
                  <a:moveTo>
                    <a:pt x="766" y="91"/>
                  </a:moveTo>
                  <a:cubicBezTo>
                    <a:pt x="925" y="91"/>
                    <a:pt x="925" y="91"/>
                    <a:pt x="925" y="91"/>
                  </a:cubicBezTo>
                  <a:cubicBezTo>
                    <a:pt x="925" y="136"/>
                    <a:pt x="925" y="136"/>
                    <a:pt x="925" y="136"/>
                  </a:cubicBezTo>
                  <a:cubicBezTo>
                    <a:pt x="766" y="136"/>
                    <a:pt x="766" y="136"/>
                    <a:pt x="766" y="136"/>
                  </a:cubicBezTo>
                  <a:lnTo>
                    <a:pt x="766" y="91"/>
                  </a:lnTo>
                  <a:close/>
                  <a:moveTo>
                    <a:pt x="766" y="157"/>
                  </a:moveTo>
                  <a:cubicBezTo>
                    <a:pt x="925" y="157"/>
                    <a:pt x="925" y="157"/>
                    <a:pt x="925" y="157"/>
                  </a:cubicBezTo>
                  <a:cubicBezTo>
                    <a:pt x="925" y="202"/>
                    <a:pt x="925" y="202"/>
                    <a:pt x="925" y="202"/>
                  </a:cubicBezTo>
                  <a:cubicBezTo>
                    <a:pt x="766" y="202"/>
                    <a:pt x="766" y="202"/>
                    <a:pt x="766" y="202"/>
                  </a:cubicBezTo>
                  <a:lnTo>
                    <a:pt x="766" y="157"/>
                  </a:lnTo>
                  <a:close/>
                  <a:moveTo>
                    <a:pt x="766" y="223"/>
                  </a:moveTo>
                  <a:cubicBezTo>
                    <a:pt x="925" y="223"/>
                    <a:pt x="925" y="223"/>
                    <a:pt x="925" y="223"/>
                  </a:cubicBezTo>
                  <a:cubicBezTo>
                    <a:pt x="925" y="268"/>
                    <a:pt x="925" y="268"/>
                    <a:pt x="925" y="268"/>
                  </a:cubicBezTo>
                  <a:cubicBezTo>
                    <a:pt x="766" y="268"/>
                    <a:pt x="766" y="268"/>
                    <a:pt x="766" y="268"/>
                  </a:cubicBezTo>
                  <a:lnTo>
                    <a:pt x="766" y="223"/>
                  </a:lnTo>
                  <a:close/>
                  <a:moveTo>
                    <a:pt x="766" y="288"/>
                  </a:moveTo>
                  <a:cubicBezTo>
                    <a:pt x="925" y="288"/>
                    <a:pt x="925" y="288"/>
                    <a:pt x="925" y="288"/>
                  </a:cubicBezTo>
                  <a:cubicBezTo>
                    <a:pt x="925" y="334"/>
                    <a:pt x="925" y="334"/>
                    <a:pt x="925" y="334"/>
                  </a:cubicBezTo>
                  <a:cubicBezTo>
                    <a:pt x="766" y="334"/>
                    <a:pt x="766" y="334"/>
                    <a:pt x="766" y="334"/>
                  </a:cubicBezTo>
                  <a:lnTo>
                    <a:pt x="766" y="288"/>
                  </a:lnTo>
                  <a:close/>
                  <a:moveTo>
                    <a:pt x="587" y="25"/>
                  </a:moveTo>
                  <a:cubicBezTo>
                    <a:pt x="746" y="25"/>
                    <a:pt x="746" y="25"/>
                    <a:pt x="746" y="25"/>
                  </a:cubicBezTo>
                  <a:cubicBezTo>
                    <a:pt x="746" y="71"/>
                    <a:pt x="746" y="71"/>
                    <a:pt x="746" y="71"/>
                  </a:cubicBezTo>
                  <a:cubicBezTo>
                    <a:pt x="587" y="71"/>
                    <a:pt x="587" y="71"/>
                    <a:pt x="587" y="71"/>
                  </a:cubicBezTo>
                  <a:lnTo>
                    <a:pt x="587" y="25"/>
                  </a:lnTo>
                  <a:close/>
                  <a:moveTo>
                    <a:pt x="587" y="91"/>
                  </a:moveTo>
                  <a:cubicBezTo>
                    <a:pt x="746" y="91"/>
                    <a:pt x="746" y="91"/>
                    <a:pt x="746" y="91"/>
                  </a:cubicBezTo>
                  <a:cubicBezTo>
                    <a:pt x="746" y="136"/>
                    <a:pt x="746" y="136"/>
                    <a:pt x="746" y="136"/>
                  </a:cubicBezTo>
                  <a:cubicBezTo>
                    <a:pt x="587" y="136"/>
                    <a:pt x="587" y="136"/>
                    <a:pt x="587" y="136"/>
                  </a:cubicBezTo>
                  <a:lnTo>
                    <a:pt x="587" y="91"/>
                  </a:lnTo>
                  <a:close/>
                  <a:moveTo>
                    <a:pt x="587" y="157"/>
                  </a:moveTo>
                  <a:cubicBezTo>
                    <a:pt x="746" y="157"/>
                    <a:pt x="746" y="157"/>
                    <a:pt x="746" y="157"/>
                  </a:cubicBezTo>
                  <a:cubicBezTo>
                    <a:pt x="746" y="202"/>
                    <a:pt x="746" y="202"/>
                    <a:pt x="746" y="202"/>
                  </a:cubicBezTo>
                  <a:cubicBezTo>
                    <a:pt x="587" y="202"/>
                    <a:pt x="587" y="202"/>
                    <a:pt x="587" y="202"/>
                  </a:cubicBezTo>
                  <a:lnTo>
                    <a:pt x="587" y="157"/>
                  </a:lnTo>
                  <a:close/>
                  <a:moveTo>
                    <a:pt x="587" y="223"/>
                  </a:moveTo>
                  <a:cubicBezTo>
                    <a:pt x="746" y="223"/>
                    <a:pt x="746" y="223"/>
                    <a:pt x="746" y="223"/>
                  </a:cubicBezTo>
                  <a:cubicBezTo>
                    <a:pt x="746" y="268"/>
                    <a:pt x="746" y="268"/>
                    <a:pt x="746" y="268"/>
                  </a:cubicBezTo>
                  <a:cubicBezTo>
                    <a:pt x="587" y="268"/>
                    <a:pt x="587" y="268"/>
                    <a:pt x="587" y="268"/>
                  </a:cubicBezTo>
                  <a:lnTo>
                    <a:pt x="587" y="223"/>
                  </a:lnTo>
                  <a:close/>
                  <a:moveTo>
                    <a:pt x="587" y="288"/>
                  </a:moveTo>
                  <a:cubicBezTo>
                    <a:pt x="746" y="288"/>
                    <a:pt x="746" y="288"/>
                    <a:pt x="746" y="288"/>
                  </a:cubicBezTo>
                  <a:cubicBezTo>
                    <a:pt x="746" y="334"/>
                    <a:pt x="746" y="334"/>
                    <a:pt x="746" y="334"/>
                  </a:cubicBezTo>
                  <a:cubicBezTo>
                    <a:pt x="587" y="334"/>
                    <a:pt x="587" y="334"/>
                    <a:pt x="587" y="334"/>
                  </a:cubicBezTo>
                  <a:lnTo>
                    <a:pt x="587" y="288"/>
                  </a:lnTo>
                  <a:close/>
                  <a:moveTo>
                    <a:pt x="408" y="25"/>
                  </a:moveTo>
                  <a:cubicBezTo>
                    <a:pt x="567" y="25"/>
                    <a:pt x="567" y="25"/>
                    <a:pt x="567" y="25"/>
                  </a:cubicBezTo>
                  <a:cubicBezTo>
                    <a:pt x="567" y="71"/>
                    <a:pt x="567" y="71"/>
                    <a:pt x="567" y="71"/>
                  </a:cubicBezTo>
                  <a:cubicBezTo>
                    <a:pt x="408" y="71"/>
                    <a:pt x="408" y="71"/>
                    <a:pt x="408" y="71"/>
                  </a:cubicBezTo>
                  <a:lnTo>
                    <a:pt x="408" y="25"/>
                  </a:lnTo>
                  <a:close/>
                  <a:moveTo>
                    <a:pt x="408" y="91"/>
                  </a:moveTo>
                  <a:cubicBezTo>
                    <a:pt x="567" y="91"/>
                    <a:pt x="567" y="91"/>
                    <a:pt x="567" y="91"/>
                  </a:cubicBezTo>
                  <a:cubicBezTo>
                    <a:pt x="567" y="136"/>
                    <a:pt x="567" y="136"/>
                    <a:pt x="567" y="136"/>
                  </a:cubicBezTo>
                  <a:cubicBezTo>
                    <a:pt x="408" y="136"/>
                    <a:pt x="408" y="136"/>
                    <a:pt x="408" y="136"/>
                  </a:cubicBezTo>
                  <a:lnTo>
                    <a:pt x="408" y="91"/>
                  </a:lnTo>
                  <a:close/>
                  <a:moveTo>
                    <a:pt x="408" y="157"/>
                  </a:moveTo>
                  <a:cubicBezTo>
                    <a:pt x="567" y="157"/>
                    <a:pt x="567" y="157"/>
                    <a:pt x="567" y="157"/>
                  </a:cubicBezTo>
                  <a:cubicBezTo>
                    <a:pt x="567" y="202"/>
                    <a:pt x="567" y="202"/>
                    <a:pt x="567" y="202"/>
                  </a:cubicBezTo>
                  <a:cubicBezTo>
                    <a:pt x="408" y="202"/>
                    <a:pt x="408" y="202"/>
                    <a:pt x="408" y="202"/>
                  </a:cubicBezTo>
                  <a:lnTo>
                    <a:pt x="408" y="157"/>
                  </a:lnTo>
                  <a:close/>
                  <a:moveTo>
                    <a:pt x="408" y="223"/>
                  </a:moveTo>
                  <a:cubicBezTo>
                    <a:pt x="567" y="223"/>
                    <a:pt x="567" y="223"/>
                    <a:pt x="567" y="223"/>
                  </a:cubicBezTo>
                  <a:cubicBezTo>
                    <a:pt x="567" y="268"/>
                    <a:pt x="567" y="268"/>
                    <a:pt x="567" y="268"/>
                  </a:cubicBezTo>
                  <a:cubicBezTo>
                    <a:pt x="408" y="268"/>
                    <a:pt x="408" y="268"/>
                    <a:pt x="408" y="268"/>
                  </a:cubicBezTo>
                  <a:lnTo>
                    <a:pt x="408" y="223"/>
                  </a:lnTo>
                  <a:close/>
                  <a:moveTo>
                    <a:pt x="408" y="288"/>
                  </a:moveTo>
                  <a:cubicBezTo>
                    <a:pt x="567" y="288"/>
                    <a:pt x="567" y="288"/>
                    <a:pt x="567" y="288"/>
                  </a:cubicBezTo>
                  <a:cubicBezTo>
                    <a:pt x="567" y="334"/>
                    <a:pt x="567" y="334"/>
                    <a:pt x="567" y="334"/>
                  </a:cubicBezTo>
                  <a:cubicBezTo>
                    <a:pt x="408" y="334"/>
                    <a:pt x="408" y="334"/>
                    <a:pt x="408" y="334"/>
                  </a:cubicBezTo>
                  <a:lnTo>
                    <a:pt x="408" y="288"/>
                  </a:lnTo>
                  <a:close/>
                  <a:moveTo>
                    <a:pt x="229" y="25"/>
                  </a:moveTo>
                  <a:cubicBezTo>
                    <a:pt x="388" y="25"/>
                    <a:pt x="388" y="25"/>
                    <a:pt x="388" y="25"/>
                  </a:cubicBezTo>
                  <a:cubicBezTo>
                    <a:pt x="388" y="71"/>
                    <a:pt x="388" y="71"/>
                    <a:pt x="388" y="71"/>
                  </a:cubicBezTo>
                  <a:cubicBezTo>
                    <a:pt x="229" y="71"/>
                    <a:pt x="229" y="71"/>
                    <a:pt x="229" y="71"/>
                  </a:cubicBezTo>
                  <a:lnTo>
                    <a:pt x="229" y="25"/>
                  </a:lnTo>
                  <a:close/>
                  <a:moveTo>
                    <a:pt x="229" y="91"/>
                  </a:moveTo>
                  <a:cubicBezTo>
                    <a:pt x="388" y="91"/>
                    <a:pt x="388" y="91"/>
                    <a:pt x="388" y="91"/>
                  </a:cubicBezTo>
                  <a:cubicBezTo>
                    <a:pt x="388" y="136"/>
                    <a:pt x="388" y="136"/>
                    <a:pt x="388" y="136"/>
                  </a:cubicBezTo>
                  <a:cubicBezTo>
                    <a:pt x="229" y="136"/>
                    <a:pt x="229" y="136"/>
                    <a:pt x="229" y="136"/>
                  </a:cubicBezTo>
                  <a:lnTo>
                    <a:pt x="229" y="91"/>
                  </a:lnTo>
                  <a:close/>
                  <a:moveTo>
                    <a:pt x="229" y="157"/>
                  </a:moveTo>
                  <a:cubicBezTo>
                    <a:pt x="388" y="157"/>
                    <a:pt x="388" y="157"/>
                    <a:pt x="388" y="157"/>
                  </a:cubicBezTo>
                  <a:cubicBezTo>
                    <a:pt x="388" y="202"/>
                    <a:pt x="388" y="202"/>
                    <a:pt x="388" y="202"/>
                  </a:cubicBezTo>
                  <a:cubicBezTo>
                    <a:pt x="229" y="202"/>
                    <a:pt x="229" y="202"/>
                    <a:pt x="229" y="202"/>
                  </a:cubicBezTo>
                  <a:lnTo>
                    <a:pt x="229" y="157"/>
                  </a:lnTo>
                  <a:close/>
                  <a:moveTo>
                    <a:pt x="229" y="223"/>
                  </a:moveTo>
                  <a:cubicBezTo>
                    <a:pt x="388" y="223"/>
                    <a:pt x="388" y="223"/>
                    <a:pt x="388" y="223"/>
                  </a:cubicBezTo>
                  <a:cubicBezTo>
                    <a:pt x="388" y="268"/>
                    <a:pt x="388" y="268"/>
                    <a:pt x="388" y="268"/>
                  </a:cubicBezTo>
                  <a:cubicBezTo>
                    <a:pt x="229" y="268"/>
                    <a:pt x="229" y="268"/>
                    <a:pt x="229" y="268"/>
                  </a:cubicBezTo>
                  <a:lnTo>
                    <a:pt x="229" y="223"/>
                  </a:lnTo>
                  <a:close/>
                  <a:moveTo>
                    <a:pt x="229" y="288"/>
                  </a:moveTo>
                  <a:cubicBezTo>
                    <a:pt x="388" y="288"/>
                    <a:pt x="388" y="288"/>
                    <a:pt x="388" y="288"/>
                  </a:cubicBezTo>
                  <a:cubicBezTo>
                    <a:pt x="388" y="334"/>
                    <a:pt x="388" y="334"/>
                    <a:pt x="388" y="334"/>
                  </a:cubicBezTo>
                  <a:cubicBezTo>
                    <a:pt x="229" y="334"/>
                    <a:pt x="229" y="334"/>
                    <a:pt x="229" y="334"/>
                  </a:cubicBezTo>
                  <a:lnTo>
                    <a:pt x="229" y="288"/>
                  </a:lnTo>
                  <a:close/>
                  <a:moveTo>
                    <a:pt x="50" y="25"/>
                  </a:moveTo>
                  <a:cubicBezTo>
                    <a:pt x="208" y="25"/>
                    <a:pt x="208" y="25"/>
                    <a:pt x="208" y="25"/>
                  </a:cubicBezTo>
                  <a:cubicBezTo>
                    <a:pt x="208" y="71"/>
                    <a:pt x="208" y="71"/>
                    <a:pt x="208" y="71"/>
                  </a:cubicBezTo>
                  <a:cubicBezTo>
                    <a:pt x="50" y="71"/>
                    <a:pt x="50" y="71"/>
                    <a:pt x="50" y="71"/>
                  </a:cubicBezTo>
                  <a:lnTo>
                    <a:pt x="50" y="25"/>
                  </a:lnTo>
                  <a:close/>
                  <a:moveTo>
                    <a:pt x="50" y="91"/>
                  </a:moveTo>
                  <a:cubicBezTo>
                    <a:pt x="208" y="91"/>
                    <a:pt x="208" y="91"/>
                    <a:pt x="208" y="91"/>
                  </a:cubicBezTo>
                  <a:cubicBezTo>
                    <a:pt x="208" y="136"/>
                    <a:pt x="208" y="136"/>
                    <a:pt x="208" y="136"/>
                  </a:cubicBezTo>
                  <a:cubicBezTo>
                    <a:pt x="50" y="136"/>
                    <a:pt x="50" y="136"/>
                    <a:pt x="50" y="136"/>
                  </a:cubicBezTo>
                  <a:lnTo>
                    <a:pt x="50" y="91"/>
                  </a:lnTo>
                  <a:close/>
                  <a:moveTo>
                    <a:pt x="50" y="157"/>
                  </a:moveTo>
                  <a:cubicBezTo>
                    <a:pt x="208" y="157"/>
                    <a:pt x="208" y="157"/>
                    <a:pt x="208" y="157"/>
                  </a:cubicBezTo>
                  <a:cubicBezTo>
                    <a:pt x="208" y="202"/>
                    <a:pt x="208" y="202"/>
                    <a:pt x="208" y="202"/>
                  </a:cubicBezTo>
                  <a:cubicBezTo>
                    <a:pt x="50" y="202"/>
                    <a:pt x="50" y="202"/>
                    <a:pt x="50" y="202"/>
                  </a:cubicBezTo>
                  <a:lnTo>
                    <a:pt x="50" y="157"/>
                  </a:lnTo>
                  <a:close/>
                  <a:moveTo>
                    <a:pt x="50" y="223"/>
                  </a:moveTo>
                  <a:cubicBezTo>
                    <a:pt x="208" y="223"/>
                    <a:pt x="208" y="223"/>
                    <a:pt x="208" y="223"/>
                  </a:cubicBezTo>
                  <a:cubicBezTo>
                    <a:pt x="208" y="268"/>
                    <a:pt x="208" y="268"/>
                    <a:pt x="208" y="268"/>
                  </a:cubicBezTo>
                  <a:cubicBezTo>
                    <a:pt x="50" y="268"/>
                    <a:pt x="50" y="268"/>
                    <a:pt x="50" y="268"/>
                  </a:cubicBezTo>
                  <a:lnTo>
                    <a:pt x="50" y="223"/>
                  </a:lnTo>
                  <a:close/>
                  <a:moveTo>
                    <a:pt x="50" y="288"/>
                  </a:moveTo>
                  <a:cubicBezTo>
                    <a:pt x="208" y="288"/>
                    <a:pt x="208" y="288"/>
                    <a:pt x="208" y="288"/>
                  </a:cubicBezTo>
                  <a:cubicBezTo>
                    <a:pt x="208" y="334"/>
                    <a:pt x="208" y="334"/>
                    <a:pt x="208" y="334"/>
                  </a:cubicBezTo>
                  <a:cubicBezTo>
                    <a:pt x="50" y="334"/>
                    <a:pt x="50" y="334"/>
                    <a:pt x="50" y="334"/>
                  </a:cubicBezTo>
                  <a:lnTo>
                    <a:pt x="50" y="288"/>
                  </a:lnTo>
                  <a:close/>
                  <a:moveTo>
                    <a:pt x="925" y="375"/>
                  </a:moveTo>
                  <a:cubicBezTo>
                    <a:pt x="800" y="375"/>
                    <a:pt x="800" y="375"/>
                    <a:pt x="800" y="375"/>
                  </a:cubicBezTo>
                  <a:cubicBezTo>
                    <a:pt x="800" y="436"/>
                    <a:pt x="800" y="436"/>
                    <a:pt x="800" y="436"/>
                  </a:cubicBezTo>
                  <a:cubicBezTo>
                    <a:pt x="766" y="436"/>
                    <a:pt x="766" y="436"/>
                    <a:pt x="766" y="436"/>
                  </a:cubicBezTo>
                  <a:cubicBezTo>
                    <a:pt x="766" y="375"/>
                    <a:pt x="766" y="375"/>
                    <a:pt x="766" y="375"/>
                  </a:cubicBezTo>
                  <a:cubicBezTo>
                    <a:pt x="621" y="375"/>
                    <a:pt x="621" y="375"/>
                    <a:pt x="621" y="375"/>
                  </a:cubicBezTo>
                  <a:cubicBezTo>
                    <a:pt x="621" y="436"/>
                    <a:pt x="621" y="436"/>
                    <a:pt x="621" y="436"/>
                  </a:cubicBezTo>
                  <a:cubicBezTo>
                    <a:pt x="587" y="436"/>
                    <a:pt x="587" y="436"/>
                    <a:pt x="587" y="436"/>
                  </a:cubicBezTo>
                  <a:cubicBezTo>
                    <a:pt x="587" y="375"/>
                    <a:pt x="587" y="375"/>
                    <a:pt x="587" y="375"/>
                  </a:cubicBezTo>
                  <a:cubicBezTo>
                    <a:pt x="388" y="375"/>
                    <a:pt x="388" y="375"/>
                    <a:pt x="388" y="375"/>
                  </a:cubicBezTo>
                  <a:cubicBezTo>
                    <a:pt x="388" y="436"/>
                    <a:pt x="388" y="436"/>
                    <a:pt x="388" y="436"/>
                  </a:cubicBezTo>
                  <a:cubicBezTo>
                    <a:pt x="354" y="436"/>
                    <a:pt x="354" y="436"/>
                    <a:pt x="354" y="436"/>
                  </a:cubicBezTo>
                  <a:cubicBezTo>
                    <a:pt x="354" y="375"/>
                    <a:pt x="354" y="375"/>
                    <a:pt x="354" y="375"/>
                  </a:cubicBezTo>
                  <a:cubicBezTo>
                    <a:pt x="208" y="375"/>
                    <a:pt x="208" y="375"/>
                    <a:pt x="208" y="375"/>
                  </a:cubicBezTo>
                  <a:cubicBezTo>
                    <a:pt x="208" y="436"/>
                    <a:pt x="208" y="436"/>
                    <a:pt x="208" y="436"/>
                  </a:cubicBezTo>
                  <a:cubicBezTo>
                    <a:pt x="174" y="436"/>
                    <a:pt x="174" y="436"/>
                    <a:pt x="174" y="436"/>
                  </a:cubicBezTo>
                  <a:cubicBezTo>
                    <a:pt x="174" y="375"/>
                    <a:pt x="174" y="375"/>
                    <a:pt x="174" y="375"/>
                  </a:cubicBezTo>
                  <a:cubicBezTo>
                    <a:pt x="50" y="375"/>
                    <a:pt x="50" y="375"/>
                    <a:pt x="50" y="375"/>
                  </a:cubicBezTo>
                  <a:cubicBezTo>
                    <a:pt x="50" y="354"/>
                    <a:pt x="50" y="354"/>
                    <a:pt x="50" y="354"/>
                  </a:cubicBezTo>
                  <a:cubicBezTo>
                    <a:pt x="925" y="354"/>
                    <a:pt x="925" y="354"/>
                    <a:pt x="925" y="354"/>
                  </a:cubicBezTo>
                  <a:lnTo>
                    <a:pt x="925" y="375"/>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160" name="正方形/長方形 159">
            <a:extLst>
              <a:ext uri="{FF2B5EF4-FFF2-40B4-BE49-F238E27FC236}">
                <a16:creationId xmlns:a16="http://schemas.microsoft.com/office/drawing/2014/main" id="{DEF6D0AD-AA98-5FF3-12A2-28E8EF33DEFE}"/>
              </a:ext>
            </a:extLst>
          </p:cNvPr>
          <p:cNvSpPr/>
          <p:nvPr/>
        </p:nvSpPr>
        <p:spPr>
          <a:xfrm>
            <a:off x="4042680" y="1863484"/>
            <a:ext cx="2887402" cy="1224000"/>
          </a:xfrm>
          <a:prstGeom prst="rect">
            <a:avLst/>
          </a:prstGeom>
          <a:solidFill>
            <a:srgbClr val="F4F3F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l"/>
            <a:endParaRPr kumimoji="1" lang="ja-JP" altLang="en-US" dirty="0">
              <a:solidFill>
                <a:srgbClr val="000000"/>
              </a:solidFill>
            </a:endParaRPr>
          </a:p>
        </p:txBody>
      </p:sp>
      <p:grpSp>
        <p:nvGrpSpPr>
          <p:cNvPr id="162" name="ビル｜4｜中">
            <a:extLst>
              <a:ext uri="{FF2B5EF4-FFF2-40B4-BE49-F238E27FC236}">
                <a16:creationId xmlns:a16="http://schemas.microsoft.com/office/drawing/2014/main" id="{33902E8F-26D1-2C5C-1FD6-B93F1AEF2E2C}"/>
              </a:ext>
            </a:extLst>
          </p:cNvPr>
          <p:cNvGrpSpPr>
            <a:grpSpLocks noChangeAspect="1"/>
          </p:cNvGrpSpPr>
          <p:nvPr/>
        </p:nvGrpSpPr>
        <p:grpSpPr bwMode="auto">
          <a:xfrm>
            <a:off x="5262688" y="2382881"/>
            <a:ext cx="447387" cy="598813"/>
            <a:chOff x="1780" y="2782"/>
            <a:chExt cx="691" cy="1149"/>
          </a:xfrm>
        </p:grpSpPr>
        <p:sp>
          <p:nvSpPr>
            <p:cNvPr id="163" name="Freeform 32">
              <a:extLst>
                <a:ext uri="{FF2B5EF4-FFF2-40B4-BE49-F238E27FC236}">
                  <a16:creationId xmlns:a16="http://schemas.microsoft.com/office/drawing/2014/main" id="{47C1EBBA-4D9B-948A-2C2B-84886FF88471}"/>
                </a:ext>
              </a:extLst>
            </p:cNvPr>
            <p:cNvSpPr>
              <a:spLocks noEditPoints="1"/>
            </p:cNvSpPr>
            <p:nvPr/>
          </p:nvSpPr>
          <p:spPr bwMode="auto">
            <a:xfrm>
              <a:off x="1927" y="2845"/>
              <a:ext cx="397" cy="1059"/>
            </a:xfrm>
            <a:custGeom>
              <a:avLst/>
              <a:gdLst>
                <a:gd name="T0" fmla="*/ 275 w 397"/>
                <a:gd name="T1" fmla="*/ 1059 h 1059"/>
                <a:gd name="T2" fmla="*/ 120 w 397"/>
                <a:gd name="T3" fmla="*/ 1059 h 1059"/>
                <a:gd name="T4" fmla="*/ 120 w 397"/>
                <a:gd name="T5" fmla="*/ 983 h 1059"/>
                <a:gd name="T6" fmla="*/ 275 w 397"/>
                <a:gd name="T7" fmla="*/ 983 h 1059"/>
                <a:gd name="T8" fmla="*/ 275 w 397"/>
                <a:gd name="T9" fmla="*/ 1059 h 1059"/>
                <a:gd name="T10" fmla="*/ 397 w 397"/>
                <a:gd name="T11" fmla="*/ 932 h 1059"/>
                <a:gd name="T12" fmla="*/ 0 w 397"/>
                <a:gd name="T13" fmla="*/ 932 h 1059"/>
                <a:gd name="T14" fmla="*/ 0 w 397"/>
                <a:gd name="T15" fmla="*/ 842 h 1059"/>
                <a:gd name="T16" fmla="*/ 397 w 397"/>
                <a:gd name="T17" fmla="*/ 842 h 1059"/>
                <a:gd name="T18" fmla="*/ 397 w 397"/>
                <a:gd name="T19" fmla="*/ 932 h 1059"/>
                <a:gd name="T20" fmla="*/ 397 w 397"/>
                <a:gd name="T21" fmla="*/ 812 h 1059"/>
                <a:gd name="T22" fmla="*/ 0 w 397"/>
                <a:gd name="T23" fmla="*/ 812 h 1059"/>
                <a:gd name="T24" fmla="*/ 0 w 397"/>
                <a:gd name="T25" fmla="*/ 722 h 1059"/>
                <a:gd name="T26" fmla="*/ 397 w 397"/>
                <a:gd name="T27" fmla="*/ 722 h 1059"/>
                <a:gd name="T28" fmla="*/ 397 w 397"/>
                <a:gd name="T29" fmla="*/ 812 h 1059"/>
                <a:gd name="T30" fmla="*/ 397 w 397"/>
                <a:gd name="T31" fmla="*/ 692 h 1059"/>
                <a:gd name="T32" fmla="*/ 0 w 397"/>
                <a:gd name="T33" fmla="*/ 692 h 1059"/>
                <a:gd name="T34" fmla="*/ 0 w 397"/>
                <a:gd name="T35" fmla="*/ 602 h 1059"/>
                <a:gd name="T36" fmla="*/ 397 w 397"/>
                <a:gd name="T37" fmla="*/ 602 h 1059"/>
                <a:gd name="T38" fmla="*/ 397 w 397"/>
                <a:gd name="T39" fmla="*/ 692 h 1059"/>
                <a:gd name="T40" fmla="*/ 397 w 397"/>
                <a:gd name="T41" fmla="*/ 570 h 1059"/>
                <a:gd name="T42" fmla="*/ 0 w 397"/>
                <a:gd name="T43" fmla="*/ 570 h 1059"/>
                <a:gd name="T44" fmla="*/ 0 w 397"/>
                <a:gd name="T45" fmla="*/ 481 h 1059"/>
                <a:gd name="T46" fmla="*/ 397 w 397"/>
                <a:gd name="T47" fmla="*/ 481 h 1059"/>
                <a:gd name="T48" fmla="*/ 397 w 397"/>
                <a:gd name="T49" fmla="*/ 570 h 1059"/>
                <a:gd name="T50" fmla="*/ 397 w 397"/>
                <a:gd name="T51" fmla="*/ 450 h 1059"/>
                <a:gd name="T52" fmla="*/ 0 w 397"/>
                <a:gd name="T53" fmla="*/ 450 h 1059"/>
                <a:gd name="T54" fmla="*/ 0 w 397"/>
                <a:gd name="T55" fmla="*/ 361 h 1059"/>
                <a:gd name="T56" fmla="*/ 397 w 397"/>
                <a:gd name="T57" fmla="*/ 361 h 1059"/>
                <a:gd name="T58" fmla="*/ 397 w 397"/>
                <a:gd name="T59" fmla="*/ 450 h 1059"/>
                <a:gd name="T60" fmla="*/ 397 w 397"/>
                <a:gd name="T61" fmla="*/ 331 h 1059"/>
                <a:gd name="T62" fmla="*/ 0 w 397"/>
                <a:gd name="T63" fmla="*/ 331 h 1059"/>
                <a:gd name="T64" fmla="*/ 0 w 397"/>
                <a:gd name="T65" fmla="*/ 241 h 1059"/>
                <a:gd name="T66" fmla="*/ 397 w 397"/>
                <a:gd name="T67" fmla="*/ 241 h 1059"/>
                <a:gd name="T68" fmla="*/ 397 w 397"/>
                <a:gd name="T69" fmla="*/ 331 h 1059"/>
                <a:gd name="T70" fmla="*/ 397 w 397"/>
                <a:gd name="T71" fmla="*/ 209 h 1059"/>
                <a:gd name="T72" fmla="*/ 0 w 397"/>
                <a:gd name="T73" fmla="*/ 209 h 1059"/>
                <a:gd name="T74" fmla="*/ 0 w 397"/>
                <a:gd name="T75" fmla="*/ 120 h 1059"/>
                <a:gd name="T76" fmla="*/ 397 w 397"/>
                <a:gd name="T77" fmla="*/ 120 h 1059"/>
                <a:gd name="T78" fmla="*/ 397 w 397"/>
                <a:gd name="T79" fmla="*/ 209 h 1059"/>
                <a:gd name="T80" fmla="*/ 397 w 397"/>
                <a:gd name="T81" fmla="*/ 89 h 1059"/>
                <a:gd name="T82" fmla="*/ 0 w 397"/>
                <a:gd name="T83" fmla="*/ 89 h 1059"/>
                <a:gd name="T84" fmla="*/ 0 w 397"/>
                <a:gd name="T85" fmla="*/ 0 h 1059"/>
                <a:gd name="T86" fmla="*/ 397 w 397"/>
                <a:gd name="T87" fmla="*/ 0 h 1059"/>
                <a:gd name="T88" fmla="*/ 397 w 397"/>
                <a:gd name="T89" fmla="*/ 89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97" h="1059">
                  <a:moveTo>
                    <a:pt x="275" y="1059"/>
                  </a:moveTo>
                  <a:lnTo>
                    <a:pt x="120" y="1059"/>
                  </a:lnTo>
                  <a:lnTo>
                    <a:pt x="120" y="983"/>
                  </a:lnTo>
                  <a:lnTo>
                    <a:pt x="275" y="983"/>
                  </a:lnTo>
                  <a:lnTo>
                    <a:pt x="275" y="1059"/>
                  </a:lnTo>
                  <a:close/>
                  <a:moveTo>
                    <a:pt x="397" y="932"/>
                  </a:moveTo>
                  <a:lnTo>
                    <a:pt x="0" y="932"/>
                  </a:lnTo>
                  <a:lnTo>
                    <a:pt x="0" y="842"/>
                  </a:lnTo>
                  <a:lnTo>
                    <a:pt x="397" y="842"/>
                  </a:lnTo>
                  <a:lnTo>
                    <a:pt x="397" y="932"/>
                  </a:lnTo>
                  <a:close/>
                  <a:moveTo>
                    <a:pt x="397" y="812"/>
                  </a:moveTo>
                  <a:lnTo>
                    <a:pt x="0" y="812"/>
                  </a:lnTo>
                  <a:lnTo>
                    <a:pt x="0" y="722"/>
                  </a:lnTo>
                  <a:lnTo>
                    <a:pt x="397" y="722"/>
                  </a:lnTo>
                  <a:lnTo>
                    <a:pt x="397" y="812"/>
                  </a:lnTo>
                  <a:close/>
                  <a:moveTo>
                    <a:pt x="397" y="692"/>
                  </a:moveTo>
                  <a:lnTo>
                    <a:pt x="0" y="692"/>
                  </a:lnTo>
                  <a:lnTo>
                    <a:pt x="0" y="602"/>
                  </a:lnTo>
                  <a:lnTo>
                    <a:pt x="397" y="602"/>
                  </a:lnTo>
                  <a:lnTo>
                    <a:pt x="397" y="692"/>
                  </a:lnTo>
                  <a:close/>
                  <a:moveTo>
                    <a:pt x="397" y="570"/>
                  </a:moveTo>
                  <a:lnTo>
                    <a:pt x="0" y="570"/>
                  </a:lnTo>
                  <a:lnTo>
                    <a:pt x="0" y="481"/>
                  </a:lnTo>
                  <a:lnTo>
                    <a:pt x="397" y="481"/>
                  </a:lnTo>
                  <a:lnTo>
                    <a:pt x="397" y="570"/>
                  </a:lnTo>
                  <a:close/>
                  <a:moveTo>
                    <a:pt x="397" y="450"/>
                  </a:moveTo>
                  <a:lnTo>
                    <a:pt x="0" y="450"/>
                  </a:lnTo>
                  <a:lnTo>
                    <a:pt x="0" y="361"/>
                  </a:lnTo>
                  <a:lnTo>
                    <a:pt x="397" y="361"/>
                  </a:lnTo>
                  <a:lnTo>
                    <a:pt x="397" y="450"/>
                  </a:lnTo>
                  <a:close/>
                  <a:moveTo>
                    <a:pt x="397" y="331"/>
                  </a:moveTo>
                  <a:lnTo>
                    <a:pt x="0" y="331"/>
                  </a:lnTo>
                  <a:lnTo>
                    <a:pt x="0" y="241"/>
                  </a:lnTo>
                  <a:lnTo>
                    <a:pt x="397" y="241"/>
                  </a:lnTo>
                  <a:lnTo>
                    <a:pt x="397" y="331"/>
                  </a:lnTo>
                  <a:close/>
                  <a:moveTo>
                    <a:pt x="397" y="209"/>
                  </a:moveTo>
                  <a:lnTo>
                    <a:pt x="0" y="209"/>
                  </a:lnTo>
                  <a:lnTo>
                    <a:pt x="0" y="120"/>
                  </a:lnTo>
                  <a:lnTo>
                    <a:pt x="397" y="120"/>
                  </a:lnTo>
                  <a:lnTo>
                    <a:pt x="397" y="209"/>
                  </a:lnTo>
                  <a:close/>
                  <a:moveTo>
                    <a:pt x="397" y="89"/>
                  </a:moveTo>
                  <a:lnTo>
                    <a:pt x="0" y="89"/>
                  </a:lnTo>
                  <a:lnTo>
                    <a:pt x="0" y="0"/>
                  </a:lnTo>
                  <a:lnTo>
                    <a:pt x="397" y="0"/>
                  </a:lnTo>
                  <a:lnTo>
                    <a:pt x="397" y="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33">
              <a:extLst>
                <a:ext uri="{FF2B5EF4-FFF2-40B4-BE49-F238E27FC236}">
                  <a16:creationId xmlns:a16="http://schemas.microsoft.com/office/drawing/2014/main" id="{5A324A3C-12FD-5C7C-4B10-E1F24622F967}"/>
                </a:ext>
              </a:extLst>
            </p:cNvPr>
            <p:cNvSpPr>
              <a:spLocks noEditPoints="1"/>
            </p:cNvSpPr>
            <p:nvPr/>
          </p:nvSpPr>
          <p:spPr bwMode="auto">
            <a:xfrm>
              <a:off x="1780" y="2782"/>
              <a:ext cx="691" cy="1149"/>
            </a:xfrm>
            <a:custGeom>
              <a:avLst/>
              <a:gdLst>
                <a:gd name="T0" fmla="*/ 379 w 453"/>
                <a:gd name="T1" fmla="*/ 20 h 757"/>
                <a:gd name="T2" fmla="*/ 361 w 453"/>
                <a:gd name="T3" fmla="*/ 0 h 757"/>
                <a:gd name="T4" fmla="*/ 92 w 453"/>
                <a:gd name="T5" fmla="*/ 0 h 757"/>
                <a:gd name="T6" fmla="*/ 73 w 453"/>
                <a:gd name="T7" fmla="*/ 20 h 757"/>
                <a:gd name="T8" fmla="*/ 73 w 453"/>
                <a:gd name="T9" fmla="*/ 739 h 757"/>
                <a:gd name="T10" fmla="*/ 9 w 453"/>
                <a:gd name="T11" fmla="*/ 739 h 757"/>
                <a:gd name="T12" fmla="*/ 0 w 453"/>
                <a:gd name="T13" fmla="*/ 757 h 757"/>
                <a:gd name="T14" fmla="*/ 453 w 453"/>
                <a:gd name="T15" fmla="*/ 757 h 757"/>
                <a:gd name="T16" fmla="*/ 453 w 453"/>
                <a:gd name="T17" fmla="*/ 757 h 757"/>
                <a:gd name="T18" fmla="*/ 444 w 453"/>
                <a:gd name="T19" fmla="*/ 739 h 757"/>
                <a:gd name="T20" fmla="*/ 379 w 453"/>
                <a:gd name="T21" fmla="*/ 739 h 757"/>
                <a:gd name="T22" fmla="*/ 379 w 453"/>
                <a:gd name="T23" fmla="*/ 20 h 757"/>
                <a:gd name="T24" fmla="*/ 277 w 453"/>
                <a:gd name="T25" fmla="*/ 739 h 757"/>
                <a:gd name="T26" fmla="*/ 175 w 453"/>
                <a:gd name="T27" fmla="*/ 739 h 757"/>
                <a:gd name="T28" fmla="*/ 175 w 453"/>
                <a:gd name="T29" fmla="*/ 689 h 757"/>
                <a:gd name="T30" fmla="*/ 277 w 453"/>
                <a:gd name="T31" fmla="*/ 689 h 757"/>
                <a:gd name="T32" fmla="*/ 277 w 453"/>
                <a:gd name="T33" fmla="*/ 739 h 757"/>
                <a:gd name="T34" fmla="*/ 357 w 453"/>
                <a:gd name="T35" fmla="*/ 655 h 757"/>
                <a:gd name="T36" fmla="*/ 96 w 453"/>
                <a:gd name="T37" fmla="*/ 655 h 757"/>
                <a:gd name="T38" fmla="*/ 96 w 453"/>
                <a:gd name="T39" fmla="*/ 596 h 757"/>
                <a:gd name="T40" fmla="*/ 357 w 453"/>
                <a:gd name="T41" fmla="*/ 596 h 757"/>
                <a:gd name="T42" fmla="*/ 357 w 453"/>
                <a:gd name="T43" fmla="*/ 655 h 757"/>
                <a:gd name="T44" fmla="*/ 357 w 453"/>
                <a:gd name="T45" fmla="*/ 576 h 757"/>
                <a:gd name="T46" fmla="*/ 96 w 453"/>
                <a:gd name="T47" fmla="*/ 576 h 757"/>
                <a:gd name="T48" fmla="*/ 96 w 453"/>
                <a:gd name="T49" fmla="*/ 517 h 757"/>
                <a:gd name="T50" fmla="*/ 357 w 453"/>
                <a:gd name="T51" fmla="*/ 517 h 757"/>
                <a:gd name="T52" fmla="*/ 357 w 453"/>
                <a:gd name="T53" fmla="*/ 576 h 757"/>
                <a:gd name="T54" fmla="*/ 357 w 453"/>
                <a:gd name="T55" fmla="*/ 497 h 757"/>
                <a:gd name="T56" fmla="*/ 96 w 453"/>
                <a:gd name="T57" fmla="*/ 497 h 757"/>
                <a:gd name="T58" fmla="*/ 96 w 453"/>
                <a:gd name="T59" fmla="*/ 438 h 757"/>
                <a:gd name="T60" fmla="*/ 357 w 453"/>
                <a:gd name="T61" fmla="*/ 438 h 757"/>
                <a:gd name="T62" fmla="*/ 357 w 453"/>
                <a:gd name="T63" fmla="*/ 497 h 757"/>
                <a:gd name="T64" fmla="*/ 357 w 453"/>
                <a:gd name="T65" fmla="*/ 417 h 757"/>
                <a:gd name="T66" fmla="*/ 96 w 453"/>
                <a:gd name="T67" fmla="*/ 417 h 757"/>
                <a:gd name="T68" fmla="*/ 96 w 453"/>
                <a:gd name="T69" fmla="*/ 358 h 757"/>
                <a:gd name="T70" fmla="*/ 357 w 453"/>
                <a:gd name="T71" fmla="*/ 358 h 757"/>
                <a:gd name="T72" fmla="*/ 357 w 453"/>
                <a:gd name="T73" fmla="*/ 417 h 757"/>
                <a:gd name="T74" fmla="*/ 357 w 453"/>
                <a:gd name="T75" fmla="*/ 338 h 757"/>
                <a:gd name="T76" fmla="*/ 96 w 453"/>
                <a:gd name="T77" fmla="*/ 338 h 757"/>
                <a:gd name="T78" fmla="*/ 96 w 453"/>
                <a:gd name="T79" fmla="*/ 279 h 757"/>
                <a:gd name="T80" fmla="*/ 357 w 453"/>
                <a:gd name="T81" fmla="*/ 279 h 757"/>
                <a:gd name="T82" fmla="*/ 357 w 453"/>
                <a:gd name="T83" fmla="*/ 338 h 757"/>
                <a:gd name="T84" fmla="*/ 357 w 453"/>
                <a:gd name="T85" fmla="*/ 259 h 757"/>
                <a:gd name="T86" fmla="*/ 96 w 453"/>
                <a:gd name="T87" fmla="*/ 259 h 757"/>
                <a:gd name="T88" fmla="*/ 96 w 453"/>
                <a:gd name="T89" fmla="*/ 200 h 757"/>
                <a:gd name="T90" fmla="*/ 357 w 453"/>
                <a:gd name="T91" fmla="*/ 200 h 757"/>
                <a:gd name="T92" fmla="*/ 357 w 453"/>
                <a:gd name="T93" fmla="*/ 259 h 757"/>
                <a:gd name="T94" fmla="*/ 357 w 453"/>
                <a:gd name="T95" fmla="*/ 179 h 757"/>
                <a:gd name="T96" fmla="*/ 96 w 453"/>
                <a:gd name="T97" fmla="*/ 179 h 757"/>
                <a:gd name="T98" fmla="*/ 96 w 453"/>
                <a:gd name="T99" fmla="*/ 120 h 757"/>
                <a:gd name="T100" fmla="*/ 357 w 453"/>
                <a:gd name="T101" fmla="*/ 120 h 757"/>
                <a:gd name="T102" fmla="*/ 357 w 453"/>
                <a:gd name="T103" fmla="*/ 179 h 757"/>
                <a:gd name="T104" fmla="*/ 357 w 453"/>
                <a:gd name="T105" fmla="*/ 100 h 757"/>
                <a:gd name="T106" fmla="*/ 96 w 453"/>
                <a:gd name="T107" fmla="*/ 100 h 757"/>
                <a:gd name="T108" fmla="*/ 96 w 453"/>
                <a:gd name="T109" fmla="*/ 41 h 757"/>
                <a:gd name="T110" fmla="*/ 357 w 453"/>
                <a:gd name="T111" fmla="*/ 41 h 757"/>
                <a:gd name="T112" fmla="*/ 357 w 453"/>
                <a:gd name="T113" fmla="*/ 100 h 7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53" h="757">
                  <a:moveTo>
                    <a:pt x="379" y="20"/>
                  </a:moveTo>
                  <a:cubicBezTo>
                    <a:pt x="379" y="10"/>
                    <a:pt x="371" y="1"/>
                    <a:pt x="361" y="0"/>
                  </a:cubicBezTo>
                  <a:cubicBezTo>
                    <a:pt x="92" y="0"/>
                    <a:pt x="92" y="0"/>
                    <a:pt x="92" y="0"/>
                  </a:cubicBezTo>
                  <a:cubicBezTo>
                    <a:pt x="81" y="1"/>
                    <a:pt x="73" y="10"/>
                    <a:pt x="73" y="20"/>
                  </a:cubicBezTo>
                  <a:cubicBezTo>
                    <a:pt x="73" y="739"/>
                    <a:pt x="73" y="739"/>
                    <a:pt x="73" y="739"/>
                  </a:cubicBezTo>
                  <a:cubicBezTo>
                    <a:pt x="9" y="739"/>
                    <a:pt x="9" y="739"/>
                    <a:pt x="9" y="739"/>
                  </a:cubicBezTo>
                  <a:cubicBezTo>
                    <a:pt x="0" y="757"/>
                    <a:pt x="0" y="757"/>
                    <a:pt x="0" y="757"/>
                  </a:cubicBezTo>
                  <a:cubicBezTo>
                    <a:pt x="453" y="757"/>
                    <a:pt x="453" y="757"/>
                    <a:pt x="453" y="757"/>
                  </a:cubicBezTo>
                  <a:cubicBezTo>
                    <a:pt x="453" y="757"/>
                    <a:pt x="453" y="757"/>
                    <a:pt x="453" y="757"/>
                  </a:cubicBezTo>
                  <a:cubicBezTo>
                    <a:pt x="444" y="739"/>
                    <a:pt x="444" y="739"/>
                    <a:pt x="444" y="739"/>
                  </a:cubicBezTo>
                  <a:cubicBezTo>
                    <a:pt x="379" y="739"/>
                    <a:pt x="379" y="739"/>
                    <a:pt x="379" y="739"/>
                  </a:cubicBezTo>
                  <a:lnTo>
                    <a:pt x="379" y="20"/>
                  </a:lnTo>
                  <a:close/>
                  <a:moveTo>
                    <a:pt x="277" y="739"/>
                  </a:moveTo>
                  <a:cubicBezTo>
                    <a:pt x="175" y="739"/>
                    <a:pt x="175" y="739"/>
                    <a:pt x="175" y="739"/>
                  </a:cubicBezTo>
                  <a:cubicBezTo>
                    <a:pt x="175" y="689"/>
                    <a:pt x="175" y="689"/>
                    <a:pt x="175" y="689"/>
                  </a:cubicBezTo>
                  <a:cubicBezTo>
                    <a:pt x="277" y="689"/>
                    <a:pt x="277" y="689"/>
                    <a:pt x="277" y="689"/>
                  </a:cubicBezTo>
                  <a:lnTo>
                    <a:pt x="277" y="739"/>
                  </a:lnTo>
                  <a:close/>
                  <a:moveTo>
                    <a:pt x="357" y="655"/>
                  </a:moveTo>
                  <a:cubicBezTo>
                    <a:pt x="96" y="655"/>
                    <a:pt x="96" y="655"/>
                    <a:pt x="96" y="655"/>
                  </a:cubicBezTo>
                  <a:cubicBezTo>
                    <a:pt x="96" y="596"/>
                    <a:pt x="96" y="596"/>
                    <a:pt x="96" y="596"/>
                  </a:cubicBezTo>
                  <a:cubicBezTo>
                    <a:pt x="357" y="596"/>
                    <a:pt x="357" y="596"/>
                    <a:pt x="357" y="596"/>
                  </a:cubicBezTo>
                  <a:lnTo>
                    <a:pt x="357" y="655"/>
                  </a:lnTo>
                  <a:close/>
                  <a:moveTo>
                    <a:pt x="357" y="576"/>
                  </a:moveTo>
                  <a:cubicBezTo>
                    <a:pt x="96" y="576"/>
                    <a:pt x="96" y="576"/>
                    <a:pt x="96" y="576"/>
                  </a:cubicBezTo>
                  <a:cubicBezTo>
                    <a:pt x="96" y="517"/>
                    <a:pt x="96" y="517"/>
                    <a:pt x="96" y="517"/>
                  </a:cubicBezTo>
                  <a:cubicBezTo>
                    <a:pt x="357" y="517"/>
                    <a:pt x="357" y="517"/>
                    <a:pt x="357" y="517"/>
                  </a:cubicBezTo>
                  <a:lnTo>
                    <a:pt x="357" y="576"/>
                  </a:lnTo>
                  <a:close/>
                  <a:moveTo>
                    <a:pt x="357" y="497"/>
                  </a:moveTo>
                  <a:cubicBezTo>
                    <a:pt x="96" y="497"/>
                    <a:pt x="96" y="497"/>
                    <a:pt x="96" y="497"/>
                  </a:cubicBezTo>
                  <a:cubicBezTo>
                    <a:pt x="96" y="438"/>
                    <a:pt x="96" y="438"/>
                    <a:pt x="96" y="438"/>
                  </a:cubicBezTo>
                  <a:cubicBezTo>
                    <a:pt x="357" y="438"/>
                    <a:pt x="357" y="438"/>
                    <a:pt x="357" y="438"/>
                  </a:cubicBezTo>
                  <a:lnTo>
                    <a:pt x="357" y="497"/>
                  </a:lnTo>
                  <a:close/>
                  <a:moveTo>
                    <a:pt x="357" y="417"/>
                  </a:moveTo>
                  <a:cubicBezTo>
                    <a:pt x="96" y="417"/>
                    <a:pt x="96" y="417"/>
                    <a:pt x="96" y="417"/>
                  </a:cubicBezTo>
                  <a:cubicBezTo>
                    <a:pt x="96" y="358"/>
                    <a:pt x="96" y="358"/>
                    <a:pt x="96" y="358"/>
                  </a:cubicBezTo>
                  <a:cubicBezTo>
                    <a:pt x="357" y="358"/>
                    <a:pt x="357" y="358"/>
                    <a:pt x="357" y="358"/>
                  </a:cubicBezTo>
                  <a:lnTo>
                    <a:pt x="357" y="417"/>
                  </a:lnTo>
                  <a:close/>
                  <a:moveTo>
                    <a:pt x="357" y="338"/>
                  </a:moveTo>
                  <a:cubicBezTo>
                    <a:pt x="96" y="338"/>
                    <a:pt x="96" y="338"/>
                    <a:pt x="96" y="338"/>
                  </a:cubicBezTo>
                  <a:cubicBezTo>
                    <a:pt x="96" y="279"/>
                    <a:pt x="96" y="279"/>
                    <a:pt x="96" y="279"/>
                  </a:cubicBezTo>
                  <a:cubicBezTo>
                    <a:pt x="357" y="279"/>
                    <a:pt x="357" y="279"/>
                    <a:pt x="357" y="279"/>
                  </a:cubicBezTo>
                  <a:lnTo>
                    <a:pt x="357" y="338"/>
                  </a:lnTo>
                  <a:close/>
                  <a:moveTo>
                    <a:pt x="357" y="259"/>
                  </a:moveTo>
                  <a:cubicBezTo>
                    <a:pt x="96" y="259"/>
                    <a:pt x="96" y="259"/>
                    <a:pt x="96" y="259"/>
                  </a:cubicBezTo>
                  <a:cubicBezTo>
                    <a:pt x="96" y="200"/>
                    <a:pt x="96" y="200"/>
                    <a:pt x="96" y="200"/>
                  </a:cubicBezTo>
                  <a:cubicBezTo>
                    <a:pt x="357" y="200"/>
                    <a:pt x="357" y="200"/>
                    <a:pt x="357" y="200"/>
                  </a:cubicBezTo>
                  <a:lnTo>
                    <a:pt x="357" y="259"/>
                  </a:lnTo>
                  <a:close/>
                  <a:moveTo>
                    <a:pt x="357" y="179"/>
                  </a:moveTo>
                  <a:cubicBezTo>
                    <a:pt x="96" y="179"/>
                    <a:pt x="96" y="179"/>
                    <a:pt x="96" y="179"/>
                  </a:cubicBezTo>
                  <a:cubicBezTo>
                    <a:pt x="96" y="120"/>
                    <a:pt x="96" y="120"/>
                    <a:pt x="96" y="120"/>
                  </a:cubicBezTo>
                  <a:cubicBezTo>
                    <a:pt x="357" y="120"/>
                    <a:pt x="357" y="120"/>
                    <a:pt x="357" y="120"/>
                  </a:cubicBezTo>
                  <a:lnTo>
                    <a:pt x="357" y="179"/>
                  </a:lnTo>
                  <a:close/>
                  <a:moveTo>
                    <a:pt x="357" y="100"/>
                  </a:moveTo>
                  <a:cubicBezTo>
                    <a:pt x="96" y="100"/>
                    <a:pt x="96" y="100"/>
                    <a:pt x="96" y="100"/>
                  </a:cubicBezTo>
                  <a:cubicBezTo>
                    <a:pt x="96" y="41"/>
                    <a:pt x="96" y="41"/>
                    <a:pt x="96" y="41"/>
                  </a:cubicBezTo>
                  <a:cubicBezTo>
                    <a:pt x="357" y="41"/>
                    <a:pt x="357" y="41"/>
                    <a:pt x="357" y="41"/>
                  </a:cubicBezTo>
                  <a:lnTo>
                    <a:pt x="357" y="100"/>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endParaRPr>
            </a:p>
          </p:txBody>
        </p:sp>
      </p:grpSp>
      <p:sp>
        <p:nvSpPr>
          <p:cNvPr id="165" name="テキスト ボックス 164">
            <a:extLst>
              <a:ext uri="{FF2B5EF4-FFF2-40B4-BE49-F238E27FC236}">
                <a16:creationId xmlns:a16="http://schemas.microsoft.com/office/drawing/2014/main" id="{5C593DA5-7112-EA10-3E79-F8A16BBC38E2}"/>
              </a:ext>
            </a:extLst>
          </p:cNvPr>
          <p:cNvSpPr txBox="1"/>
          <p:nvPr/>
        </p:nvSpPr>
        <p:spPr>
          <a:xfrm>
            <a:off x="4156748" y="1854408"/>
            <a:ext cx="2659267" cy="443198"/>
          </a:xfrm>
          <a:prstGeom prst="rect">
            <a:avLst/>
          </a:prstGeom>
          <a:noFill/>
        </p:spPr>
        <p:txBody>
          <a:bodyPr wrap="square" lIns="0" tIns="0" rIns="0" bIns="0" rtlCol="0">
            <a:spAutoFit/>
          </a:bodyPr>
          <a:lstStyle/>
          <a:p>
            <a:pPr algn="ctr" defTabSz="1007772" fontAlgn="ctr">
              <a:lnSpc>
                <a:spcPct val="120000"/>
              </a:lnSpc>
              <a:spcAft>
                <a:spcPts val="400"/>
              </a:spcAft>
              <a:buClr>
                <a:srgbClr val="000000"/>
              </a:buClr>
            </a:pPr>
            <a:r>
              <a:rPr kumimoji="1" lang="ja-JP" altLang="en-US" sz="1200" b="1" u="sng" spc="100" dirty="0">
                <a:solidFill>
                  <a:srgbClr val="000000"/>
                </a:solidFill>
              </a:rPr>
              <a:t>厚生労働省</a:t>
            </a:r>
            <a:br>
              <a:rPr kumimoji="1" lang="en-US" altLang="ja-JP" sz="1200" b="1" u="sng" spc="100" dirty="0">
                <a:solidFill>
                  <a:srgbClr val="000000"/>
                </a:solidFill>
              </a:rPr>
            </a:br>
            <a:r>
              <a:rPr kumimoji="1" lang="ja-JP" altLang="en-US" sz="1200" b="1" u="sng" spc="100" dirty="0">
                <a:solidFill>
                  <a:srgbClr val="000000"/>
                </a:solidFill>
              </a:rPr>
              <a:t>（プロジェクト管理支援事業者含む）</a:t>
            </a:r>
          </a:p>
        </p:txBody>
      </p:sp>
      <p:sp>
        <p:nvSpPr>
          <p:cNvPr id="169" name="正方形/長方形 168">
            <a:extLst>
              <a:ext uri="{FF2B5EF4-FFF2-40B4-BE49-F238E27FC236}">
                <a16:creationId xmlns:a16="http://schemas.microsoft.com/office/drawing/2014/main" id="{ACF0C9B0-39F6-67CF-F1DE-1F4A03447279}"/>
              </a:ext>
            </a:extLst>
          </p:cNvPr>
          <p:cNvSpPr/>
          <p:nvPr/>
        </p:nvSpPr>
        <p:spPr>
          <a:xfrm>
            <a:off x="1385466" y="4022605"/>
            <a:ext cx="5544614" cy="1344579"/>
          </a:xfrm>
          <a:prstGeom prst="rect">
            <a:avLst/>
          </a:prstGeom>
          <a:solidFill>
            <a:srgbClr val="E2ECF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l"/>
            <a:endParaRPr kumimoji="1" lang="ja-JP" altLang="en-US" dirty="0">
              <a:solidFill>
                <a:srgbClr val="000000"/>
              </a:solidFill>
            </a:endParaRPr>
          </a:p>
        </p:txBody>
      </p:sp>
      <p:sp>
        <p:nvSpPr>
          <p:cNvPr id="170" name="フローチャート: 磁気ディスク 169">
            <a:extLst>
              <a:ext uri="{FF2B5EF4-FFF2-40B4-BE49-F238E27FC236}">
                <a16:creationId xmlns:a16="http://schemas.microsoft.com/office/drawing/2014/main" id="{8D4C6A7C-67AC-04D3-678A-2A03A50958E3}"/>
              </a:ext>
            </a:extLst>
          </p:cNvPr>
          <p:cNvSpPr/>
          <p:nvPr/>
        </p:nvSpPr>
        <p:spPr>
          <a:xfrm>
            <a:off x="2969642" y="4274339"/>
            <a:ext cx="1584176" cy="922374"/>
          </a:xfrm>
          <a:prstGeom prst="flowChartMagneticDisk">
            <a:avLst/>
          </a:prstGeom>
          <a:solidFill>
            <a:srgbClr val="3C82F5"/>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ctr"/>
            <a:r>
              <a:rPr kumimoji="1" lang="en-US" altLang="ja-JP" sz="1600" dirty="0">
                <a:solidFill>
                  <a:schemeClr val="bg1"/>
                </a:solidFill>
              </a:rPr>
              <a:t>G-MIS</a:t>
            </a:r>
            <a:endParaRPr kumimoji="1" lang="ja-JP" altLang="en-US" sz="1600" dirty="0">
              <a:solidFill>
                <a:schemeClr val="bg1"/>
              </a:solidFill>
            </a:endParaRPr>
          </a:p>
        </p:txBody>
      </p:sp>
      <p:sp>
        <p:nvSpPr>
          <p:cNvPr id="172" name="テキスト ボックス 171">
            <a:extLst>
              <a:ext uri="{FF2B5EF4-FFF2-40B4-BE49-F238E27FC236}">
                <a16:creationId xmlns:a16="http://schemas.microsoft.com/office/drawing/2014/main" id="{DBB804C3-DD28-E290-23F2-F3B5EC3947BA}"/>
              </a:ext>
            </a:extLst>
          </p:cNvPr>
          <p:cNvSpPr txBox="1"/>
          <p:nvPr/>
        </p:nvSpPr>
        <p:spPr>
          <a:xfrm>
            <a:off x="3028107" y="3262031"/>
            <a:ext cx="1361070" cy="443198"/>
          </a:xfrm>
          <a:prstGeom prst="rect">
            <a:avLst/>
          </a:prstGeom>
          <a:noFill/>
        </p:spPr>
        <p:txBody>
          <a:bodyPr wrap="square" lIns="0" tIns="0" rIns="0" bIns="0" rtlCol="0">
            <a:spAutoFit/>
          </a:bodyPr>
          <a:lstStyle/>
          <a:p>
            <a:pPr defTabSz="1007772" fontAlgn="ctr">
              <a:lnSpc>
                <a:spcPct val="120000"/>
              </a:lnSpc>
              <a:spcAft>
                <a:spcPts val="400"/>
              </a:spcAft>
              <a:buClr>
                <a:srgbClr val="000000"/>
              </a:buClr>
            </a:pPr>
            <a:r>
              <a:rPr kumimoji="1" lang="ja-JP" altLang="en-US" sz="1200" spc="100" dirty="0">
                <a:solidFill>
                  <a:srgbClr val="000000"/>
                </a:solidFill>
              </a:rPr>
              <a:t>②集計結果の表示</a:t>
            </a:r>
            <a:br>
              <a:rPr kumimoji="1" lang="en-US" altLang="ja-JP" sz="1200" spc="100" dirty="0">
                <a:solidFill>
                  <a:srgbClr val="000000"/>
                </a:solidFill>
              </a:rPr>
            </a:br>
            <a:r>
              <a:rPr kumimoji="1" lang="ja-JP" altLang="en-US" sz="1200" spc="100" dirty="0">
                <a:solidFill>
                  <a:srgbClr val="FF0000"/>
                </a:solidFill>
              </a:rPr>
              <a:t>（プレプリント）</a:t>
            </a:r>
          </a:p>
        </p:txBody>
      </p:sp>
      <p:cxnSp>
        <p:nvCxnSpPr>
          <p:cNvPr id="174" name="直線矢印コネクタ 173">
            <a:extLst>
              <a:ext uri="{FF2B5EF4-FFF2-40B4-BE49-F238E27FC236}">
                <a16:creationId xmlns:a16="http://schemas.microsoft.com/office/drawing/2014/main" id="{C547E2FA-9FB1-0F8E-FC88-DB310626FF4C}"/>
              </a:ext>
            </a:extLst>
          </p:cNvPr>
          <p:cNvCxnSpPr>
            <a:cxnSpLocks/>
          </p:cNvCxnSpPr>
          <p:nvPr/>
        </p:nvCxnSpPr>
        <p:spPr>
          <a:xfrm flipV="1">
            <a:off x="3989822" y="5422054"/>
            <a:ext cx="0" cy="460529"/>
          </a:xfrm>
          <a:prstGeom prst="straightConnector1">
            <a:avLst/>
          </a:prstGeom>
          <a:ln w="57150" cap="sq">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7" name="コネクタ: カギ線 176">
            <a:extLst>
              <a:ext uri="{FF2B5EF4-FFF2-40B4-BE49-F238E27FC236}">
                <a16:creationId xmlns:a16="http://schemas.microsoft.com/office/drawing/2014/main" id="{778AE2C1-2253-ADBD-B132-42C28E209050}"/>
              </a:ext>
            </a:extLst>
          </p:cNvPr>
          <p:cNvCxnSpPr>
            <a:cxnSpLocks/>
            <a:stCxn id="160" idx="2"/>
            <a:endCxn id="169" idx="0"/>
          </p:cNvCxnSpPr>
          <p:nvPr/>
        </p:nvCxnSpPr>
        <p:spPr>
          <a:xfrm rot="5400000">
            <a:off x="4354517" y="2890740"/>
            <a:ext cx="935121" cy="1328608"/>
          </a:xfrm>
          <a:prstGeom prst="bentConnector3">
            <a:avLst/>
          </a:prstGeom>
          <a:ln w="38100" cap="sq">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0" name="吹き出し: 四角形 179">
            <a:extLst>
              <a:ext uri="{FF2B5EF4-FFF2-40B4-BE49-F238E27FC236}">
                <a16:creationId xmlns:a16="http://schemas.microsoft.com/office/drawing/2014/main" id="{A1FB1D0D-89AF-1BE3-5E5C-062A0D4CB434}"/>
              </a:ext>
            </a:extLst>
          </p:cNvPr>
          <p:cNvSpPr/>
          <p:nvPr/>
        </p:nvSpPr>
        <p:spPr>
          <a:xfrm>
            <a:off x="5995454" y="3035122"/>
            <a:ext cx="4309271" cy="638805"/>
          </a:xfrm>
          <a:prstGeom prst="wedgeRectCallout">
            <a:avLst>
              <a:gd name="adj1" fmla="val -50021"/>
              <a:gd name="adj2" fmla="val -76046"/>
            </a:avLst>
          </a:prstGeom>
          <a:solidFill>
            <a:schemeClr val="bg1"/>
          </a:solidFill>
          <a:ln w="127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99377" defTabSz="453239"/>
            <a:r>
              <a:rPr kumimoji="1" lang="ja-JP" altLang="en-US" sz="1295" dirty="0">
                <a:solidFill>
                  <a:srgbClr val="000000"/>
                </a:solidFill>
                <a:latin typeface="Meiryo UI" panose="020B0604030504040204" pitchFamily="50" charset="-128"/>
                <a:ea typeface="Meiryo UI" panose="020B0604030504040204" pitchFamily="50" charset="-128"/>
              </a:rPr>
              <a:t>ＮＤＢデータに対して、かかりつけ医機能報告制度の報告項目に準じて厚生労働省（プロジェクト管理支援事業者）が集計（</a:t>
            </a:r>
            <a:r>
              <a:rPr kumimoji="1" lang="en-US" altLang="ja-JP" sz="1295" dirty="0">
                <a:solidFill>
                  <a:srgbClr val="000000"/>
                </a:solidFill>
                <a:latin typeface="Meiryo UI" panose="020B0604030504040204" pitchFamily="50" charset="-128"/>
                <a:ea typeface="Meiryo UI" panose="020B0604030504040204" pitchFamily="50" charset="-128"/>
              </a:rPr>
              <a:t>※</a:t>
            </a:r>
            <a:r>
              <a:rPr kumimoji="1" lang="ja-JP" altLang="en-US" sz="1295" dirty="0">
                <a:solidFill>
                  <a:srgbClr val="000000"/>
                </a:solidFill>
                <a:latin typeface="Meiryo UI" panose="020B0604030504040204" pitchFamily="50" charset="-128"/>
                <a:ea typeface="Meiryo UI" panose="020B0604030504040204" pitchFamily="50" charset="-128"/>
              </a:rPr>
              <a:t>）を行い、医療機関ごとに集計結果を表示する。</a:t>
            </a:r>
          </a:p>
        </p:txBody>
      </p:sp>
      <p:sp>
        <p:nvSpPr>
          <p:cNvPr id="181" name="テキスト ボックス 180">
            <a:extLst>
              <a:ext uri="{FF2B5EF4-FFF2-40B4-BE49-F238E27FC236}">
                <a16:creationId xmlns:a16="http://schemas.microsoft.com/office/drawing/2014/main" id="{BD949900-035D-9E32-293F-4B15D8459633}"/>
              </a:ext>
            </a:extLst>
          </p:cNvPr>
          <p:cNvSpPr txBox="1"/>
          <p:nvPr/>
        </p:nvSpPr>
        <p:spPr>
          <a:xfrm>
            <a:off x="5921970" y="3663321"/>
            <a:ext cx="4465336" cy="225126"/>
          </a:xfrm>
          <a:prstGeom prst="rect">
            <a:avLst/>
          </a:prstGeom>
          <a:noFill/>
        </p:spPr>
        <p:txBody>
          <a:bodyPr wrap="square">
            <a:spAutoFit/>
          </a:bodyPr>
          <a:lstStyle/>
          <a:p>
            <a:pPr defTabSz="453239"/>
            <a:r>
              <a:rPr lang="en-US" altLang="ja-JP" sz="863" dirty="0">
                <a:solidFill>
                  <a:srgbClr val="000000"/>
                </a:solidFill>
                <a:latin typeface="Arial"/>
                <a:ea typeface="ＭＳ Ｐゴシック"/>
              </a:rPr>
              <a:t>※</a:t>
            </a:r>
            <a:r>
              <a:rPr lang="ja-JP" altLang="en-US" sz="863" dirty="0">
                <a:solidFill>
                  <a:srgbClr val="000000"/>
                </a:solidFill>
                <a:latin typeface="Arial"/>
                <a:ea typeface="ＭＳ Ｐゴシック"/>
              </a:rPr>
              <a:t>「匿名レセプト情報・匿名特定健診等情報の提供に関するガイドライン」に準拠して取り扱い</a:t>
            </a:r>
          </a:p>
        </p:txBody>
      </p:sp>
      <p:cxnSp>
        <p:nvCxnSpPr>
          <p:cNvPr id="183" name="直線矢印コネクタ 182">
            <a:extLst>
              <a:ext uri="{FF2B5EF4-FFF2-40B4-BE49-F238E27FC236}">
                <a16:creationId xmlns:a16="http://schemas.microsoft.com/office/drawing/2014/main" id="{4D8A4F21-02E9-DAEB-2FCA-3F3E46240D5A}"/>
              </a:ext>
            </a:extLst>
          </p:cNvPr>
          <p:cNvCxnSpPr>
            <a:cxnSpLocks/>
          </p:cNvCxnSpPr>
          <p:nvPr/>
        </p:nvCxnSpPr>
        <p:spPr>
          <a:xfrm>
            <a:off x="3413758" y="5447224"/>
            <a:ext cx="0" cy="460529"/>
          </a:xfrm>
          <a:prstGeom prst="straightConnector1">
            <a:avLst/>
          </a:prstGeom>
          <a:ln w="57150" cap="sq">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4" name="テキスト ボックス 183">
            <a:extLst>
              <a:ext uri="{FF2B5EF4-FFF2-40B4-BE49-F238E27FC236}">
                <a16:creationId xmlns:a16="http://schemas.microsoft.com/office/drawing/2014/main" id="{00922CA0-4F0C-24BF-AEC1-87BE27DBF4A5}"/>
              </a:ext>
            </a:extLst>
          </p:cNvPr>
          <p:cNvSpPr txBox="1"/>
          <p:nvPr/>
        </p:nvSpPr>
        <p:spPr>
          <a:xfrm>
            <a:off x="4382305" y="5430719"/>
            <a:ext cx="2160237" cy="443198"/>
          </a:xfrm>
          <a:prstGeom prst="rect">
            <a:avLst/>
          </a:prstGeom>
          <a:noFill/>
        </p:spPr>
        <p:txBody>
          <a:bodyPr wrap="square" lIns="0" tIns="0" rIns="0" bIns="0" rtlCol="0">
            <a:spAutoFit/>
          </a:bodyPr>
          <a:lstStyle/>
          <a:p>
            <a:pPr defTabSz="1007772" fontAlgn="ctr">
              <a:lnSpc>
                <a:spcPct val="120000"/>
              </a:lnSpc>
              <a:spcAft>
                <a:spcPts val="400"/>
              </a:spcAft>
              <a:buClr>
                <a:srgbClr val="000000"/>
              </a:buClr>
            </a:pPr>
            <a:r>
              <a:rPr kumimoji="1" lang="ja-JP" altLang="en-US" sz="1200" spc="100" dirty="0">
                <a:solidFill>
                  <a:srgbClr val="000000"/>
                </a:solidFill>
              </a:rPr>
              <a:t>③各医療機関が集計結果を</a:t>
            </a:r>
            <a:br>
              <a:rPr kumimoji="1" lang="en-US" altLang="ja-JP" sz="1200" spc="100" dirty="0">
                <a:solidFill>
                  <a:srgbClr val="000000"/>
                </a:solidFill>
              </a:rPr>
            </a:br>
            <a:r>
              <a:rPr kumimoji="1" lang="ja-JP" altLang="en-US" sz="1200" spc="100" dirty="0">
                <a:solidFill>
                  <a:srgbClr val="000000"/>
                </a:solidFill>
              </a:rPr>
              <a:t>確認・修正し、都道府県に報告</a:t>
            </a:r>
          </a:p>
        </p:txBody>
      </p:sp>
      <p:sp>
        <p:nvSpPr>
          <p:cNvPr id="187" name="テキスト ボックス 186">
            <a:extLst>
              <a:ext uri="{FF2B5EF4-FFF2-40B4-BE49-F238E27FC236}">
                <a16:creationId xmlns:a16="http://schemas.microsoft.com/office/drawing/2014/main" id="{D1150A5F-D767-85F6-C455-52AB68531C90}"/>
              </a:ext>
            </a:extLst>
          </p:cNvPr>
          <p:cNvSpPr txBox="1"/>
          <p:nvPr/>
        </p:nvSpPr>
        <p:spPr>
          <a:xfrm>
            <a:off x="7956620" y="4198793"/>
            <a:ext cx="1164501" cy="221599"/>
          </a:xfrm>
          <a:prstGeom prst="rect">
            <a:avLst/>
          </a:prstGeom>
          <a:noFill/>
        </p:spPr>
        <p:txBody>
          <a:bodyPr wrap="square" lIns="0" tIns="0" rIns="0" bIns="0" rtlCol="0">
            <a:spAutoFit/>
          </a:bodyPr>
          <a:lstStyle/>
          <a:p>
            <a:pPr algn="ctr" defTabSz="1007772" fontAlgn="ctr">
              <a:lnSpc>
                <a:spcPct val="120000"/>
              </a:lnSpc>
              <a:spcAft>
                <a:spcPts val="400"/>
              </a:spcAft>
              <a:buClr>
                <a:srgbClr val="000000"/>
              </a:buClr>
            </a:pPr>
            <a:r>
              <a:rPr kumimoji="1" lang="ja-JP" altLang="en-US" sz="1200" b="1" u="sng" spc="100" dirty="0">
                <a:solidFill>
                  <a:srgbClr val="000000"/>
                </a:solidFill>
              </a:rPr>
              <a:t>都道府県</a:t>
            </a:r>
          </a:p>
        </p:txBody>
      </p:sp>
      <p:sp>
        <p:nvSpPr>
          <p:cNvPr id="188" name="矢印: 右 187">
            <a:extLst>
              <a:ext uri="{FF2B5EF4-FFF2-40B4-BE49-F238E27FC236}">
                <a16:creationId xmlns:a16="http://schemas.microsoft.com/office/drawing/2014/main" id="{26B8B95E-1038-CF60-C83E-4B3E4BD647D1}"/>
              </a:ext>
            </a:extLst>
          </p:cNvPr>
          <p:cNvSpPr/>
          <p:nvPr/>
        </p:nvSpPr>
        <p:spPr>
          <a:xfrm>
            <a:off x="2591875" y="2574373"/>
            <a:ext cx="2160240" cy="307925"/>
          </a:xfrm>
          <a:prstGeom prst="rightArrow">
            <a:avLst/>
          </a:prstGeom>
          <a:solidFill>
            <a:srgbClr val="67A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endParaRPr kumimoji="1" lang="ja-JP" altLang="en-US" sz="1295">
              <a:solidFill>
                <a:srgbClr val="000000"/>
              </a:solidFill>
              <a:latin typeface="Arial"/>
              <a:ea typeface="ＭＳ Ｐゴシック"/>
            </a:endParaRPr>
          </a:p>
        </p:txBody>
      </p:sp>
      <p:sp>
        <p:nvSpPr>
          <p:cNvPr id="189" name="テキスト ボックス 188">
            <a:extLst>
              <a:ext uri="{FF2B5EF4-FFF2-40B4-BE49-F238E27FC236}">
                <a16:creationId xmlns:a16="http://schemas.microsoft.com/office/drawing/2014/main" id="{D3FD1575-CAF2-8673-2BBD-267171551678}"/>
              </a:ext>
            </a:extLst>
          </p:cNvPr>
          <p:cNvSpPr txBox="1"/>
          <p:nvPr/>
        </p:nvSpPr>
        <p:spPr>
          <a:xfrm>
            <a:off x="2807864" y="2151153"/>
            <a:ext cx="1234816" cy="443198"/>
          </a:xfrm>
          <a:prstGeom prst="rect">
            <a:avLst/>
          </a:prstGeom>
          <a:noFill/>
        </p:spPr>
        <p:txBody>
          <a:bodyPr wrap="square" lIns="0" tIns="0" rIns="0" bIns="0" rtlCol="0">
            <a:spAutoFit/>
          </a:bodyPr>
          <a:lstStyle/>
          <a:p>
            <a:pPr defTabSz="1007772" fontAlgn="ctr">
              <a:lnSpc>
                <a:spcPct val="120000"/>
              </a:lnSpc>
              <a:spcAft>
                <a:spcPts val="400"/>
              </a:spcAft>
              <a:buClr>
                <a:srgbClr val="000000"/>
              </a:buClr>
            </a:pPr>
            <a:r>
              <a:rPr kumimoji="1" lang="ja-JP" altLang="en-US" sz="1200" spc="100" dirty="0">
                <a:solidFill>
                  <a:srgbClr val="000000"/>
                </a:solidFill>
              </a:rPr>
              <a:t>①前年度実績の</a:t>
            </a:r>
            <a:br>
              <a:rPr kumimoji="1" lang="en-US" altLang="ja-JP" sz="1200" spc="100" dirty="0">
                <a:solidFill>
                  <a:srgbClr val="000000"/>
                </a:solidFill>
              </a:rPr>
            </a:br>
            <a:r>
              <a:rPr kumimoji="1" lang="ja-JP" altLang="en-US" sz="1200" spc="100" dirty="0">
                <a:solidFill>
                  <a:srgbClr val="000000"/>
                </a:solidFill>
              </a:rPr>
              <a:t>データ抽出</a:t>
            </a:r>
          </a:p>
        </p:txBody>
      </p:sp>
      <p:sp>
        <p:nvSpPr>
          <p:cNvPr id="190" name="矢印: 右 189">
            <a:extLst>
              <a:ext uri="{FF2B5EF4-FFF2-40B4-BE49-F238E27FC236}">
                <a16:creationId xmlns:a16="http://schemas.microsoft.com/office/drawing/2014/main" id="{0BA88032-EEAB-2F0F-45E4-F09967063B31}"/>
              </a:ext>
            </a:extLst>
          </p:cNvPr>
          <p:cNvSpPr/>
          <p:nvPr/>
        </p:nvSpPr>
        <p:spPr>
          <a:xfrm>
            <a:off x="4985866" y="4772384"/>
            <a:ext cx="2466128" cy="307925"/>
          </a:xfrm>
          <a:prstGeom prst="rightArrow">
            <a:avLst/>
          </a:prstGeom>
          <a:solidFill>
            <a:srgbClr val="67A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endParaRPr kumimoji="1" lang="ja-JP" altLang="en-US" sz="1295">
              <a:solidFill>
                <a:srgbClr val="000000"/>
              </a:solidFill>
              <a:latin typeface="Arial"/>
              <a:ea typeface="ＭＳ Ｐゴシック"/>
            </a:endParaRPr>
          </a:p>
        </p:txBody>
      </p:sp>
      <p:sp>
        <p:nvSpPr>
          <p:cNvPr id="191" name="テキスト ボックス 190">
            <a:extLst>
              <a:ext uri="{FF2B5EF4-FFF2-40B4-BE49-F238E27FC236}">
                <a16:creationId xmlns:a16="http://schemas.microsoft.com/office/drawing/2014/main" id="{FD01468A-3493-7F85-14BB-8E6380336BED}"/>
              </a:ext>
            </a:extLst>
          </p:cNvPr>
          <p:cNvSpPr txBox="1"/>
          <p:nvPr/>
        </p:nvSpPr>
        <p:spPr>
          <a:xfrm>
            <a:off x="4999616" y="4498670"/>
            <a:ext cx="1817962" cy="221599"/>
          </a:xfrm>
          <a:prstGeom prst="rect">
            <a:avLst/>
          </a:prstGeom>
          <a:noFill/>
        </p:spPr>
        <p:txBody>
          <a:bodyPr wrap="square" lIns="0" tIns="0" rIns="0" bIns="0" rtlCol="0">
            <a:spAutoFit/>
          </a:bodyPr>
          <a:lstStyle/>
          <a:p>
            <a:pPr defTabSz="1007772" fontAlgn="ctr">
              <a:lnSpc>
                <a:spcPct val="120000"/>
              </a:lnSpc>
              <a:spcAft>
                <a:spcPts val="400"/>
              </a:spcAft>
              <a:buClr>
                <a:srgbClr val="000000"/>
              </a:buClr>
            </a:pPr>
            <a:r>
              <a:rPr kumimoji="1" lang="ja-JP" altLang="en-US" sz="1200" spc="100" dirty="0">
                <a:solidFill>
                  <a:srgbClr val="000000"/>
                </a:solidFill>
              </a:rPr>
              <a:t>④医療機関報告値の確認</a:t>
            </a:r>
          </a:p>
        </p:txBody>
      </p:sp>
      <p:sp>
        <p:nvSpPr>
          <p:cNvPr id="193" name="正方形/長方形 192">
            <a:extLst>
              <a:ext uri="{FF2B5EF4-FFF2-40B4-BE49-F238E27FC236}">
                <a16:creationId xmlns:a16="http://schemas.microsoft.com/office/drawing/2014/main" id="{18EB3D88-4FD5-1157-A42C-8AC31B6DEDC4}"/>
              </a:ext>
            </a:extLst>
          </p:cNvPr>
          <p:cNvSpPr/>
          <p:nvPr/>
        </p:nvSpPr>
        <p:spPr>
          <a:xfrm>
            <a:off x="1385466" y="5971573"/>
            <a:ext cx="4577578" cy="1116000"/>
          </a:xfrm>
          <a:prstGeom prst="rect">
            <a:avLst/>
          </a:prstGeom>
          <a:solidFill>
            <a:srgbClr val="F4F3F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t" anchorCtr="0">
            <a:spAutoFit/>
          </a:bodyPr>
          <a:lstStyle/>
          <a:p>
            <a:pPr algn="l"/>
            <a:endParaRPr kumimoji="1" lang="ja-JP" altLang="en-US" dirty="0">
              <a:solidFill>
                <a:srgbClr val="000000"/>
              </a:solidFill>
            </a:endParaRPr>
          </a:p>
        </p:txBody>
      </p:sp>
      <p:grpSp>
        <p:nvGrpSpPr>
          <p:cNvPr id="194" name="病院">
            <a:extLst>
              <a:ext uri="{FF2B5EF4-FFF2-40B4-BE49-F238E27FC236}">
                <a16:creationId xmlns:a16="http://schemas.microsoft.com/office/drawing/2014/main" id="{EB03DA25-F69E-7B22-4EAD-11A6FF9B58E5}"/>
              </a:ext>
            </a:extLst>
          </p:cNvPr>
          <p:cNvGrpSpPr>
            <a:grpSpLocks noChangeAspect="1"/>
          </p:cNvGrpSpPr>
          <p:nvPr/>
        </p:nvGrpSpPr>
        <p:grpSpPr bwMode="auto">
          <a:xfrm>
            <a:off x="2215292" y="6351805"/>
            <a:ext cx="1258406" cy="588334"/>
            <a:chOff x="5216" y="2101"/>
            <a:chExt cx="1478" cy="691"/>
          </a:xfrm>
        </p:grpSpPr>
        <p:sp>
          <p:nvSpPr>
            <p:cNvPr id="195" name="Freeform 32">
              <a:extLst>
                <a:ext uri="{FF2B5EF4-FFF2-40B4-BE49-F238E27FC236}">
                  <a16:creationId xmlns:a16="http://schemas.microsoft.com/office/drawing/2014/main" id="{6F291751-C9A8-E9E8-EC2C-A08024C3B0C6}"/>
                </a:ext>
              </a:extLst>
            </p:cNvPr>
            <p:cNvSpPr>
              <a:spLocks noEditPoints="1"/>
            </p:cNvSpPr>
            <p:nvPr/>
          </p:nvSpPr>
          <p:spPr bwMode="auto">
            <a:xfrm>
              <a:off x="5286" y="2133"/>
              <a:ext cx="1340" cy="631"/>
            </a:xfrm>
            <a:custGeom>
              <a:avLst/>
              <a:gdLst>
                <a:gd name="T0" fmla="*/ 371 w 884"/>
                <a:gd name="T1" fmla="*/ 21 h 415"/>
                <a:gd name="T2" fmla="*/ 664 w 884"/>
                <a:gd name="T3" fmla="*/ 21 h 415"/>
                <a:gd name="T4" fmla="*/ 672 w 884"/>
                <a:gd name="T5" fmla="*/ 29 h 415"/>
                <a:gd name="T6" fmla="*/ 672 w 884"/>
                <a:gd name="T7" fmla="*/ 59 h 415"/>
                <a:gd name="T8" fmla="*/ 371 w 884"/>
                <a:gd name="T9" fmla="*/ 59 h 415"/>
                <a:gd name="T10" fmla="*/ 371 w 884"/>
                <a:gd name="T11" fmla="*/ 21 h 415"/>
                <a:gd name="T12" fmla="*/ 884 w 884"/>
                <a:gd name="T13" fmla="*/ 272 h 415"/>
                <a:gd name="T14" fmla="*/ 361 w 884"/>
                <a:gd name="T15" fmla="*/ 272 h 415"/>
                <a:gd name="T16" fmla="*/ 351 w 884"/>
                <a:gd name="T17" fmla="*/ 282 h 415"/>
                <a:gd name="T18" fmla="*/ 351 w 884"/>
                <a:gd name="T19" fmla="*/ 415 h 415"/>
                <a:gd name="T20" fmla="*/ 0 w 884"/>
                <a:gd name="T21" fmla="*/ 415 h 415"/>
                <a:gd name="T22" fmla="*/ 0 w 884"/>
                <a:gd name="T23" fmla="*/ 10 h 415"/>
                <a:gd name="T24" fmla="*/ 10 w 884"/>
                <a:gd name="T25" fmla="*/ 0 h 415"/>
                <a:gd name="T26" fmla="*/ 341 w 884"/>
                <a:gd name="T27" fmla="*/ 0 h 415"/>
                <a:gd name="T28" fmla="*/ 351 w 884"/>
                <a:gd name="T29" fmla="*/ 10 h 415"/>
                <a:gd name="T30" fmla="*/ 351 w 884"/>
                <a:gd name="T31" fmla="*/ 69 h 415"/>
                <a:gd name="T32" fmla="*/ 361 w 884"/>
                <a:gd name="T33" fmla="*/ 79 h 415"/>
                <a:gd name="T34" fmla="*/ 371 w 884"/>
                <a:gd name="T35" fmla="*/ 79 h 415"/>
                <a:gd name="T36" fmla="*/ 711 w 884"/>
                <a:gd name="T37" fmla="*/ 79 h 415"/>
                <a:gd name="T38" fmla="*/ 721 w 884"/>
                <a:gd name="T39" fmla="*/ 89 h 415"/>
                <a:gd name="T40" fmla="*/ 721 w 884"/>
                <a:gd name="T41" fmla="*/ 215 h 415"/>
                <a:gd name="T42" fmla="*/ 721 w 884"/>
                <a:gd name="T43" fmla="*/ 225 h 415"/>
                <a:gd name="T44" fmla="*/ 731 w 884"/>
                <a:gd name="T45" fmla="*/ 236 h 415"/>
                <a:gd name="T46" fmla="*/ 741 w 884"/>
                <a:gd name="T47" fmla="*/ 236 h 415"/>
                <a:gd name="T48" fmla="*/ 874 w 884"/>
                <a:gd name="T49" fmla="*/ 236 h 415"/>
                <a:gd name="T50" fmla="*/ 884 w 884"/>
                <a:gd name="T51" fmla="*/ 246 h 415"/>
                <a:gd name="T52" fmla="*/ 884 w 884"/>
                <a:gd name="T53" fmla="*/ 272 h 415"/>
                <a:gd name="T54" fmla="*/ 659 w 884"/>
                <a:gd name="T55" fmla="*/ 415 h 415"/>
                <a:gd name="T56" fmla="*/ 628 w 884"/>
                <a:gd name="T57" fmla="*/ 415 h 415"/>
                <a:gd name="T58" fmla="*/ 628 w 884"/>
                <a:gd name="T59" fmla="*/ 335 h 415"/>
                <a:gd name="T60" fmla="*/ 659 w 884"/>
                <a:gd name="T61" fmla="*/ 335 h 415"/>
                <a:gd name="T62" fmla="*/ 659 w 884"/>
                <a:gd name="T63" fmla="*/ 415 h 415"/>
                <a:gd name="T64" fmla="*/ 868 w 884"/>
                <a:gd name="T65" fmla="*/ 415 h 415"/>
                <a:gd name="T66" fmla="*/ 836 w 884"/>
                <a:gd name="T67" fmla="*/ 415 h 415"/>
                <a:gd name="T68" fmla="*/ 836 w 884"/>
                <a:gd name="T69" fmla="*/ 335 h 415"/>
                <a:gd name="T70" fmla="*/ 868 w 884"/>
                <a:gd name="T71" fmla="*/ 335 h 415"/>
                <a:gd name="T72" fmla="*/ 868 w 884"/>
                <a:gd name="T73" fmla="*/ 415 h 415"/>
                <a:gd name="T74" fmla="*/ 884 w 884"/>
                <a:gd name="T75" fmla="*/ 309 h 415"/>
                <a:gd name="T76" fmla="*/ 874 w 884"/>
                <a:gd name="T77" fmla="*/ 320 h 415"/>
                <a:gd name="T78" fmla="*/ 622 w 884"/>
                <a:gd name="T79" fmla="*/ 320 h 415"/>
                <a:gd name="T80" fmla="*/ 612 w 884"/>
                <a:gd name="T81" fmla="*/ 309 h 415"/>
                <a:gd name="T82" fmla="*/ 612 w 884"/>
                <a:gd name="T83" fmla="*/ 309 h 415"/>
                <a:gd name="T84" fmla="*/ 622 w 884"/>
                <a:gd name="T85" fmla="*/ 299 h 415"/>
                <a:gd name="T86" fmla="*/ 874 w 884"/>
                <a:gd name="T87" fmla="*/ 299 h 415"/>
                <a:gd name="T88" fmla="*/ 884 w 884"/>
                <a:gd name="T89" fmla="*/ 309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84" h="415">
                  <a:moveTo>
                    <a:pt x="371" y="21"/>
                  </a:moveTo>
                  <a:cubicBezTo>
                    <a:pt x="664" y="21"/>
                    <a:pt x="664" y="21"/>
                    <a:pt x="664" y="21"/>
                  </a:cubicBezTo>
                  <a:cubicBezTo>
                    <a:pt x="668" y="21"/>
                    <a:pt x="672" y="25"/>
                    <a:pt x="672" y="29"/>
                  </a:cubicBezTo>
                  <a:cubicBezTo>
                    <a:pt x="672" y="59"/>
                    <a:pt x="672" y="59"/>
                    <a:pt x="672" y="59"/>
                  </a:cubicBezTo>
                  <a:cubicBezTo>
                    <a:pt x="371" y="59"/>
                    <a:pt x="371" y="59"/>
                    <a:pt x="371" y="59"/>
                  </a:cubicBezTo>
                  <a:lnTo>
                    <a:pt x="371" y="21"/>
                  </a:lnTo>
                  <a:close/>
                  <a:moveTo>
                    <a:pt x="884" y="272"/>
                  </a:moveTo>
                  <a:cubicBezTo>
                    <a:pt x="361" y="272"/>
                    <a:pt x="361" y="272"/>
                    <a:pt x="361" y="272"/>
                  </a:cubicBezTo>
                  <a:cubicBezTo>
                    <a:pt x="356" y="272"/>
                    <a:pt x="351" y="277"/>
                    <a:pt x="351" y="282"/>
                  </a:cubicBezTo>
                  <a:cubicBezTo>
                    <a:pt x="351" y="415"/>
                    <a:pt x="351" y="415"/>
                    <a:pt x="351" y="415"/>
                  </a:cubicBezTo>
                  <a:cubicBezTo>
                    <a:pt x="0" y="415"/>
                    <a:pt x="0" y="415"/>
                    <a:pt x="0" y="415"/>
                  </a:cubicBezTo>
                  <a:cubicBezTo>
                    <a:pt x="0" y="10"/>
                    <a:pt x="0" y="10"/>
                    <a:pt x="0" y="10"/>
                  </a:cubicBezTo>
                  <a:cubicBezTo>
                    <a:pt x="0" y="4"/>
                    <a:pt x="4" y="0"/>
                    <a:pt x="10" y="0"/>
                  </a:cubicBezTo>
                  <a:cubicBezTo>
                    <a:pt x="341" y="0"/>
                    <a:pt x="341" y="0"/>
                    <a:pt x="341" y="0"/>
                  </a:cubicBezTo>
                  <a:cubicBezTo>
                    <a:pt x="347" y="0"/>
                    <a:pt x="351" y="4"/>
                    <a:pt x="351" y="10"/>
                  </a:cubicBezTo>
                  <a:cubicBezTo>
                    <a:pt x="351" y="69"/>
                    <a:pt x="351" y="69"/>
                    <a:pt x="351" y="69"/>
                  </a:cubicBezTo>
                  <a:cubicBezTo>
                    <a:pt x="351" y="75"/>
                    <a:pt x="356" y="79"/>
                    <a:pt x="361" y="79"/>
                  </a:cubicBezTo>
                  <a:cubicBezTo>
                    <a:pt x="371" y="79"/>
                    <a:pt x="371" y="79"/>
                    <a:pt x="371" y="79"/>
                  </a:cubicBezTo>
                  <a:cubicBezTo>
                    <a:pt x="711" y="79"/>
                    <a:pt x="711" y="79"/>
                    <a:pt x="711" y="79"/>
                  </a:cubicBezTo>
                  <a:cubicBezTo>
                    <a:pt x="716" y="79"/>
                    <a:pt x="721" y="84"/>
                    <a:pt x="721" y="89"/>
                  </a:cubicBezTo>
                  <a:cubicBezTo>
                    <a:pt x="721" y="215"/>
                    <a:pt x="721" y="215"/>
                    <a:pt x="721" y="215"/>
                  </a:cubicBezTo>
                  <a:cubicBezTo>
                    <a:pt x="721" y="225"/>
                    <a:pt x="721" y="225"/>
                    <a:pt x="721" y="225"/>
                  </a:cubicBezTo>
                  <a:cubicBezTo>
                    <a:pt x="721" y="231"/>
                    <a:pt x="725" y="236"/>
                    <a:pt x="731" y="236"/>
                  </a:cubicBezTo>
                  <a:cubicBezTo>
                    <a:pt x="741" y="236"/>
                    <a:pt x="741" y="236"/>
                    <a:pt x="741" y="236"/>
                  </a:cubicBezTo>
                  <a:cubicBezTo>
                    <a:pt x="874" y="236"/>
                    <a:pt x="874" y="236"/>
                    <a:pt x="874" y="236"/>
                  </a:cubicBezTo>
                  <a:cubicBezTo>
                    <a:pt x="879" y="236"/>
                    <a:pt x="884" y="240"/>
                    <a:pt x="884" y="246"/>
                  </a:cubicBezTo>
                  <a:lnTo>
                    <a:pt x="884" y="272"/>
                  </a:lnTo>
                  <a:close/>
                  <a:moveTo>
                    <a:pt x="659" y="415"/>
                  </a:moveTo>
                  <a:cubicBezTo>
                    <a:pt x="628" y="415"/>
                    <a:pt x="628" y="415"/>
                    <a:pt x="628" y="415"/>
                  </a:cubicBezTo>
                  <a:cubicBezTo>
                    <a:pt x="628" y="335"/>
                    <a:pt x="628" y="335"/>
                    <a:pt x="628" y="335"/>
                  </a:cubicBezTo>
                  <a:cubicBezTo>
                    <a:pt x="659" y="335"/>
                    <a:pt x="659" y="335"/>
                    <a:pt x="659" y="335"/>
                  </a:cubicBezTo>
                  <a:lnTo>
                    <a:pt x="659" y="415"/>
                  </a:lnTo>
                  <a:close/>
                  <a:moveTo>
                    <a:pt x="868" y="415"/>
                  </a:moveTo>
                  <a:cubicBezTo>
                    <a:pt x="836" y="415"/>
                    <a:pt x="836" y="415"/>
                    <a:pt x="836" y="415"/>
                  </a:cubicBezTo>
                  <a:cubicBezTo>
                    <a:pt x="836" y="335"/>
                    <a:pt x="836" y="335"/>
                    <a:pt x="836" y="335"/>
                  </a:cubicBezTo>
                  <a:cubicBezTo>
                    <a:pt x="868" y="335"/>
                    <a:pt x="868" y="335"/>
                    <a:pt x="868" y="335"/>
                  </a:cubicBezTo>
                  <a:lnTo>
                    <a:pt x="868" y="415"/>
                  </a:lnTo>
                  <a:close/>
                  <a:moveTo>
                    <a:pt x="884" y="309"/>
                  </a:moveTo>
                  <a:cubicBezTo>
                    <a:pt x="884" y="315"/>
                    <a:pt x="879" y="320"/>
                    <a:pt x="874" y="320"/>
                  </a:cubicBezTo>
                  <a:cubicBezTo>
                    <a:pt x="622" y="320"/>
                    <a:pt x="622" y="320"/>
                    <a:pt x="622" y="320"/>
                  </a:cubicBezTo>
                  <a:cubicBezTo>
                    <a:pt x="616" y="320"/>
                    <a:pt x="612" y="315"/>
                    <a:pt x="612" y="309"/>
                  </a:cubicBezTo>
                  <a:cubicBezTo>
                    <a:pt x="612" y="309"/>
                    <a:pt x="612" y="309"/>
                    <a:pt x="612" y="309"/>
                  </a:cubicBezTo>
                  <a:cubicBezTo>
                    <a:pt x="612" y="304"/>
                    <a:pt x="616" y="299"/>
                    <a:pt x="622" y="299"/>
                  </a:cubicBezTo>
                  <a:cubicBezTo>
                    <a:pt x="874" y="299"/>
                    <a:pt x="874" y="299"/>
                    <a:pt x="874" y="299"/>
                  </a:cubicBezTo>
                  <a:cubicBezTo>
                    <a:pt x="879" y="299"/>
                    <a:pt x="884" y="304"/>
                    <a:pt x="884" y="30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96" name="Freeform 33">
              <a:extLst>
                <a:ext uri="{FF2B5EF4-FFF2-40B4-BE49-F238E27FC236}">
                  <a16:creationId xmlns:a16="http://schemas.microsoft.com/office/drawing/2014/main" id="{22FF6716-23DC-EE94-25DF-A2E3C19F7657}"/>
                </a:ext>
              </a:extLst>
            </p:cNvPr>
            <p:cNvSpPr>
              <a:spLocks noEditPoints="1"/>
            </p:cNvSpPr>
            <p:nvPr/>
          </p:nvSpPr>
          <p:spPr bwMode="auto">
            <a:xfrm>
              <a:off x="5216" y="2101"/>
              <a:ext cx="1478" cy="691"/>
            </a:xfrm>
            <a:custGeom>
              <a:avLst/>
              <a:gdLst>
                <a:gd name="T0" fmla="*/ 950 w 975"/>
                <a:gd name="T1" fmla="*/ 436 h 454"/>
                <a:gd name="T2" fmla="*/ 950 w 975"/>
                <a:gd name="T3" fmla="*/ 257 h 454"/>
                <a:gd name="T4" fmla="*/ 930 w 975"/>
                <a:gd name="T5" fmla="*/ 236 h 454"/>
                <a:gd name="T6" fmla="*/ 787 w 975"/>
                <a:gd name="T7" fmla="*/ 100 h 454"/>
                <a:gd name="T8" fmla="*/ 767 w 975"/>
                <a:gd name="T9" fmla="*/ 80 h 454"/>
                <a:gd name="T10" fmla="*/ 734 w 975"/>
                <a:gd name="T11" fmla="*/ 50 h 454"/>
                <a:gd name="T12" fmla="*/ 417 w 975"/>
                <a:gd name="T13" fmla="*/ 26 h 454"/>
                <a:gd name="T14" fmla="*/ 417 w 975"/>
                <a:gd name="T15" fmla="*/ 21 h 454"/>
                <a:gd name="T16" fmla="*/ 397 w 975"/>
                <a:gd name="T17" fmla="*/ 0 h 454"/>
                <a:gd name="T18" fmla="*/ 25 w 975"/>
                <a:gd name="T19" fmla="*/ 21 h 454"/>
                <a:gd name="T20" fmla="*/ 25 w 975"/>
                <a:gd name="T21" fmla="*/ 436 h 454"/>
                <a:gd name="T22" fmla="*/ 0 w 975"/>
                <a:gd name="T23" fmla="*/ 454 h 454"/>
                <a:gd name="T24" fmla="*/ 975 w 975"/>
                <a:gd name="T25" fmla="*/ 454 h 454"/>
                <a:gd name="T26" fmla="*/ 417 w 975"/>
                <a:gd name="T27" fmla="*/ 42 h 454"/>
                <a:gd name="T28" fmla="*/ 718 w 975"/>
                <a:gd name="T29" fmla="*/ 50 h 454"/>
                <a:gd name="T30" fmla="*/ 417 w 975"/>
                <a:gd name="T31" fmla="*/ 80 h 454"/>
                <a:gd name="T32" fmla="*/ 930 w 975"/>
                <a:gd name="T33" fmla="*/ 293 h 454"/>
                <a:gd name="T34" fmla="*/ 397 w 975"/>
                <a:gd name="T35" fmla="*/ 303 h 454"/>
                <a:gd name="T36" fmla="*/ 46 w 975"/>
                <a:gd name="T37" fmla="*/ 436 h 454"/>
                <a:gd name="T38" fmla="*/ 56 w 975"/>
                <a:gd name="T39" fmla="*/ 21 h 454"/>
                <a:gd name="T40" fmla="*/ 397 w 975"/>
                <a:gd name="T41" fmla="*/ 31 h 454"/>
                <a:gd name="T42" fmla="*/ 407 w 975"/>
                <a:gd name="T43" fmla="*/ 100 h 454"/>
                <a:gd name="T44" fmla="*/ 757 w 975"/>
                <a:gd name="T45" fmla="*/ 100 h 454"/>
                <a:gd name="T46" fmla="*/ 767 w 975"/>
                <a:gd name="T47" fmla="*/ 236 h 454"/>
                <a:gd name="T48" fmla="*/ 777 w 975"/>
                <a:gd name="T49" fmla="*/ 257 h 454"/>
                <a:gd name="T50" fmla="*/ 920 w 975"/>
                <a:gd name="T51" fmla="*/ 257 h 454"/>
                <a:gd name="T52" fmla="*/ 930 w 975"/>
                <a:gd name="T53" fmla="*/ 293 h 454"/>
                <a:gd name="T54" fmla="*/ 173 w 975"/>
                <a:gd name="T55" fmla="*/ 82 h 454"/>
                <a:gd name="T56" fmla="*/ 134 w 975"/>
                <a:gd name="T57" fmla="*/ 109 h 454"/>
                <a:gd name="T58" fmla="*/ 107 w 975"/>
                <a:gd name="T59" fmla="*/ 148 h 454"/>
                <a:gd name="T60" fmla="*/ 68 w 975"/>
                <a:gd name="T61" fmla="*/ 109 h 454"/>
                <a:gd name="T62" fmla="*/ 107 w 975"/>
                <a:gd name="T63" fmla="*/ 82 h 454"/>
                <a:gd name="T64" fmla="*/ 134 w 975"/>
                <a:gd name="T65" fmla="*/ 43 h 454"/>
                <a:gd name="T66" fmla="*/ 204 w 975"/>
                <a:gd name="T67" fmla="*/ 372 h 454"/>
                <a:gd name="T68" fmla="*/ 238 w 975"/>
                <a:gd name="T69" fmla="*/ 418 h 454"/>
                <a:gd name="T70" fmla="*/ 204 w 975"/>
                <a:gd name="T71" fmla="*/ 372 h 454"/>
                <a:gd name="T72" fmla="*/ 238 w 975"/>
                <a:gd name="T73" fmla="*/ 214 h 454"/>
                <a:gd name="T74" fmla="*/ 204 w 975"/>
                <a:gd name="T75" fmla="*/ 259 h 454"/>
                <a:gd name="T76" fmla="*/ 204 w 975"/>
                <a:gd name="T77" fmla="*/ 293 h 454"/>
                <a:gd name="T78" fmla="*/ 238 w 975"/>
                <a:gd name="T79" fmla="*/ 338 h 454"/>
                <a:gd name="T80" fmla="*/ 204 w 975"/>
                <a:gd name="T81" fmla="*/ 293 h 454"/>
                <a:gd name="T82" fmla="*/ 726 w 975"/>
                <a:gd name="T83" fmla="*/ 169 h 454"/>
                <a:gd name="T84" fmla="*/ 407 w 975"/>
                <a:gd name="T85" fmla="*/ 180 h 454"/>
                <a:gd name="T86" fmla="*/ 397 w 975"/>
                <a:gd name="T87" fmla="*/ 144 h 454"/>
                <a:gd name="T88" fmla="*/ 716 w 975"/>
                <a:gd name="T89" fmla="*/ 134 h 454"/>
                <a:gd name="T90" fmla="*/ 726 w 975"/>
                <a:gd name="T91" fmla="*/ 224 h 454"/>
                <a:gd name="T92" fmla="*/ 716 w 975"/>
                <a:gd name="T93" fmla="*/ 259 h 454"/>
                <a:gd name="T94" fmla="*/ 397 w 975"/>
                <a:gd name="T95" fmla="*/ 249 h 454"/>
                <a:gd name="T96" fmla="*/ 407 w 975"/>
                <a:gd name="T97" fmla="*/ 214 h 454"/>
                <a:gd name="T98" fmla="*/ 726 w 975"/>
                <a:gd name="T99" fmla="*/ 224 h 454"/>
                <a:gd name="T100" fmla="*/ 674 w 975"/>
                <a:gd name="T101" fmla="*/ 436 h 454"/>
                <a:gd name="T102" fmla="*/ 705 w 975"/>
                <a:gd name="T103" fmla="*/ 356 h 454"/>
                <a:gd name="T104" fmla="*/ 914 w 975"/>
                <a:gd name="T105" fmla="*/ 436 h 454"/>
                <a:gd name="T106" fmla="*/ 882 w 975"/>
                <a:gd name="T107" fmla="*/ 356 h 454"/>
                <a:gd name="T108" fmla="*/ 914 w 975"/>
                <a:gd name="T109" fmla="*/ 436 h 454"/>
                <a:gd name="T110" fmla="*/ 920 w 975"/>
                <a:gd name="T111" fmla="*/ 341 h 454"/>
                <a:gd name="T112" fmla="*/ 658 w 975"/>
                <a:gd name="T113" fmla="*/ 330 h 454"/>
                <a:gd name="T114" fmla="*/ 668 w 975"/>
                <a:gd name="T115" fmla="*/ 320 h 454"/>
                <a:gd name="T116" fmla="*/ 930 w 975"/>
                <a:gd name="T117" fmla="*/ 33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75" h="454">
                  <a:moveTo>
                    <a:pt x="966" y="436"/>
                  </a:moveTo>
                  <a:cubicBezTo>
                    <a:pt x="950" y="436"/>
                    <a:pt x="950" y="436"/>
                    <a:pt x="950" y="436"/>
                  </a:cubicBezTo>
                  <a:cubicBezTo>
                    <a:pt x="950" y="257"/>
                    <a:pt x="950" y="257"/>
                    <a:pt x="950" y="257"/>
                  </a:cubicBezTo>
                  <a:cubicBezTo>
                    <a:pt x="950" y="257"/>
                    <a:pt x="950" y="257"/>
                    <a:pt x="950" y="257"/>
                  </a:cubicBezTo>
                  <a:cubicBezTo>
                    <a:pt x="950" y="257"/>
                    <a:pt x="950" y="257"/>
                    <a:pt x="950" y="257"/>
                  </a:cubicBezTo>
                  <a:cubicBezTo>
                    <a:pt x="950" y="245"/>
                    <a:pt x="941" y="236"/>
                    <a:pt x="930" y="236"/>
                  </a:cubicBezTo>
                  <a:cubicBezTo>
                    <a:pt x="787" y="236"/>
                    <a:pt x="787" y="236"/>
                    <a:pt x="787" y="236"/>
                  </a:cubicBezTo>
                  <a:cubicBezTo>
                    <a:pt x="787" y="100"/>
                    <a:pt x="787" y="100"/>
                    <a:pt x="787" y="100"/>
                  </a:cubicBezTo>
                  <a:cubicBezTo>
                    <a:pt x="787" y="100"/>
                    <a:pt x="787" y="100"/>
                    <a:pt x="787" y="100"/>
                  </a:cubicBezTo>
                  <a:cubicBezTo>
                    <a:pt x="787" y="89"/>
                    <a:pt x="778" y="80"/>
                    <a:pt x="767" y="80"/>
                  </a:cubicBezTo>
                  <a:cubicBezTo>
                    <a:pt x="734" y="80"/>
                    <a:pt x="734" y="80"/>
                    <a:pt x="734" y="80"/>
                  </a:cubicBezTo>
                  <a:cubicBezTo>
                    <a:pt x="734" y="50"/>
                    <a:pt x="734" y="50"/>
                    <a:pt x="734" y="50"/>
                  </a:cubicBezTo>
                  <a:cubicBezTo>
                    <a:pt x="734" y="37"/>
                    <a:pt x="723" y="26"/>
                    <a:pt x="710" y="26"/>
                  </a:cubicBezTo>
                  <a:cubicBezTo>
                    <a:pt x="417" y="26"/>
                    <a:pt x="417" y="26"/>
                    <a:pt x="417" y="26"/>
                  </a:cubicBezTo>
                  <a:cubicBezTo>
                    <a:pt x="417" y="21"/>
                    <a:pt x="417" y="21"/>
                    <a:pt x="417" y="21"/>
                  </a:cubicBezTo>
                  <a:cubicBezTo>
                    <a:pt x="417" y="21"/>
                    <a:pt x="417" y="21"/>
                    <a:pt x="417" y="21"/>
                  </a:cubicBezTo>
                  <a:cubicBezTo>
                    <a:pt x="417" y="21"/>
                    <a:pt x="417" y="21"/>
                    <a:pt x="417" y="21"/>
                  </a:cubicBezTo>
                  <a:cubicBezTo>
                    <a:pt x="417" y="10"/>
                    <a:pt x="408" y="0"/>
                    <a:pt x="397" y="0"/>
                  </a:cubicBezTo>
                  <a:cubicBezTo>
                    <a:pt x="46" y="0"/>
                    <a:pt x="46" y="0"/>
                    <a:pt x="46" y="0"/>
                  </a:cubicBezTo>
                  <a:cubicBezTo>
                    <a:pt x="34" y="0"/>
                    <a:pt x="25" y="10"/>
                    <a:pt x="25" y="21"/>
                  </a:cubicBezTo>
                  <a:cubicBezTo>
                    <a:pt x="25" y="21"/>
                    <a:pt x="25" y="21"/>
                    <a:pt x="25" y="21"/>
                  </a:cubicBezTo>
                  <a:cubicBezTo>
                    <a:pt x="25" y="436"/>
                    <a:pt x="25" y="436"/>
                    <a:pt x="25" y="436"/>
                  </a:cubicBezTo>
                  <a:cubicBezTo>
                    <a:pt x="9" y="436"/>
                    <a:pt x="9" y="436"/>
                    <a:pt x="9" y="436"/>
                  </a:cubicBezTo>
                  <a:cubicBezTo>
                    <a:pt x="0" y="454"/>
                    <a:pt x="0" y="454"/>
                    <a:pt x="0" y="454"/>
                  </a:cubicBezTo>
                  <a:cubicBezTo>
                    <a:pt x="0" y="454"/>
                    <a:pt x="0" y="454"/>
                    <a:pt x="0" y="454"/>
                  </a:cubicBezTo>
                  <a:cubicBezTo>
                    <a:pt x="975" y="454"/>
                    <a:pt x="975" y="454"/>
                    <a:pt x="975" y="454"/>
                  </a:cubicBezTo>
                  <a:lnTo>
                    <a:pt x="966" y="436"/>
                  </a:lnTo>
                  <a:close/>
                  <a:moveTo>
                    <a:pt x="417" y="42"/>
                  </a:moveTo>
                  <a:cubicBezTo>
                    <a:pt x="710" y="42"/>
                    <a:pt x="710" y="42"/>
                    <a:pt x="710" y="42"/>
                  </a:cubicBezTo>
                  <a:cubicBezTo>
                    <a:pt x="714" y="42"/>
                    <a:pt x="718" y="46"/>
                    <a:pt x="718" y="50"/>
                  </a:cubicBezTo>
                  <a:cubicBezTo>
                    <a:pt x="718" y="80"/>
                    <a:pt x="718" y="80"/>
                    <a:pt x="718" y="80"/>
                  </a:cubicBezTo>
                  <a:cubicBezTo>
                    <a:pt x="417" y="80"/>
                    <a:pt x="417" y="80"/>
                    <a:pt x="417" y="80"/>
                  </a:cubicBezTo>
                  <a:lnTo>
                    <a:pt x="417" y="42"/>
                  </a:lnTo>
                  <a:close/>
                  <a:moveTo>
                    <a:pt x="930" y="293"/>
                  </a:moveTo>
                  <a:cubicBezTo>
                    <a:pt x="407" y="293"/>
                    <a:pt x="407" y="293"/>
                    <a:pt x="407" y="293"/>
                  </a:cubicBezTo>
                  <a:cubicBezTo>
                    <a:pt x="402" y="293"/>
                    <a:pt x="397" y="298"/>
                    <a:pt x="397" y="303"/>
                  </a:cubicBezTo>
                  <a:cubicBezTo>
                    <a:pt x="397" y="436"/>
                    <a:pt x="397" y="436"/>
                    <a:pt x="397" y="436"/>
                  </a:cubicBezTo>
                  <a:cubicBezTo>
                    <a:pt x="46" y="436"/>
                    <a:pt x="46" y="436"/>
                    <a:pt x="46" y="436"/>
                  </a:cubicBezTo>
                  <a:cubicBezTo>
                    <a:pt x="46" y="31"/>
                    <a:pt x="46" y="31"/>
                    <a:pt x="46" y="31"/>
                  </a:cubicBezTo>
                  <a:cubicBezTo>
                    <a:pt x="46" y="25"/>
                    <a:pt x="50" y="21"/>
                    <a:pt x="56" y="21"/>
                  </a:cubicBezTo>
                  <a:cubicBezTo>
                    <a:pt x="387" y="21"/>
                    <a:pt x="387" y="21"/>
                    <a:pt x="387" y="21"/>
                  </a:cubicBezTo>
                  <a:cubicBezTo>
                    <a:pt x="393" y="21"/>
                    <a:pt x="397" y="25"/>
                    <a:pt x="397" y="31"/>
                  </a:cubicBezTo>
                  <a:cubicBezTo>
                    <a:pt x="397" y="90"/>
                    <a:pt x="397" y="90"/>
                    <a:pt x="397" y="90"/>
                  </a:cubicBezTo>
                  <a:cubicBezTo>
                    <a:pt x="397" y="96"/>
                    <a:pt x="402" y="100"/>
                    <a:pt x="407" y="100"/>
                  </a:cubicBezTo>
                  <a:cubicBezTo>
                    <a:pt x="417" y="100"/>
                    <a:pt x="417" y="100"/>
                    <a:pt x="417" y="100"/>
                  </a:cubicBezTo>
                  <a:cubicBezTo>
                    <a:pt x="757" y="100"/>
                    <a:pt x="757" y="100"/>
                    <a:pt x="757" y="100"/>
                  </a:cubicBezTo>
                  <a:cubicBezTo>
                    <a:pt x="762" y="100"/>
                    <a:pt x="767" y="105"/>
                    <a:pt x="767" y="110"/>
                  </a:cubicBezTo>
                  <a:cubicBezTo>
                    <a:pt x="767" y="236"/>
                    <a:pt x="767" y="236"/>
                    <a:pt x="767" y="236"/>
                  </a:cubicBezTo>
                  <a:cubicBezTo>
                    <a:pt x="767" y="246"/>
                    <a:pt x="767" y="246"/>
                    <a:pt x="767" y="246"/>
                  </a:cubicBezTo>
                  <a:cubicBezTo>
                    <a:pt x="767" y="252"/>
                    <a:pt x="771" y="257"/>
                    <a:pt x="777" y="257"/>
                  </a:cubicBezTo>
                  <a:cubicBezTo>
                    <a:pt x="787" y="257"/>
                    <a:pt x="787" y="257"/>
                    <a:pt x="787" y="257"/>
                  </a:cubicBezTo>
                  <a:cubicBezTo>
                    <a:pt x="920" y="257"/>
                    <a:pt x="920" y="257"/>
                    <a:pt x="920" y="257"/>
                  </a:cubicBezTo>
                  <a:cubicBezTo>
                    <a:pt x="925" y="257"/>
                    <a:pt x="930" y="261"/>
                    <a:pt x="930" y="267"/>
                  </a:cubicBezTo>
                  <a:lnTo>
                    <a:pt x="930" y="293"/>
                  </a:lnTo>
                  <a:close/>
                  <a:moveTo>
                    <a:pt x="134" y="82"/>
                  </a:moveTo>
                  <a:cubicBezTo>
                    <a:pt x="173" y="82"/>
                    <a:pt x="173" y="82"/>
                    <a:pt x="173" y="82"/>
                  </a:cubicBezTo>
                  <a:cubicBezTo>
                    <a:pt x="173" y="109"/>
                    <a:pt x="173" y="109"/>
                    <a:pt x="173" y="109"/>
                  </a:cubicBezTo>
                  <a:cubicBezTo>
                    <a:pt x="134" y="109"/>
                    <a:pt x="134" y="109"/>
                    <a:pt x="134" y="109"/>
                  </a:cubicBezTo>
                  <a:cubicBezTo>
                    <a:pt x="134" y="148"/>
                    <a:pt x="134" y="148"/>
                    <a:pt x="134" y="148"/>
                  </a:cubicBezTo>
                  <a:cubicBezTo>
                    <a:pt x="107" y="148"/>
                    <a:pt x="107" y="148"/>
                    <a:pt x="107" y="148"/>
                  </a:cubicBezTo>
                  <a:cubicBezTo>
                    <a:pt x="107" y="109"/>
                    <a:pt x="107" y="109"/>
                    <a:pt x="107" y="109"/>
                  </a:cubicBezTo>
                  <a:cubicBezTo>
                    <a:pt x="68" y="109"/>
                    <a:pt x="68" y="109"/>
                    <a:pt x="68" y="109"/>
                  </a:cubicBezTo>
                  <a:cubicBezTo>
                    <a:pt x="68" y="82"/>
                    <a:pt x="68" y="82"/>
                    <a:pt x="68" y="82"/>
                  </a:cubicBezTo>
                  <a:cubicBezTo>
                    <a:pt x="107" y="82"/>
                    <a:pt x="107" y="82"/>
                    <a:pt x="107" y="82"/>
                  </a:cubicBezTo>
                  <a:cubicBezTo>
                    <a:pt x="107" y="43"/>
                    <a:pt x="107" y="43"/>
                    <a:pt x="107" y="43"/>
                  </a:cubicBezTo>
                  <a:cubicBezTo>
                    <a:pt x="134" y="43"/>
                    <a:pt x="134" y="43"/>
                    <a:pt x="134" y="43"/>
                  </a:cubicBezTo>
                  <a:lnTo>
                    <a:pt x="134" y="82"/>
                  </a:lnTo>
                  <a:close/>
                  <a:moveTo>
                    <a:pt x="204" y="372"/>
                  </a:moveTo>
                  <a:cubicBezTo>
                    <a:pt x="238" y="372"/>
                    <a:pt x="238" y="372"/>
                    <a:pt x="238" y="372"/>
                  </a:cubicBezTo>
                  <a:cubicBezTo>
                    <a:pt x="238" y="418"/>
                    <a:pt x="238" y="418"/>
                    <a:pt x="238" y="418"/>
                  </a:cubicBezTo>
                  <a:cubicBezTo>
                    <a:pt x="204" y="418"/>
                    <a:pt x="204" y="418"/>
                    <a:pt x="204" y="418"/>
                  </a:cubicBezTo>
                  <a:lnTo>
                    <a:pt x="204" y="372"/>
                  </a:lnTo>
                  <a:close/>
                  <a:moveTo>
                    <a:pt x="204" y="214"/>
                  </a:moveTo>
                  <a:cubicBezTo>
                    <a:pt x="238" y="214"/>
                    <a:pt x="238" y="214"/>
                    <a:pt x="238" y="214"/>
                  </a:cubicBezTo>
                  <a:cubicBezTo>
                    <a:pt x="238" y="259"/>
                    <a:pt x="238" y="259"/>
                    <a:pt x="238" y="259"/>
                  </a:cubicBezTo>
                  <a:cubicBezTo>
                    <a:pt x="204" y="259"/>
                    <a:pt x="204" y="259"/>
                    <a:pt x="204" y="259"/>
                  </a:cubicBezTo>
                  <a:lnTo>
                    <a:pt x="204" y="214"/>
                  </a:lnTo>
                  <a:close/>
                  <a:moveTo>
                    <a:pt x="204" y="293"/>
                  </a:moveTo>
                  <a:cubicBezTo>
                    <a:pt x="238" y="293"/>
                    <a:pt x="238" y="293"/>
                    <a:pt x="238" y="293"/>
                  </a:cubicBezTo>
                  <a:cubicBezTo>
                    <a:pt x="238" y="338"/>
                    <a:pt x="238" y="338"/>
                    <a:pt x="238" y="338"/>
                  </a:cubicBezTo>
                  <a:cubicBezTo>
                    <a:pt x="204" y="338"/>
                    <a:pt x="204" y="338"/>
                    <a:pt x="204" y="338"/>
                  </a:cubicBezTo>
                  <a:lnTo>
                    <a:pt x="204" y="293"/>
                  </a:lnTo>
                  <a:close/>
                  <a:moveTo>
                    <a:pt x="726" y="144"/>
                  </a:moveTo>
                  <a:cubicBezTo>
                    <a:pt x="726" y="169"/>
                    <a:pt x="726" y="169"/>
                    <a:pt x="726" y="169"/>
                  </a:cubicBezTo>
                  <a:cubicBezTo>
                    <a:pt x="726" y="175"/>
                    <a:pt x="721" y="180"/>
                    <a:pt x="716" y="180"/>
                  </a:cubicBezTo>
                  <a:cubicBezTo>
                    <a:pt x="407" y="180"/>
                    <a:pt x="407" y="180"/>
                    <a:pt x="407" y="180"/>
                  </a:cubicBezTo>
                  <a:cubicBezTo>
                    <a:pt x="402" y="180"/>
                    <a:pt x="397" y="175"/>
                    <a:pt x="397" y="169"/>
                  </a:cubicBezTo>
                  <a:cubicBezTo>
                    <a:pt x="397" y="144"/>
                    <a:pt x="397" y="144"/>
                    <a:pt x="397" y="144"/>
                  </a:cubicBezTo>
                  <a:cubicBezTo>
                    <a:pt x="397" y="139"/>
                    <a:pt x="402" y="134"/>
                    <a:pt x="407" y="134"/>
                  </a:cubicBezTo>
                  <a:cubicBezTo>
                    <a:pt x="716" y="134"/>
                    <a:pt x="716" y="134"/>
                    <a:pt x="716" y="134"/>
                  </a:cubicBezTo>
                  <a:cubicBezTo>
                    <a:pt x="721" y="134"/>
                    <a:pt x="726" y="139"/>
                    <a:pt x="726" y="144"/>
                  </a:cubicBezTo>
                  <a:close/>
                  <a:moveTo>
                    <a:pt x="726" y="224"/>
                  </a:moveTo>
                  <a:cubicBezTo>
                    <a:pt x="726" y="249"/>
                    <a:pt x="726" y="249"/>
                    <a:pt x="726" y="249"/>
                  </a:cubicBezTo>
                  <a:cubicBezTo>
                    <a:pt x="726" y="254"/>
                    <a:pt x="721" y="259"/>
                    <a:pt x="716" y="259"/>
                  </a:cubicBezTo>
                  <a:cubicBezTo>
                    <a:pt x="407" y="259"/>
                    <a:pt x="407" y="259"/>
                    <a:pt x="407" y="259"/>
                  </a:cubicBezTo>
                  <a:cubicBezTo>
                    <a:pt x="402" y="259"/>
                    <a:pt x="397" y="254"/>
                    <a:pt x="397" y="249"/>
                  </a:cubicBezTo>
                  <a:cubicBezTo>
                    <a:pt x="397" y="224"/>
                    <a:pt x="397" y="224"/>
                    <a:pt x="397" y="224"/>
                  </a:cubicBezTo>
                  <a:cubicBezTo>
                    <a:pt x="397" y="218"/>
                    <a:pt x="402" y="214"/>
                    <a:pt x="407" y="214"/>
                  </a:cubicBezTo>
                  <a:cubicBezTo>
                    <a:pt x="716" y="214"/>
                    <a:pt x="716" y="214"/>
                    <a:pt x="716" y="214"/>
                  </a:cubicBezTo>
                  <a:cubicBezTo>
                    <a:pt x="721" y="214"/>
                    <a:pt x="726" y="218"/>
                    <a:pt x="726" y="224"/>
                  </a:cubicBezTo>
                  <a:close/>
                  <a:moveTo>
                    <a:pt x="705" y="436"/>
                  </a:moveTo>
                  <a:cubicBezTo>
                    <a:pt x="674" y="436"/>
                    <a:pt x="674" y="436"/>
                    <a:pt x="674" y="436"/>
                  </a:cubicBezTo>
                  <a:cubicBezTo>
                    <a:pt x="674" y="356"/>
                    <a:pt x="674" y="356"/>
                    <a:pt x="674" y="356"/>
                  </a:cubicBezTo>
                  <a:cubicBezTo>
                    <a:pt x="705" y="356"/>
                    <a:pt x="705" y="356"/>
                    <a:pt x="705" y="356"/>
                  </a:cubicBezTo>
                  <a:lnTo>
                    <a:pt x="705" y="436"/>
                  </a:lnTo>
                  <a:close/>
                  <a:moveTo>
                    <a:pt x="914" y="436"/>
                  </a:moveTo>
                  <a:cubicBezTo>
                    <a:pt x="882" y="436"/>
                    <a:pt x="882" y="436"/>
                    <a:pt x="882" y="436"/>
                  </a:cubicBezTo>
                  <a:cubicBezTo>
                    <a:pt x="882" y="356"/>
                    <a:pt x="882" y="356"/>
                    <a:pt x="882" y="356"/>
                  </a:cubicBezTo>
                  <a:cubicBezTo>
                    <a:pt x="914" y="356"/>
                    <a:pt x="914" y="356"/>
                    <a:pt x="914" y="356"/>
                  </a:cubicBezTo>
                  <a:lnTo>
                    <a:pt x="914" y="436"/>
                  </a:lnTo>
                  <a:close/>
                  <a:moveTo>
                    <a:pt x="930" y="330"/>
                  </a:moveTo>
                  <a:cubicBezTo>
                    <a:pt x="930" y="336"/>
                    <a:pt x="925" y="341"/>
                    <a:pt x="920" y="341"/>
                  </a:cubicBezTo>
                  <a:cubicBezTo>
                    <a:pt x="668" y="341"/>
                    <a:pt x="668" y="341"/>
                    <a:pt x="668" y="341"/>
                  </a:cubicBezTo>
                  <a:cubicBezTo>
                    <a:pt x="662" y="341"/>
                    <a:pt x="658" y="336"/>
                    <a:pt x="658" y="330"/>
                  </a:cubicBezTo>
                  <a:cubicBezTo>
                    <a:pt x="658" y="330"/>
                    <a:pt x="658" y="330"/>
                    <a:pt x="658" y="330"/>
                  </a:cubicBezTo>
                  <a:cubicBezTo>
                    <a:pt x="658" y="325"/>
                    <a:pt x="662" y="320"/>
                    <a:pt x="668" y="320"/>
                  </a:cubicBezTo>
                  <a:cubicBezTo>
                    <a:pt x="920" y="320"/>
                    <a:pt x="920" y="320"/>
                    <a:pt x="920" y="320"/>
                  </a:cubicBezTo>
                  <a:cubicBezTo>
                    <a:pt x="925" y="320"/>
                    <a:pt x="930" y="325"/>
                    <a:pt x="930" y="330"/>
                  </a:cubicBez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197" name="テキスト ボックス 196">
            <a:extLst>
              <a:ext uri="{FF2B5EF4-FFF2-40B4-BE49-F238E27FC236}">
                <a16:creationId xmlns:a16="http://schemas.microsoft.com/office/drawing/2014/main" id="{41B71943-66D2-8254-2B3E-1AA7C0A84073}"/>
              </a:ext>
            </a:extLst>
          </p:cNvPr>
          <p:cNvSpPr txBox="1"/>
          <p:nvPr/>
        </p:nvSpPr>
        <p:spPr>
          <a:xfrm>
            <a:off x="3115035" y="6020008"/>
            <a:ext cx="1164501" cy="221599"/>
          </a:xfrm>
          <a:prstGeom prst="rect">
            <a:avLst/>
          </a:prstGeom>
          <a:noFill/>
        </p:spPr>
        <p:txBody>
          <a:bodyPr wrap="square" lIns="0" tIns="0" rIns="0" bIns="0" rtlCol="0">
            <a:spAutoFit/>
          </a:bodyPr>
          <a:lstStyle/>
          <a:p>
            <a:pPr algn="ctr" defTabSz="1007772" fontAlgn="ctr">
              <a:lnSpc>
                <a:spcPct val="120000"/>
              </a:lnSpc>
              <a:spcAft>
                <a:spcPts val="400"/>
              </a:spcAft>
              <a:buClr>
                <a:srgbClr val="000000"/>
              </a:buClr>
            </a:pPr>
            <a:r>
              <a:rPr kumimoji="1" lang="ja-JP" altLang="en-US" sz="1200" b="1" u="sng" spc="100" dirty="0">
                <a:solidFill>
                  <a:srgbClr val="000000"/>
                </a:solidFill>
              </a:rPr>
              <a:t>医療機関</a:t>
            </a:r>
          </a:p>
        </p:txBody>
      </p:sp>
      <p:grpSp>
        <p:nvGrpSpPr>
          <p:cNvPr id="198" name="クリニック">
            <a:extLst>
              <a:ext uri="{FF2B5EF4-FFF2-40B4-BE49-F238E27FC236}">
                <a16:creationId xmlns:a16="http://schemas.microsoft.com/office/drawing/2014/main" id="{E18F7E8F-3F5F-AB55-63F7-C0B246B40424}"/>
              </a:ext>
            </a:extLst>
          </p:cNvPr>
          <p:cNvGrpSpPr>
            <a:grpSpLocks noChangeAspect="1"/>
          </p:cNvGrpSpPr>
          <p:nvPr/>
        </p:nvGrpSpPr>
        <p:grpSpPr bwMode="auto">
          <a:xfrm>
            <a:off x="3977754" y="6259877"/>
            <a:ext cx="1427423" cy="665938"/>
            <a:chOff x="680" y="3243"/>
            <a:chExt cx="1479" cy="690"/>
          </a:xfrm>
        </p:grpSpPr>
        <p:sp>
          <p:nvSpPr>
            <p:cNvPr id="199" name="Freeform 37">
              <a:extLst>
                <a:ext uri="{FF2B5EF4-FFF2-40B4-BE49-F238E27FC236}">
                  <a16:creationId xmlns:a16="http://schemas.microsoft.com/office/drawing/2014/main" id="{B1446E16-1D47-772E-0F8E-49968905A394}"/>
                </a:ext>
              </a:extLst>
            </p:cNvPr>
            <p:cNvSpPr>
              <a:spLocks noEditPoints="1"/>
            </p:cNvSpPr>
            <p:nvPr/>
          </p:nvSpPr>
          <p:spPr bwMode="auto">
            <a:xfrm>
              <a:off x="748" y="3273"/>
              <a:ext cx="1343" cy="633"/>
            </a:xfrm>
            <a:custGeom>
              <a:avLst/>
              <a:gdLst>
                <a:gd name="T0" fmla="*/ 241 w 885"/>
                <a:gd name="T1" fmla="*/ 415 h 415"/>
                <a:gd name="T2" fmla="*/ 173 w 885"/>
                <a:gd name="T3" fmla="*/ 415 h 415"/>
                <a:gd name="T4" fmla="*/ 173 w 885"/>
                <a:gd name="T5" fmla="*/ 284 h 415"/>
                <a:gd name="T6" fmla="*/ 68 w 885"/>
                <a:gd name="T7" fmla="*/ 284 h 415"/>
                <a:gd name="T8" fmla="*/ 68 w 885"/>
                <a:gd name="T9" fmla="*/ 415 h 415"/>
                <a:gd name="T10" fmla="*/ 0 w 885"/>
                <a:gd name="T11" fmla="*/ 415 h 415"/>
                <a:gd name="T12" fmla="*/ 0 w 885"/>
                <a:gd name="T13" fmla="*/ 238 h 415"/>
                <a:gd name="T14" fmla="*/ 241 w 885"/>
                <a:gd name="T15" fmla="*/ 238 h 415"/>
                <a:gd name="T16" fmla="*/ 241 w 885"/>
                <a:gd name="T17" fmla="*/ 415 h 415"/>
                <a:gd name="T18" fmla="*/ 726 w 885"/>
                <a:gd name="T19" fmla="*/ 415 h 415"/>
                <a:gd name="T20" fmla="*/ 257 w 885"/>
                <a:gd name="T21" fmla="*/ 415 h 415"/>
                <a:gd name="T22" fmla="*/ 257 w 885"/>
                <a:gd name="T23" fmla="*/ 238 h 415"/>
                <a:gd name="T24" fmla="*/ 306 w 885"/>
                <a:gd name="T25" fmla="*/ 238 h 415"/>
                <a:gd name="T26" fmla="*/ 306 w 885"/>
                <a:gd name="T27" fmla="*/ 393 h 415"/>
                <a:gd name="T28" fmla="*/ 340 w 885"/>
                <a:gd name="T29" fmla="*/ 393 h 415"/>
                <a:gd name="T30" fmla="*/ 340 w 885"/>
                <a:gd name="T31" fmla="*/ 238 h 415"/>
                <a:gd name="T32" fmla="*/ 390 w 885"/>
                <a:gd name="T33" fmla="*/ 238 h 415"/>
                <a:gd name="T34" fmla="*/ 390 w 885"/>
                <a:gd name="T35" fmla="*/ 393 h 415"/>
                <a:gd name="T36" fmla="*/ 424 w 885"/>
                <a:gd name="T37" fmla="*/ 393 h 415"/>
                <a:gd name="T38" fmla="*/ 424 w 885"/>
                <a:gd name="T39" fmla="*/ 238 h 415"/>
                <a:gd name="T40" fmla="*/ 474 w 885"/>
                <a:gd name="T41" fmla="*/ 238 h 415"/>
                <a:gd name="T42" fmla="*/ 474 w 885"/>
                <a:gd name="T43" fmla="*/ 393 h 415"/>
                <a:gd name="T44" fmla="*/ 508 w 885"/>
                <a:gd name="T45" fmla="*/ 393 h 415"/>
                <a:gd name="T46" fmla="*/ 508 w 885"/>
                <a:gd name="T47" fmla="*/ 238 h 415"/>
                <a:gd name="T48" fmla="*/ 558 w 885"/>
                <a:gd name="T49" fmla="*/ 238 h 415"/>
                <a:gd name="T50" fmla="*/ 558 w 885"/>
                <a:gd name="T51" fmla="*/ 393 h 415"/>
                <a:gd name="T52" fmla="*/ 592 w 885"/>
                <a:gd name="T53" fmla="*/ 393 h 415"/>
                <a:gd name="T54" fmla="*/ 592 w 885"/>
                <a:gd name="T55" fmla="*/ 238 h 415"/>
                <a:gd name="T56" fmla="*/ 642 w 885"/>
                <a:gd name="T57" fmla="*/ 238 h 415"/>
                <a:gd name="T58" fmla="*/ 642 w 885"/>
                <a:gd name="T59" fmla="*/ 393 h 415"/>
                <a:gd name="T60" fmla="*/ 676 w 885"/>
                <a:gd name="T61" fmla="*/ 393 h 415"/>
                <a:gd name="T62" fmla="*/ 676 w 885"/>
                <a:gd name="T63" fmla="*/ 238 h 415"/>
                <a:gd name="T64" fmla="*/ 726 w 885"/>
                <a:gd name="T65" fmla="*/ 238 h 415"/>
                <a:gd name="T66" fmla="*/ 726 w 885"/>
                <a:gd name="T67" fmla="*/ 415 h 415"/>
                <a:gd name="T68" fmla="*/ 726 w 885"/>
                <a:gd name="T69" fmla="*/ 216 h 415"/>
                <a:gd name="T70" fmla="*/ 0 w 885"/>
                <a:gd name="T71" fmla="*/ 216 h 415"/>
                <a:gd name="T72" fmla="*/ 0 w 885"/>
                <a:gd name="T73" fmla="*/ 119 h 415"/>
                <a:gd name="T74" fmla="*/ 10 w 885"/>
                <a:gd name="T75" fmla="*/ 109 h 415"/>
                <a:gd name="T76" fmla="*/ 716 w 885"/>
                <a:gd name="T77" fmla="*/ 109 h 415"/>
                <a:gd name="T78" fmla="*/ 726 w 885"/>
                <a:gd name="T79" fmla="*/ 119 h 415"/>
                <a:gd name="T80" fmla="*/ 726 w 885"/>
                <a:gd name="T81" fmla="*/ 216 h 415"/>
                <a:gd name="T82" fmla="*/ 885 w 885"/>
                <a:gd name="T83" fmla="*/ 415 h 415"/>
                <a:gd name="T84" fmla="*/ 828 w 885"/>
                <a:gd name="T85" fmla="*/ 415 h 415"/>
                <a:gd name="T86" fmla="*/ 828 w 885"/>
                <a:gd name="T87" fmla="*/ 0 h 415"/>
                <a:gd name="T88" fmla="*/ 885 w 885"/>
                <a:gd name="T89" fmla="*/ 0 h 415"/>
                <a:gd name="T90" fmla="*/ 885 w 885"/>
                <a:gd name="T91" fmla="*/ 415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85" h="415">
                  <a:moveTo>
                    <a:pt x="241" y="415"/>
                  </a:moveTo>
                  <a:cubicBezTo>
                    <a:pt x="173" y="415"/>
                    <a:pt x="173" y="415"/>
                    <a:pt x="173" y="415"/>
                  </a:cubicBezTo>
                  <a:cubicBezTo>
                    <a:pt x="173" y="284"/>
                    <a:pt x="173" y="284"/>
                    <a:pt x="173" y="284"/>
                  </a:cubicBezTo>
                  <a:cubicBezTo>
                    <a:pt x="68" y="284"/>
                    <a:pt x="68" y="284"/>
                    <a:pt x="68" y="284"/>
                  </a:cubicBezTo>
                  <a:cubicBezTo>
                    <a:pt x="68" y="415"/>
                    <a:pt x="68" y="415"/>
                    <a:pt x="68" y="415"/>
                  </a:cubicBezTo>
                  <a:cubicBezTo>
                    <a:pt x="0" y="415"/>
                    <a:pt x="0" y="415"/>
                    <a:pt x="0" y="415"/>
                  </a:cubicBezTo>
                  <a:cubicBezTo>
                    <a:pt x="0" y="238"/>
                    <a:pt x="0" y="238"/>
                    <a:pt x="0" y="238"/>
                  </a:cubicBezTo>
                  <a:cubicBezTo>
                    <a:pt x="241" y="238"/>
                    <a:pt x="241" y="238"/>
                    <a:pt x="241" y="238"/>
                  </a:cubicBezTo>
                  <a:lnTo>
                    <a:pt x="241" y="415"/>
                  </a:lnTo>
                  <a:close/>
                  <a:moveTo>
                    <a:pt x="726" y="415"/>
                  </a:moveTo>
                  <a:cubicBezTo>
                    <a:pt x="257" y="415"/>
                    <a:pt x="257" y="415"/>
                    <a:pt x="257" y="415"/>
                  </a:cubicBezTo>
                  <a:cubicBezTo>
                    <a:pt x="257" y="238"/>
                    <a:pt x="257" y="238"/>
                    <a:pt x="257" y="238"/>
                  </a:cubicBezTo>
                  <a:cubicBezTo>
                    <a:pt x="306" y="238"/>
                    <a:pt x="306" y="238"/>
                    <a:pt x="306" y="238"/>
                  </a:cubicBezTo>
                  <a:cubicBezTo>
                    <a:pt x="306" y="393"/>
                    <a:pt x="306" y="393"/>
                    <a:pt x="306" y="393"/>
                  </a:cubicBezTo>
                  <a:cubicBezTo>
                    <a:pt x="340" y="393"/>
                    <a:pt x="340" y="393"/>
                    <a:pt x="340" y="393"/>
                  </a:cubicBezTo>
                  <a:cubicBezTo>
                    <a:pt x="340" y="238"/>
                    <a:pt x="340" y="238"/>
                    <a:pt x="340" y="238"/>
                  </a:cubicBezTo>
                  <a:cubicBezTo>
                    <a:pt x="390" y="238"/>
                    <a:pt x="390" y="238"/>
                    <a:pt x="390" y="238"/>
                  </a:cubicBezTo>
                  <a:cubicBezTo>
                    <a:pt x="390" y="393"/>
                    <a:pt x="390" y="393"/>
                    <a:pt x="390" y="393"/>
                  </a:cubicBezTo>
                  <a:cubicBezTo>
                    <a:pt x="424" y="393"/>
                    <a:pt x="424" y="393"/>
                    <a:pt x="424" y="393"/>
                  </a:cubicBezTo>
                  <a:cubicBezTo>
                    <a:pt x="424" y="238"/>
                    <a:pt x="424" y="238"/>
                    <a:pt x="424" y="238"/>
                  </a:cubicBezTo>
                  <a:cubicBezTo>
                    <a:pt x="474" y="238"/>
                    <a:pt x="474" y="238"/>
                    <a:pt x="474" y="238"/>
                  </a:cubicBezTo>
                  <a:cubicBezTo>
                    <a:pt x="474" y="393"/>
                    <a:pt x="474" y="393"/>
                    <a:pt x="474" y="393"/>
                  </a:cubicBezTo>
                  <a:cubicBezTo>
                    <a:pt x="508" y="393"/>
                    <a:pt x="508" y="393"/>
                    <a:pt x="508" y="393"/>
                  </a:cubicBezTo>
                  <a:cubicBezTo>
                    <a:pt x="508" y="238"/>
                    <a:pt x="508" y="238"/>
                    <a:pt x="508" y="238"/>
                  </a:cubicBezTo>
                  <a:cubicBezTo>
                    <a:pt x="558" y="238"/>
                    <a:pt x="558" y="238"/>
                    <a:pt x="558" y="238"/>
                  </a:cubicBezTo>
                  <a:cubicBezTo>
                    <a:pt x="558" y="393"/>
                    <a:pt x="558" y="393"/>
                    <a:pt x="558" y="393"/>
                  </a:cubicBezTo>
                  <a:cubicBezTo>
                    <a:pt x="592" y="393"/>
                    <a:pt x="592" y="393"/>
                    <a:pt x="592" y="393"/>
                  </a:cubicBezTo>
                  <a:cubicBezTo>
                    <a:pt x="592" y="238"/>
                    <a:pt x="592" y="238"/>
                    <a:pt x="592" y="238"/>
                  </a:cubicBezTo>
                  <a:cubicBezTo>
                    <a:pt x="642" y="238"/>
                    <a:pt x="642" y="238"/>
                    <a:pt x="642" y="238"/>
                  </a:cubicBezTo>
                  <a:cubicBezTo>
                    <a:pt x="642" y="393"/>
                    <a:pt x="642" y="393"/>
                    <a:pt x="642" y="393"/>
                  </a:cubicBezTo>
                  <a:cubicBezTo>
                    <a:pt x="676" y="393"/>
                    <a:pt x="676" y="393"/>
                    <a:pt x="676" y="393"/>
                  </a:cubicBezTo>
                  <a:cubicBezTo>
                    <a:pt x="676" y="238"/>
                    <a:pt x="676" y="238"/>
                    <a:pt x="676" y="238"/>
                  </a:cubicBezTo>
                  <a:cubicBezTo>
                    <a:pt x="726" y="238"/>
                    <a:pt x="726" y="238"/>
                    <a:pt x="726" y="238"/>
                  </a:cubicBezTo>
                  <a:lnTo>
                    <a:pt x="726" y="415"/>
                  </a:lnTo>
                  <a:close/>
                  <a:moveTo>
                    <a:pt x="726" y="216"/>
                  </a:moveTo>
                  <a:cubicBezTo>
                    <a:pt x="0" y="216"/>
                    <a:pt x="0" y="216"/>
                    <a:pt x="0" y="216"/>
                  </a:cubicBezTo>
                  <a:cubicBezTo>
                    <a:pt x="0" y="119"/>
                    <a:pt x="0" y="119"/>
                    <a:pt x="0" y="119"/>
                  </a:cubicBezTo>
                  <a:cubicBezTo>
                    <a:pt x="0" y="114"/>
                    <a:pt x="5" y="109"/>
                    <a:pt x="10" y="109"/>
                  </a:cubicBezTo>
                  <a:cubicBezTo>
                    <a:pt x="716" y="109"/>
                    <a:pt x="716" y="109"/>
                    <a:pt x="716" y="109"/>
                  </a:cubicBezTo>
                  <a:cubicBezTo>
                    <a:pt x="721" y="109"/>
                    <a:pt x="726" y="114"/>
                    <a:pt x="726" y="119"/>
                  </a:cubicBezTo>
                  <a:lnTo>
                    <a:pt x="726" y="216"/>
                  </a:lnTo>
                  <a:close/>
                  <a:moveTo>
                    <a:pt x="885" y="415"/>
                  </a:moveTo>
                  <a:cubicBezTo>
                    <a:pt x="828" y="415"/>
                    <a:pt x="828" y="415"/>
                    <a:pt x="828" y="415"/>
                  </a:cubicBezTo>
                  <a:cubicBezTo>
                    <a:pt x="828" y="0"/>
                    <a:pt x="828" y="0"/>
                    <a:pt x="828" y="0"/>
                  </a:cubicBezTo>
                  <a:cubicBezTo>
                    <a:pt x="885" y="0"/>
                    <a:pt x="885" y="0"/>
                    <a:pt x="885" y="0"/>
                  </a:cubicBezTo>
                  <a:lnTo>
                    <a:pt x="885" y="4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200" name="Freeform 38">
              <a:extLst>
                <a:ext uri="{FF2B5EF4-FFF2-40B4-BE49-F238E27FC236}">
                  <a16:creationId xmlns:a16="http://schemas.microsoft.com/office/drawing/2014/main" id="{71B9D6A8-C073-AC77-37D6-A5B975B7E7A1}"/>
                </a:ext>
              </a:extLst>
            </p:cNvPr>
            <p:cNvSpPr>
              <a:spLocks noEditPoints="1"/>
            </p:cNvSpPr>
            <p:nvPr/>
          </p:nvSpPr>
          <p:spPr bwMode="auto">
            <a:xfrm>
              <a:off x="680" y="3243"/>
              <a:ext cx="1479" cy="690"/>
            </a:xfrm>
            <a:custGeom>
              <a:avLst/>
              <a:gdLst>
                <a:gd name="T0" fmla="*/ 950 w 975"/>
                <a:gd name="T1" fmla="*/ 435 h 453"/>
                <a:gd name="T2" fmla="*/ 934 w 975"/>
                <a:gd name="T3" fmla="*/ 0 h 453"/>
                <a:gd name="T4" fmla="*/ 837 w 975"/>
                <a:gd name="T5" fmla="*/ 16 h 453"/>
                <a:gd name="T6" fmla="*/ 791 w 975"/>
                <a:gd name="T7" fmla="*/ 435 h 453"/>
                <a:gd name="T8" fmla="*/ 771 w 975"/>
                <a:gd name="T9" fmla="*/ 109 h 453"/>
                <a:gd name="T10" fmla="*/ 45 w 975"/>
                <a:gd name="T11" fmla="*/ 109 h 453"/>
                <a:gd name="T12" fmla="*/ 25 w 975"/>
                <a:gd name="T13" fmla="*/ 129 h 453"/>
                <a:gd name="T14" fmla="*/ 9 w 975"/>
                <a:gd name="T15" fmla="*/ 435 h 453"/>
                <a:gd name="T16" fmla="*/ 0 w 975"/>
                <a:gd name="T17" fmla="*/ 453 h 453"/>
                <a:gd name="T18" fmla="*/ 966 w 975"/>
                <a:gd name="T19" fmla="*/ 435 h 453"/>
                <a:gd name="T20" fmla="*/ 218 w 975"/>
                <a:gd name="T21" fmla="*/ 435 h 453"/>
                <a:gd name="T22" fmla="*/ 113 w 975"/>
                <a:gd name="T23" fmla="*/ 304 h 453"/>
                <a:gd name="T24" fmla="*/ 45 w 975"/>
                <a:gd name="T25" fmla="*/ 435 h 453"/>
                <a:gd name="T26" fmla="*/ 286 w 975"/>
                <a:gd name="T27" fmla="*/ 258 h 453"/>
                <a:gd name="T28" fmla="*/ 771 w 975"/>
                <a:gd name="T29" fmla="*/ 435 h 453"/>
                <a:gd name="T30" fmla="*/ 302 w 975"/>
                <a:gd name="T31" fmla="*/ 258 h 453"/>
                <a:gd name="T32" fmla="*/ 351 w 975"/>
                <a:gd name="T33" fmla="*/ 413 h 453"/>
                <a:gd name="T34" fmla="*/ 385 w 975"/>
                <a:gd name="T35" fmla="*/ 258 h 453"/>
                <a:gd name="T36" fmla="*/ 435 w 975"/>
                <a:gd name="T37" fmla="*/ 413 h 453"/>
                <a:gd name="T38" fmla="*/ 469 w 975"/>
                <a:gd name="T39" fmla="*/ 258 h 453"/>
                <a:gd name="T40" fmla="*/ 519 w 975"/>
                <a:gd name="T41" fmla="*/ 413 h 453"/>
                <a:gd name="T42" fmla="*/ 553 w 975"/>
                <a:gd name="T43" fmla="*/ 258 h 453"/>
                <a:gd name="T44" fmla="*/ 603 w 975"/>
                <a:gd name="T45" fmla="*/ 413 h 453"/>
                <a:gd name="T46" fmla="*/ 637 w 975"/>
                <a:gd name="T47" fmla="*/ 258 h 453"/>
                <a:gd name="T48" fmla="*/ 687 w 975"/>
                <a:gd name="T49" fmla="*/ 413 h 453"/>
                <a:gd name="T50" fmla="*/ 721 w 975"/>
                <a:gd name="T51" fmla="*/ 258 h 453"/>
                <a:gd name="T52" fmla="*/ 771 w 975"/>
                <a:gd name="T53" fmla="*/ 435 h 453"/>
                <a:gd name="T54" fmla="*/ 45 w 975"/>
                <a:gd name="T55" fmla="*/ 236 h 453"/>
                <a:gd name="T56" fmla="*/ 55 w 975"/>
                <a:gd name="T57" fmla="*/ 129 h 453"/>
                <a:gd name="T58" fmla="*/ 771 w 975"/>
                <a:gd name="T59" fmla="*/ 139 h 453"/>
                <a:gd name="T60" fmla="*/ 930 w 975"/>
                <a:gd name="T61" fmla="*/ 435 h 453"/>
                <a:gd name="T62" fmla="*/ 873 w 975"/>
                <a:gd name="T63" fmla="*/ 20 h 453"/>
                <a:gd name="T64" fmla="*/ 930 w 975"/>
                <a:gd name="T65" fmla="*/ 435 h 453"/>
                <a:gd name="T66" fmla="*/ 107 w 975"/>
                <a:gd name="T67" fmla="*/ 219 h 453"/>
                <a:gd name="T68" fmla="*/ 107 w 975"/>
                <a:gd name="T69" fmla="*/ 146 h 453"/>
                <a:gd name="T70" fmla="*/ 124 w 975"/>
                <a:gd name="T71" fmla="*/ 166 h 453"/>
                <a:gd name="T72" fmla="*/ 84 w 975"/>
                <a:gd name="T73" fmla="*/ 182 h 453"/>
                <a:gd name="T74" fmla="*/ 129 w 975"/>
                <a:gd name="T75" fmla="*/ 198 h 453"/>
                <a:gd name="T76" fmla="*/ 156 w 975"/>
                <a:gd name="T77" fmla="*/ 147 h 453"/>
                <a:gd name="T78" fmla="*/ 180 w 975"/>
                <a:gd name="T79" fmla="*/ 204 h 453"/>
                <a:gd name="T80" fmla="*/ 141 w 975"/>
                <a:gd name="T81" fmla="*/ 218 h 453"/>
                <a:gd name="T82" fmla="*/ 156 w 975"/>
                <a:gd name="T83" fmla="*/ 147 h 453"/>
                <a:gd name="T84" fmla="*/ 205 w 975"/>
                <a:gd name="T85" fmla="*/ 218 h 453"/>
                <a:gd name="T86" fmla="*/ 190 w 975"/>
                <a:gd name="T87" fmla="*/ 147 h 453"/>
                <a:gd name="T88" fmla="*/ 236 w 975"/>
                <a:gd name="T89" fmla="*/ 147 h 453"/>
                <a:gd name="T90" fmla="*/ 267 w 975"/>
                <a:gd name="T91" fmla="*/ 147 h 453"/>
                <a:gd name="T92" fmla="*/ 282 w 975"/>
                <a:gd name="T93" fmla="*/ 218 h 453"/>
                <a:gd name="T94" fmla="*/ 235 w 975"/>
                <a:gd name="T95" fmla="*/ 170 h 453"/>
                <a:gd name="T96" fmla="*/ 220 w 975"/>
                <a:gd name="T97" fmla="*/ 218 h 453"/>
                <a:gd name="T98" fmla="*/ 236 w 975"/>
                <a:gd name="T99" fmla="*/ 147 h 453"/>
                <a:gd name="T100" fmla="*/ 312 w 975"/>
                <a:gd name="T101" fmla="*/ 218 h 453"/>
                <a:gd name="T102" fmla="*/ 297 w 975"/>
                <a:gd name="T103" fmla="*/ 147 h 453"/>
                <a:gd name="T104" fmla="*/ 385 w 975"/>
                <a:gd name="T105" fmla="*/ 214 h 453"/>
                <a:gd name="T106" fmla="*/ 325 w 975"/>
                <a:gd name="T107" fmla="*/ 182 h 453"/>
                <a:gd name="T108" fmla="*/ 385 w 975"/>
                <a:gd name="T109" fmla="*/ 152 h 453"/>
                <a:gd name="T110" fmla="*/ 362 w 975"/>
                <a:gd name="T111" fmla="*/ 159 h 453"/>
                <a:gd name="T112" fmla="*/ 363 w 975"/>
                <a:gd name="T113" fmla="*/ 205 h 453"/>
                <a:gd name="T114" fmla="*/ 385 w 975"/>
                <a:gd name="T115" fmla="*/ 214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75" h="453">
                  <a:moveTo>
                    <a:pt x="966" y="435"/>
                  </a:moveTo>
                  <a:cubicBezTo>
                    <a:pt x="950" y="435"/>
                    <a:pt x="950" y="435"/>
                    <a:pt x="950" y="435"/>
                  </a:cubicBezTo>
                  <a:cubicBezTo>
                    <a:pt x="950" y="16"/>
                    <a:pt x="950" y="16"/>
                    <a:pt x="950" y="16"/>
                  </a:cubicBezTo>
                  <a:cubicBezTo>
                    <a:pt x="950" y="7"/>
                    <a:pt x="943" y="0"/>
                    <a:pt x="934" y="0"/>
                  </a:cubicBezTo>
                  <a:cubicBezTo>
                    <a:pt x="853" y="0"/>
                    <a:pt x="853" y="0"/>
                    <a:pt x="853" y="0"/>
                  </a:cubicBezTo>
                  <a:cubicBezTo>
                    <a:pt x="844" y="0"/>
                    <a:pt x="837" y="7"/>
                    <a:pt x="837" y="16"/>
                  </a:cubicBezTo>
                  <a:cubicBezTo>
                    <a:pt x="837" y="435"/>
                    <a:pt x="837" y="435"/>
                    <a:pt x="837" y="435"/>
                  </a:cubicBezTo>
                  <a:cubicBezTo>
                    <a:pt x="791" y="435"/>
                    <a:pt x="791" y="435"/>
                    <a:pt x="791" y="435"/>
                  </a:cubicBezTo>
                  <a:cubicBezTo>
                    <a:pt x="791" y="129"/>
                    <a:pt x="791" y="129"/>
                    <a:pt x="791" y="129"/>
                  </a:cubicBezTo>
                  <a:cubicBezTo>
                    <a:pt x="791" y="118"/>
                    <a:pt x="782" y="109"/>
                    <a:pt x="771" y="109"/>
                  </a:cubicBezTo>
                  <a:cubicBezTo>
                    <a:pt x="771" y="109"/>
                    <a:pt x="771" y="109"/>
                    <a:pt x="771" y="109"/>
                  </a:cubicBezTo>
                  <a:cubicBezTo>
                    <a:pt x="45" y="109"/>
                    <a:pt x="45" y="109"/>
                    <a:pt x="45" y="109"/>
                  </a:cubicBezTo>
                  <a:cubicBezTo>
                    <a:pt x="45" y="109"/>
                    <a:pt x="45" y="109"/>
                    <a:pt x="45" y="109"/>
                  </a:cubicBezTo>
                  <a:cubicBezTo>
                    <a:pt x="34" y="109"/>
                    <a:pt x="25" y="118"/>
                    <a:pt x="25" y="129"/>
                  </a:cubicBezTo>
                  <a:cubicBezTo>
                    <a:pt x="25" y="435"/>
                    <a:pt x="25" y="435"/>
                    <a:pt x="25" y="435"/>
                  </a:cubicBezTo>
                  <a:cubicBezTo>
                    <a:pt x="9" y="435"/>
                    <a:pt x="9" y="435"/>
                    <a:pt x="9" y="435"/>
                  </a:cubicBezTo>
                  <a:cubicBezTo>
                    <a:pt x="0" y="453"/>
                    <a:pt x="0" y="453"/>
                    <a:pt x="0" y="453"/>
                  </a:cubicBezTo>
                  <a:cubicBezTo>
                    <a:pt x="0" y="453"/>
                    <a:pt x="0" y="453"/>
                    <a:pt x="0" y="453"/>
                  </a:cubicBezTo>
                  <a:cubicBezTo>
                    <a:pt x="975" y="453"/>
                    <a:pt x="975" y="453"/>
                    <a:pt x="975" y="453"/>
                  </a:cubicBezTo>
                  <a:lnTo>
                    <a:pt x="966" y="435"/>
                  </a:lnTo>
                  <a:close/>
                  <a:moveTo>
                    <a:pt x="286" y="435"/>
                  </a:moveTo>
                  <a:cubicBezTo>
                    <a:pt x="218" y="435"/>
                    <a:pt x="218" y="435"/>
                    <a:pt x="218" y="435"/>
                  </a:cubicBezTo>
                  <a:cubicBezTo>
                    <a:pt x="218" y="304"/>
                    <a:pt x="218" y="304"/>
                    <a:pt x="218" y="304"/>
                  </a:cubicBezTo>
                  <a:cubicBezTo>
                    <a:pt x="113" y="304"/>
                    <a:pt x="113" y="304"/>
                    <a:pt x="113" y="304"/>
                  </a:cubicBezTo>
                  <a:cubicBezTo>
                    <a:pt x="113" y="435"/>
                    <a:pt x="113" y="435"/>
                    <a:pt x="113" y="435"/>
                  </a:cubicBezTo>
                  <a:cubicBezTo>
                    <a:pt x="45" y="435"/>
                    <a:pt x="45" y="435"/>
                    <a:pt x="45" y="435"/>
                  </a:cubicBezTo>
                  <a:cubicBezTo>
                    <a:pt x="45" y="258"/>
                    <a:pt x="45" y="258"/>
                    <a:pt x="45" y="258"/>
                  </a:cubicBezTo>
                  <a:cubicBezTo>
                    <a:pt x="286" y="258"/>
                    <a:pt x="286" y="258"/>
                    <a:pt x="286" y="258"/>
                  </a:cubicBezTo>
                  <a:lnTo>
                    <a:pt x="286" y="435"/>
                  </a:lnTo>
                  <a:close/>
                  <a:moveTo>
                    <a:pt x="771" y="435"/>
                  </a:moveTo>
                  <a:cubicBezTo>
                    <a:pt x="302" y="435"/>
                    <a:pt x="302" y="435"/>
                    <a:pt x="302" y="435"/>
                  </a:cubicBezTo>
                  <a:cubicBezTo>
                    <a:pt x="302" y="258"/>
                    <a:pt x="302" y="258"/>
                    <a:pt x="302" y="258"/>
                  </a:cubicBezTo>
                  <a:cubicBezTo>
                    <a:pt x="351" y="258"/>
                    <a:pt x="351" y="258"/>
                    <a:pt x="351" y="258"/>
                  </a:cubicBezTo>
                  <a:cubicBezTo>
                    <a:pt x="351" y="413"/>
                    <a:pt x="351" y="413"/>
                    <a:pt x="351" y="413"/>
                  </a:cubicBezTo>
                  <a:cubicBezTo>
                    <a:pt x="385" y="413"/>
                    <a:pt x="385" y="413"/>
                    <a:pt x="385" y="413"/>
                  </a:cubicBezTo>
                  <a:cubicBezTo>
                    <a:pt x="385" y="258"/>
                    <a:pt x="385" y="258"/>
                    <a:pt x="385" y="258"/>
                  </a:cubicBezTo>
                  <a:cubicBezTo>
                    <a:pt x="435" y="258"/>
                    <a:pt x="435" y="258"/>
                    <a:pt x="435" y="258"/>
                  </a:cubicBezTo>
                  <a:cubicBezTo>
                    <a:pt x="435" y="413"/>
                    <a:pt x="435" y="413"/>
                    <a:pt x="435" y="413"/>
                  </a:cubicBezTo>
                  <a:cubicBezTo>
                    <a:pt x="469" y="413"/>
                    <a:pt x="469" y="413"/>
                    <a:pt x="469" y="413"/>
                  </a:cubicBezTo>
                  <a:cubicBezTo>
                    <a:pt x="469" y="258"/>
                    <a:pt x="469" y="258"/>
                    <a:pt x="469" y="258"/>
                  </a:cubicBezTo>
                  <a:cubicBezTo>
                    <a:pt x="519" y="258"/>
                    <a:pt x="519" y="258"/>
                    <a:pt x="519" y="258"/>
                  </a:cubicBezTo>
                  <a:cubicBezTo>
                    <a:pt x="519" y="413"/>
                    <a:pt x="519" y="413"/>
                    <a:pt x="519" y="413"/>
                  </a:cubicBezTo>
                  <a:cubicBezTo>
                    <a:pt x="553" y="413"/>
                    <a:pt x="553" y="413"/>
                    <a:pt x="553" y="413"/>
                  </a:cubicBezTo>
                  <a:cubicBezTo>
                    <a:pt x="553" y="258"/>
                    <a:pt x="553" y="258"/>
                    <a:pt x="553" y="258"/>
                  </a:cubicBezTo>
                  <a:cubicBezTo>
                    <a:pt x="603" y="258"/>
                    <a:pt x="603" y="258"/>
                    <a:pt x="603" y="258"/>
                  </a:cubicBezTo>
                  <a:cubicBezTo>
                    <a:pt x="603" y="413"/>
                    <a:pt x="603" y="413"/>
                    <a:pt x="603" y="413"/>
                  </a:cubicBezTo>
                  <a:cubicBezTo>
                    <a:pt x="637" y="413"/>
                    <a:pt x="637" y="413"/>
                    <a:pt x="637" y="413"/>
                  </a:cubicBezTo>
                  <a:cubicBezTo>
                    <a:pt x="637" y="258"/>
                    <a:pt x="637" y="258"/>
                    <a:pt x="637" y="258"/>
                  </a:cubicBezTo>
                  <a:cubicBezTo>
                    <a:pt x="687" y="258"/>
                    <a:pt x="687" y="258"/>
                    <a:pt x="687" y="258"/>
                  </a:cubicBezTo>
                  <a:cubicBezTo>
                    <a:pt x="687" y="413"/>
                    <a:pt x="687" y="413"/>
                    <a:pt x="687" y="413"/>
                  </a:cubicBezTo>
                  <a:cubicBezTo>
                    <a:pt x="721" y="413"/>
                    <a:pt x="721" y="413"/>
                    <a:pt x="721" y="413"/>
                  </a:cubicBezTo>
                  <a:cubicBezTo>
                    <a:pt x="721" y="258"/>
                    <a:pt x="721" y="258"/>
                    <a:pt x="721" y="258"/>
                  </a:cubicBezTo>
                  <a:cubicBezTo>
                    <a:pt x="771" y="258"/>
                    <a:pt x="771" y="258"/>
                    <a:pt x="771" y="258"/>
                  </a:cubicBezTo>
                  <a:lnTo>
                    <a:pt x="771" y="435"/>
                  </a:lnTo>
                  <a:close/>
                  <a:moveTo>
                    <a:pt x="771" y="236"/>
                  </a:moveTo>
                  <a:cubicBezTo>
                    <a:pt x="45" y="236"/>
                    <a:pt x="45" y="236"/>
                    <a:pt x="45" y="236"/>
                  </a:cubicBezTo>
                  <a:cubicBezTo>
                    <a:pt x="45" y="139"/>
                    <a:pt x="45" y="139"/>
                    <a:pt x="45" y="139"/>
                  </a:cubicBezTo>
                  <a:cubicBezTo>
                    <a:pt x="45" y="134"/>
                    <a:pt x="50" y="129"/>
                    <a:pt x="55" y="129"/>
                  </a:cubicBezTo>
                  <a:cubicBezTo>
                    <a:pt x="761" y="129"/>
                    <a:pt x="761" y="129"/>
                    <a:pt x="761" y="129"/>
                  </a:cubicBezTo>
                  <a:cubicBezTo>
                    <a:pt x="766" y="129"/>
                    <a:pt x="771" y="134"/>
                    <a:pt x="771" y="139"/>
                  </a:cubicBezTo>
                  <a:lnTo>
                    <a:pt x="771" y="236"/>
                  </a:lnTo>
                  <a:close/>
                  <a:moveTo>
                    <a:pt x="930" y="435"/>
                  </a:moveTo>
                  <a:cubicBezTo>
                    <a:pt x="873" y="435"/>
                    <a:pt x="873" y="435"/>
                    <a:pt x="873" y="435"/>
                  </a:cubicBezTo>
                  <a:cubicBezTo>
                    <a:pt x="873" y="20"/>
                    <a:pt x="873" y="20"/>
                    <a:pt x="873" y="20"/>
                  </a:cubicBezTo>
                  <a:cubicBezTo>
                    <a:pt x="930" y="20"/>
                    <a:pt x="930" y="20"/>
                    <a:pt x="930" y="20"/>
                  </a:cubicBezTo>
                  <a:lnTo>
                    <a:pt x="930" y="435"/>
                  </a:lnTo>
                  <a:close/>
                  <a:moveTo>
                    <a:pt x="129" y="214"/>
                  </a:moveTo>
                  <a:cubicBezTo>
                    <a:pt x="122" y="218"/>
                    <a:pt x="115" y="219"/>
                    <a:pt x="107" y="219"/>
                  </a:cubicBezTo>
                  <a:cubicBezTo>
                    <a:pt x="81" y="219"/>
                    <a:pt x="69" y="201"/>
                    <a:pt x="69" y="182"/>
                  </a:cubicBezTo>
                  <a:cubicBezTo>
                    <a:pt x="69" y="160"/>
                    <a:pt x="85" y="146"/>
                    <a:pt x="107" y="146"/>
                  </a:cubicBezTo>
                  <a:cubicBezTo>
                    <a:pt x="115" y="146"/>
                    <a:pt x="123" y="148"/>
                    <a:pt x="129" y="152"/>
                  </a:cubicBezTo>
                  <a:cubicBezTo>
                    <a:pt x="124" y="166"/>
                    <a:pt x="124" y="166"/>
                    <a:pt x="124" y="166"/>
                  </a:cubicBezTo>
                  <a:cubicBezTo>
                    <a:pt x="122" y="164"/>
                    <a:pt x="117" y="159"/>
                    <a:pt x="107" y="159"/>
                  </a:cubicBezTo>
                  <a:cubicBezTo>
                    <a:pt x="92" y="159"/>
                    <a:pt x="84" y="170"/>
                    <a:pt x="84" y="182"/>
                  </a:cubicBezTo>
                  <a:cubicBezTo>
                    <a:pt x="84" y="195"/>
                    <a:pt x="91" y="205"/>
                    <a:pt x="108" y="205"/>
                  </a:cubicBezTo>
                  <a:cubicBezTo>
                    <a:pt x="119" y="205"/>
                    <a:pt x="126" y="201"/>
                    <a:pt x="129" y="198"/>
                  </a:cubicBezTo>
                  <a:lnTo>
                    <a:pt x="129" y="214"/>
                  </a:lnTo>
                  <a:close/>
                  <a:moveTo>
                    <a:pt x="156" y="147"/>
                  </a:moveTo>
                  <a:cubicBezTo>
                    <a:pt x="156" y="204"/>
                    <a:pt x="156" y="204"/>
                    <a:pt x="156" y="204"/>
                  </a:cubicBezTo>
                  <a:cubicBezTo>
                    <a:pt x="180" y="204"/>
                    <a:pt x="180" y="204"/>
                    <a:pt x="180" y="204"/>
                  </a:cubicBezTo>
                  <a:cubicBezTo>
                    <a:pt x="180" y="218"/>
                    <a:pt x="180" y="218"/>
                    <a:pt x="180" y="218"/>
                  </a:cubicBezTo>
                  <a:cubicBezTo>
                    <a:pt x="141" y="218"/>
                    <a:pt x="141" y="218"/>
                    <a:pt x="141" y="218"/>
                  </a:cubicBezTo>
                  <a:cubicBezTo>
                    <a:pt x="141" y="147"/>
                    <a:pt x="141" y="147"/>
                    <a:pt x="141" y="147"/>
                  </a:cubicBezTo>
                  <a:lnTo>
                    <a:pt x="156" y="147"/>
                  </a:lnTo>
                  <a:close/>
                  <a:moveTo>
                    <a:pt x="205" y="147"/>
                  </a:moveTo>
                  <a:cubicBezTo>
                    <a:pt x="205" y="218"/>
                    <a:pt x="205" y="218"/>
                    <a:pt x="205" y="218"/>
                  </a:cubicBezTo>
                  <a:cubicBezTo>
                    <a:pt x="190" y="218"/>
                    <a:pt x="190" y="218"/>
                    <a:pt x="190" y="218"/>
                  </a:cubicBezTo>
                  <a:cubicBezTo>
                    <a:pt x="190" y="147"/>
                    <a:pt x="190" y="147"/>
                    <a:pt x="190" y="147"/>
                  </a:cubicBezTo>
                  <a:lnTo>
                    <a:pt x="205" y="147"/>
                  </a:lnTo>
                  <a:close/>
                  <a:moveTo>
                    <a:pt x="236" y="147"/>
                  </a:moveTo>
                  <a:cubicBezTo>
                    <a:pt x="267" y="195"/>
                    <a:pt x="267" y="195"/>
                    <a:pt x="267" y="195"/>
                  </a:cubicBezTo>
                  <a:cubicBezTo>
                    <a:pt x="267" y="147"/>
                    <a:pt x="267" y="147"/>
                    <a:pt x="267" y="147"/>
                  </a:cubicBezTo>
                  <a:cubicBezTo>
                    <a:pt x="282" y="147"/>
                    <a:pt x="282" y="147"/>
                    <a:pt x="282" y="147"/>
                  </a:cubicBezTo>
                  <a:cubicBezTo>
                    <a:pt x="282" y="218"/>
                    <a:pt x="282" y="218"/>
                    <a:pt x="282" y="218"/>
                  </a:cubicBezTo>
                  <a:cubicBezTo>
                    <a:pt x="266" y="218"/>
                    <a:pt x="266" y="218"/>
                    <a:pt x="266" y="218"/>
                  </a:cubicBezTo>
                  <a:cubicBezTo>
                    <a:pt x="235" y="170"/>
                    <a:pt x="235" y="170"/>
                    <a:pt x="235" y="170"/>
                  </a:cubicBezTo>
                  <a:cubicBezTo>
                    <a:pt x="235" y="218"/>
                    <a:pt x="235" y="218"/>
                    <a:pt x="235" y="218"/>
                  </a:cubicBezTo>
                  <a:cubicBezTo>
                    <a:pt x="220" y="218"/>
                    <a:pt x="220" y="218"/>
                    <a:pt x="220" y="218"/>
                  </a:cubicBezTo>
                  <a:cubicBezTo>
                    <a:pt x="220" y="147"/>
                    <a:pt x="220" y="147"/>
                    <a:pt x="220" y="147"/>
                  </a:cubicBezTo>
                  <a:lnTo>
                    <a:pt x="236" y="147"/>
                  </a:lnTo>
                  <a:close/>
                  <a:moveTo>
                    <a:pt x="312" y="147"/>
                  </a:moveTo>
                  <a:cubicBezTo>
                    <a:pt x="312" y="218"/>
                    <a:pt x="312" y="218"/>
                    <a:pt x="312" y="218"/>
                  </a:cubicBezTo>
                  <a:cubicBezTo>
                    <a:pt x="297" y="218"/>
                    <a:pt x="297" y="218"/>
                    <a:pt x="297" y="218"/>
                  </a:cubicBezTo>
                  <a:cubicBezTo>
                    <a:pt x="297" y="147"/>
                    <a:pt x="297" y="147"/>
                    <a:pt x="297" y="147"/>
                  </a:cubicBezTo>
                  <a:lnTo>
                    <a:pt x="312" y="147"/>
                  </a:lnTo>
                  <a:close/>
                  <a:moveTo>
                    <a:pt x="385" y="214"/>
                  </a:moveTo>
                  <a:cubicBezTo>
                    <a:pt x="378" y="218"/>
                    <a:pt x="370" y="219"/>
                    <a:pt x="362" y="219"/>
                  </a:cubicBezTo>
                  <a:cubicBezTo>
                    <a:pt x="337" y="219"/>
                    <a:pt x="325" y="201"/>
                    <a:pt x="325" y="182"/>
                  </a:cubicBezTo>
                  <a:cubicBezTo>
                    <a:pt x="325" y="160"/>
                    <a:pt x="341" y="146"/>
                    <a:pt x="362" y="146"/>
                  </a:cubicBezTo>
                  <a:cubicBezTo>
                    <a:pt x="370" y="146"/>
                    <a:pt x="378" y="148"/>
                    <a:pt x="385" y="152"/>
                  </a:cubicBezTo>
                  <a:cubicBezTo>
                    <a:pt x="380" y="166"/>
                    <a:pt x="380" y="166"/>
                    <a:pt x="380" y="166"/>
                  </a:cubicBezTo>
                  <a:cubicBezTo>
                    <a:pt x="378" y="164"/>
                    <a:pt x="373" y="159"/>
                    <a:pt x="362" y="159"/>
                  </a:cubicBezTo>
                  <a:cubicBezTo>
                    <a:pt x="348" y="159"/>
                    <a:pt x="339" y="170"/>
                    <a:pt x="339" y="182"/>
                  </a:cubicBezTo>
                  <a:cubicBezTo>
                    <a:pt x="339" y="195"/>
                    <a:pt x="347" y="205"/>
                    <a:pt x="363" y="205"/>
                  </a:cubicBezTo>
                  <a:cubicBezTo>
                    <a:pt x="374" y="205"/>
                    <a:pt x="382" y="201"/>
                    <a:pt x="385" y="198"/>
                  </a:cubicBezTo>
                  <a:lnTo>
                    <a:pt x="385" y="214"/>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Tree>
    <p:extLst>
      <p:ext uri="{BB962C8B-B14F-4D97-AF65-F5344CB8AC3E}">
        <p14:creationId xmlns:p14="http://schemas.microsoft.com/office/powerpoint/2010/main" val="2064871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BD8FD-FD5E-D740-526A-A3B80A55EAA8}"/>
            </a:ext>
          </a:extLst>
        </p:cNvPr>
        <p:cNvGrpSpPr/>
        <p:nvPr/>
      </p:nvGrpSpPr>
      <p:grpSpPr>
        <a:xfrm>
          <a:off x="0" y="0"/>
          <a:ext cx="0" cy="0"/>
          <a:chOff x="0" y="0"/>
          <a:chExt cx="0" cy="0"/>
        </a:xfrm>
      </p:grpSpPr>
      <p:sp>
        <p:nvSpPr>
          <p:cNvPr id="48" name="テキスト ボックス 47">
            <a:extLst>
              <a:ext uri="{FF2B5EF4-FFF2-40B4-BE49-F238E27FC236}">
                <a16:creationId xmlns:a16="http://schemas.microsoft.com/office/drawing/2014/main" id="{3B2DD8CA-A59E-295A-B012-9CADD546BF85}"/>
              </a:ext>
            </a:extLst>
          </p:cNvPr>
          <p:cNvSpPr txBox="1"/>
          <p:nvPr/>
        </p:nvSpPr>
        <p:spPr>
          <a:xfrm>
            <a:off x="129705" y="562996"/>
            <a:ext cx="10432402" cy="2093522"/>
          </a:xfrm>
          <a:prstGeom prst="rect">
            <a:avLst/>
          </a:prstGeom>
          <a:noFill/>
        </p:spPr>
        <p:txBody>
          <a:bodyPr wrap="square" rtlCol="0">
            <a:spAutoFit/>
          </a:bodyPr>
          <a:lstStyle/>
          <a:p>
            <a:pPr marL="185046" indent="-185046">
              <a:lnSpc>
                <a:spcPct val="120000"/>
              </a:lnSpc>
              <a:spcAft>
                <a:spcPts val="648"/>
              </a:spcAft>
              <a:buClr>
                <a:srgbClr val="103185"/>
              </a:buClr>
              <a:buFont typeface="Wingdings" panose="05000000000000000000" pitchFamily="2" charset="2"/>
              <a:buChar char="l"/>
              <a:defRPr/>
            </a:pPr>
            <a:r>
              <a:rPr kumimoji="1" lang="ja-JP" altLang="en-US" sz="1511" dirty="0">
                <a:solidFill>
                  <a:srgbClr val="000000"/>
                </a:solidFill>
              </a:rPr>
              <a:t>かかりつけ医機能報告制度で公表が必要となる報告内容及び都道府県の確認結果の公表については、各都道府県で確認完了となったデータを</a:t>
            </a:r>
            <a:r>
              <a:rPr kumimoji="1" lang="en-US" altLang="ja-JP" sz="1511" dirty="0">
                <a:solidFill>
                  <a:srgbClr val="000000"/>
                </a:solidFill>
              </a:rPr>
              <a:t>CSV</a:t>
            </a:r>
            <a:r>
              <a:rPr kumimoji="1" lang="ja-JP" altLang="en-US" sz="1511" dirty="0">
                <a:solidFill>
                  <a:srgbClr val="000000"/>
                </a:solidFill>
              </a:rPr>
              <a:t>形式で</a:t>
            </a:r>
            <a:r>
              <a:rPr kumimoji="1" lang="en-US" altLang="ja-JP" sz="1511" dirty="0">
                <a:solidFill>
                  <a:srgbClr val="000000"/>
                </a:solidFill>
              </a:rPr>
              <a:t>G-MIS</a:t>
            </a:r>
            <a:r>
              <a:rPr kumimoji="1" lang="ja-JP" altLang="en-US" sz="1511" dirty="0">
                <a:solidFill>
                  <a:srgbClr val="000000"/>
                </a:solidFill>
              </a:rPr>
              <a:t>から出力いただくことが可能ですので、適宜ご活用ください。ただし、当該データは報告内容及び都道府県の確認結果がローデータとして出力されますので、少数件数の</a:t>
            </a:r>
            <a:r>
              <a:rPr kumimoji="1" lang="en-US" altLang="ja-JP" sz="1511" dirty="0">
                <a:solidFill>
                  <a:srgbClr val="000000"/>
                </a:solidFill>
              </a:rPr>
              <a:t>NDB</a:t>
            </a:r>
            <a:r>
              <a:rPr kumimoji="1" lang="ja-JP" altLang="en-US" sz="1511" dirty="0">
                <a:solidFill>
                  <a:srgbClr val="000000"/>
                </a:solidFill>
              </a:rPr>
              <a:t>集計データ等は秘匿されないまま出力されることに注意の上で、実施してください。</a:t>
            </a:r>
          </a:p>
          <a:p>
            <a:pPr marL="185046" indent="-185046">
              <a:lnSpc>
                <a:spcPct val="120000"/>
              </a:lnSpc>
              <a:spcAft>
                <a:spcPts val="648"/>
              </a:spcAft>
              <a:buClr>
                <a:srgbClr val="103185"/>
              </a:buClr>
              <a:buFont typeface="Wingdings" panose="05000000000000000000" pitchFamily="2" charset="2"/>
              <a:buChar char="l"/>
              <a:defRPr/>
            </a:pPr>
            <a:r>
              <a:rPr kumimoji="1" lang="ja-JP" altLang="en-US" sz="1511" dirty="0">
                <a:solidFill>
                  <a:srgbClr val="000000"/>
                </a:solidFill>
              </a:rPr>
              <a:t>なお、都道府県の公表業務の支援の観点から、一定の時点において上記の秘匿処理等を国側で実施したデータを、厚生労働省から都道府県に提供支援を行う予定です。公表においては当該データをご活用いただくことも可能ですので適宜ご活用ください。今年度は、報告期間の期中に一旦集計を実施したサンプルデータを３月頃に提供予定です。</a:t>
            </a:r>
            <a:endParaRPr kumimoji="1" lang="ja-JP" altLang="en-US" sz="1511" dirty="0">
              <a:solidFill>
                <a:srgbClr val="000000"/>
              </a:solidFill>
              <a:latin typeface="Segoe UI"/>
              <a:ea typeface="メイリオ"/>
            </a:endParaRPr>
          </a:p>
        </p:txBody>
      </p:sp>
      <p:sp>
        <p:nvSpPr>
          <p:cNvPr id="2" name="タイトル 1">
            <a:extLst>
              <a:ext uri="{FF2B5EF4-FFF2-40B4-BE49-F238E27FC236}">
                <a16:creationId xmlns:a16="http://schemas.microsoft.com/office/drawing/2014/main" id="{C9250C29-2E06-B307-F3E8-2C3560809193}"/>
              </a:ext>
            </a:extLst>
          </p:cNvPr>
          <p:cNvSpPr txBox="1">
            <a:spLocks/>
          </p:cNvSpPr>
          <p:nvPr/>
        </p:nvSpPr>
        <p:spPr>
          <a:xfrm>
            <a:off x="-1" y="79742"/>
            <a:ext cx="10691813" cy="458498"/>
          </a:xfrm>
          <a:prstGeom prst="rect">
            <a:avLst/>
          </a:prstGeom>
          <a:solidFill>
            <a:srgbClr val="002060"/>
          </a:solidFill>
        </p:spPr>
        <p:txBody>
          <a:bodyPr vert="horz" lIns="114136" tIns="48318" rIns="96635" bIns="48318" rtlCol="0" anchor="ctr">
            <a:normAutofit fontScale="97500"/>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892016">
              <a:defRPr/>
            </a:pPr>
            <a:r>
              <a:rPr lang="ja-JP" altLang="en-US" sz="2341" b="0" dirty="0">
                <a:solidFill>
                  <a:srgbClr val="FFFFFF"/>
                </a:solidFill>
                <a:latin typeface="Meiryo UI" panose="020B0604030504040204" pitchFamily="50" charset="-128"/>
                <a:ea typeface="Meiryo UI" panose="020B0604030504040204" pitchFamily="50" charset="-128"/>
              </a:rPr>
              <a:t>かかりつけ医機能報告制度における公表業務の運用について</a:t>
            </a:r>
          </a:p>
        </p:txBody>
      </p:sp>
      <p:sp>
        <p:nvSpPr>
          <p:cNvPr id="23" name="スライド番号プレースホルダー 10">
            <a:extLst>
              <a:ext uri="{FF2B5EF4-FFF2-40B4-BE49-F238E27FC236}">
                <a16:creationId xmlns:a16="http://schemas.microsoft.com/office/drawing/2014/main" id="{BEAC50A0-F184-142F-DE7B-9AE153067E97}"/>
              </a:ext>
            </a:extLst>
          </p:cNvPr>
          <p:cNvSpPr txBox="1">
            <a:spLocks/>
          </p:cNvSpPr>
          <p:nvPr/>
        </p:nvSpPr>
        <p:spPr>
          <a:xfrm>
            <a:off x="8087641" y="7148443"/>
            <a:ext cx="2493956" cy="393963"/>
          </a:xfrm>
          <a:prstGeom prst="rect">
            <a:avLst/>
          </a:prstGeom>
        </p:spPr>
        <p:txBody>
          <a:bodyPr vert="horz" lIns="94620" tIns="47310" rIns="94620" bIns="47310" rtlCol="0" anchor="ctr"/>
          <a:lstStyle>
            <a:defPPr>
              <a:defRPr lang="en-US"/>
            </a:defPPr>
            <a:lvl1pPr algn="r" defTabSz="876635">
              <a:defRPr kumimoji="1" sz="1150">
                <a:solidFill>
                  <a:prstClr val="black">
                    <a:tint val="75000"/>
                  </a:prstClr>
                </a:solidFill>
                <a:latin typeface="メイリオ" panose="020B0604030504040204" pitchFamily="50" charset="-128"/>
                <a:ea typeface="メイリオ"/>
              </a:defRPr>
            </a:lvl1pPr>
            <a:lvl2pPr defTabSz="914400">
              <a:defRPr kumimoji="1"/>
            </a:lvl2pPr>
            <a:lvl3pPr defTabSz="914400">
              <a:defRPr kumimoji="1"/>
            </a:lvl3pPr>
            <a:lvl4pPr defTabSz="914400">
              <a:defRPr kumimoji="1"/>
            </a:lvl4pPr>
            <a:lvl5pPr defTabSz="914400">
              <a:defRPr kumimoji="1"/>
            </a:lvl5pPr>
            <a:lvl6pPr defTabSz="914400">
              <a:defRPr kumimoji="1"/>
            </a:lvl6pPr>
            <a:lvl7pPr defTabSz="914400">
              <a:defRPr kumimoji="1"/>
            </a:lvl7pPr>
            <a:lvl8pPr defTabSz="914400">
              <a:defRPr kumimoji="1"/>
            </a:lvl8pPr>
            <a:lvl9pPr defTabSz="914400">
              <a:defRPr kumimoji="1"/>
            </a:lvl9pPr>
          </a:lstStyle>
          <a:p>
            <a:pPr defTabSz="946152">
              <a:defRPr/>
            </a:pPr>
            <a:fld id="{F7E16075-7F54-4168-8048-0E392156C5F0}" type="slidenum">
              <a:rPr lang="ja-JP" altLang="en-US" sz="1241">
                <a:solidFill>
                  <a:schemeClr val="tx1"/>
                </a:solidFill>
              </a:rPr>
              <a:pPr defTabSz="946152">
                <a:defRPr/>
              </a:pPr>
              <a:t>3</a:t>
            </a:fld>
            <a:endParaRPr lang="ja-JP" altLang="en-US" sz="1241">
              <a:solidFill>
                <a:schemeClr val="tx1"/>
              </a:solidFill>
            </a:endParaRPr>
          </a:p>
        </p:txBody>
      </p:sp>
      <p:sp>
        <p:nvSpPr>
          <p:cNvPr id="3" name="正方形/長方形 2">
            <a:extLst>
              <a:ext uri="{FF2B5EF4-FFF2-40B4-BE49-F238E27FC236}">
                <a16:creationId xmlns:a16="http://schemas.microsoft.com/office/drawing/2014/main" id="{1B9C7C6F-1487-B9AE-9330-B38659E91AEB}"/>
              </a:ext>
            </a:extLst>
          </p:cNvPr>
          <p:cNvSpPr/>
          <p:nvPr/>
        </p:nvSpPr>
        <p:spPr>
          <a:xfrm>
            <a:off x="1834548" y="3015316"/>
            <a:ext cx="4947933" cy="1689015"/>
          </a:xfrm>
          <a:prstGeom prst="rect">
            <a:avLst/>
          </a:prstGeom>
          <a:solidFill>
            <a:srgbClr val="E2ECFD"/>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grpSp>
        <p:nvGrpSpPr>
          <p:cNvPr id="5" name="グループ化 4">
            <a:extLst>
              <a:ext uri="{FF2B5EF4-FFF2-40B4-BE49-F238E27FC236}">
                <a16:creationId xmlns:a16="http://schemas.microsoft.com/office/drawing/2014/main" id="{77306C79-8275-6B27-0350-50252924535D}"/>
              </a:ext>
            </a:extLst>
          </p:cNvPr>
          <p:cNvGrpSpPr/>
          <p:nvPr/>
        </p:nvGrpSpPr>
        <p:grpSpPr>
          <a:xfrm>
            <a:off x="3527685" y="4937343"/>
            <a:ext cx="1970026" cy="1119627"/>
            <a:chOff x="2861098" y="1228376"/>
            <a:chExt cx="2521083" cy="1281103"/>
          </a:xfrm>
        </p:grpSpPr>
        <p:grpSp>
          <p:nvGrpSpPr>
            <p:cNvPr id="40" name="グループ化 39">
              <a:extLst>
                <a:ext uri="{FF2B5EF4-FFF2-40B4-BE49-F238E27FC236}">
                  <a16:creationId xmlns:a16="http://schemas.microsoft.com/office/drawing/2014/main" id="{23481F69-4CFF-9AFE-3206-4DF2491B0198}"/>
                </a:ext>
              </a:extLst>
            </p:cNvPr>
            <p:cNvGrpSpPr/>
            <p:nvPr/>
          </p:nvGrpSpPr>
          <p:grpSpPr>
            <a:xfrm>
              <a:off x="2861098" y="1228376"/>
              <a:ext cx="2521083" cy="1281103"/>
              <a:chOff x="130677" y="3275111"/>
              <a:chExt cx="2521083" cy="1891250"/>
            </a:xfrm>
          </p:grpSpPr>
          <p:sp>
            <p:nvSpPr>
              <p:cNvPr id="44" name="正方形/長方形 43">
                <a:extLst>
                  <a:ext uri="{FF2B5EF4-FFF2-40B4-BE49-F238E27FC236}">
                    <a16:creationId xmlns:a16="http://schemas.microsoft.com/office/drawing/2014/main" id="{28C5CDF3-4ED2-4A05-B62E-2BE7F44D141F}"/>
                  </a:ext>
                </a:extLst>
              </p:cNvPr>
              <p:cNvSpPr/>
              <p:nvPr/>
            </p:nvSpPr>
            <p:spPr>
              <a:xfrm>
                <a:off x="130677" y="3275111"/>
                <a:ext cx="2521083" cy="1891250"/>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sp>
            <p:nvSpPr>
              <p:cNvPr id="45" name="テキスト ボックス 29">
                <a:extLst>
                  <a:ext uri="{FF2B5EF4-FFF2-40B4-BE49-F238E27FC236}">
                    <a16:creationId xmlns:a16="http://schemas.microsoft.com/office/drawing/2014/main" id="{7821C07C-CA24-ED6E-A465-22F6A547AC6C}"/>
                  </a:ext>
                </a:extLst>
              </p:cNvPr>
              <p:cNvSpPr txBox="1"/>
              <p:nvPr/>
            </p:nvSpPr>
            <p:spPr>
              <a:xfrm>
                <a:off x="776620" y="3275111"/>
                <a:ext cx="1229196" cy="54870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3239">
                  <a:defRPr/>
                </a:pPr>
                <a:r>
                  <a:rPr kumimoji="1" lang="ja-JP" altLang="en-US" sz="1511" u="sng">
                    <a:solidFill>
                      <a:prstClr val="black"/>
                    </a:solidFill>
                    <a:latin typeface="Meiryo UI" panose="020B0604030504040204" pitchFamily="50" charset="-128"/>
                    <a:ea typeface="Meiryo UI" panose="020B0604030504040204" pitchFamily="50" charset="-128"/>
                    <a:cs typeface="Meiryo UI" panose="020B0604030504040204" pitchFamily="50" charset="-128"/>
                  </a:rPr>
                  <a:t>都道府県</a:t>
                </a:r>
              </a:p>
            </p:txBody>
          </p:sp>
        </p:grpSp>
        <p:grpSp>
          <p:nvGrpSpPr>
            <p:cNvPr id="41" name="ビル｜5｜大">
              <a:extLst>
                <a:ext uri="{FF2B5EF4-FFF2-40B4-BE49-F238E27FC236}">
                  <a16:creationId xmlns:a16="http://schemas.microsoft.com/office/drawing/2014/main" id="{8D6A7354-A4D1-3EA3-7220-83BD257110EA}"/>
                </a:ext>
              </a:extLst>
            </p:cNvPr>
            <p:cNvGrpSpPr>
              <a:grpSpLocks noChangeAspect="1"/>
            </p:cNvGrpSpPr>
            <p:nvPr/>
          </p:nvGrpSpPr>
          <p:grpSpPr bwMode="auto">
            <a:xfrm>
              <a:off x="3429942" y="1672756"/>
              <a:ext cx="1383391" cy="646332"/>
              <a:chOff x="2948" y="974"/>
              <a:chExt cx="1479" cy="691"/>
            </a:xfrm>
          </p:grpSpPr>
          <p:sp>
            <p:nvSpPr>
              <p:cNvPr id="42" name="Freeform 15">
                <a:extLst>
                  <a:ext uri="{FF2B5EF4-FFF2-40B4-BE49-F238E27FC236}">
                    <a16:creationId xmlns:a16="http://schemas.microsoft.com/office/drawing/2014/main" id="{0AC58C90-0659-B0A0-6460-AECF49EA1355}"/>
                  </a:ext>
                </a:extLst>
              </p:cNvPr>
              <p:cNvSpPr>
                <a:spLocks noEditPoints="1"/>
              </p:cNvSpPr>
              <p:nvPr/>
            </p:nvSpPr>
            <p:spPr bwMode="auto">
              <a:xfrm>
                <a:off x="3024" y="1012"/>
                <a:ext cx="1327" cy="625"/>
              </a:xfrm>
              <a:custGeom>
                <a:avLst/>
                <a:gdLst>
                  <a:gd name="T0" fmla="*/ 1327 w 1327"/>
                  <a:gd name="T1" fmla="*/ 70 h 625"/>
                  <a:gd name="T2" fmla="*/ 1086 w 1327"/>
                  <a:gd name="T3" fmla="*/ 100 h 625"/>
                  <a:gd name="T4" fmla="*/ 1086 w 1327"/>
                  <a:gd name="T5" fmla="*/ 169 h 625"/>
                  <a:gd name="T6" fmla="*/ 1327 w 1327"/>
                  <a:gd name="T7" fmla="*/ 201 h 625"/>
                  <a:gd name="T8" fmla="*/ 1086 w 1327"/>
                  <a:gd name="T9" fmla="*/ 201 h 625"/>
                  <a:gd name="T10" fmla="*/ 1327 w 1327"/>
                  <a:gd name="T11" fmla="*/ 370 h 625"/>
                  <a:gd name="T12" fmla="*/ 1086 w 1327"/>
                  <a:gd name="T13" fmla="*/ 400 h 625"/>
                  <a:gd name="T14" fmla="*/ 1086 w 1327"/>
                  <a:gd name="T15" fmla="*/ 470 h 625"/>
                  <a:gd name="T16" fmla="*/ 1056 w 1327"/>
                  <a:gd name="T17" fmla="*/ 0 h 625"/>
                  <a:gd name="T18" fmla="*/ 814 w 1327"/>
                  <a:gd name="T19" fmla="*/ 0 h 625"/>
                  <a:gd name="T20" fmla="*/ 1056 w 1327"/>
                  <a:gd name="T21" fmla="*/ 169 h 625"/>
                  <a:gd name="T22" fmla="*/ 814 w 1327"/>
                  <a:gd name="T23" fmla="*/ 201 h 625"/>
                  <a:gd name="T24" fmla="*/ 814 w 1327"/>
                  <a:gd name="T25" fmla="*/ 269 h 625"/>
                  <a:gd name="T26" fmla="*/ 1056 w 1327"/>
                  <a:gd name="T27" fmla="*/ 301 h 625"/>
                  <a:gd name="T28" fmla="*/ 814 w 1327"/>
                  <a:gd name="T29" fmla="*/ 301 h 625"/>
                  <a:gd name="T30" fmla="*/ 1056 w 1327"/>
                  <a:gd name="T31" fmla="*/ 470 h 625"/>
                  <a:gd name="T32" fmla="*/ 543 w 1327"/>
                  <a:gd name="T33" fmla="*/ 0 h 625"/>
                  <a:gd name="T34" fmla="*/ 543 w 1327"/>
                  <a:gd name="T35" fmla="*/ 70 h 625"/>
                  <a:gd name="T36" fmla="*/ 784 w 1327"/>
                  <a:gd name="T37" fmla="*/ 100 h 625"/>
                  <a:gd name="T38" fmla="*/ 543 w 1327"/>
                  <a:gd name="T39" fmla="*/ 100 h 625"/>
                  <a:gd name="T40" fmla="*/ 784 w 1327"/>
                  <a:gd name="T41" fmla="*/ 269 h 625"/>
                  <a:gd name="T42" fmla="*/ 543 w 1327"/>
                  <a:gd name="T43" fmla="*/ 301 h 625"/>
                  <a:gd name="T44" fmla="*/ 543 w 1327"/>
                  <a:gd name="T45" fmla="*/ 370 h 625"/>
                  <a:gd name="T46" fmla="*/ 784 w 1327"/>
                  <a:gd name="T47" fmla="*/ 400 h 625"/>
                  <a:gd name="T48" fmla="*/ 543 w 1327"/>
                  <a:gd name="T49" fmla="*/ 400 h 625"/>
                  <a:gd name="T50" fmla="*/ 513 w 1327"/>
                  <a:gd name="T51" fmla="*/ 70 h 625"/>
                  <a:gd name="T52" fmla="*/ 271 w 1327"/>
                  <a:gd name="T53" fmla="*/ 100 h 625"/>
                  <a:gd name="T54" fmla="*/ 271 w 1327"/>
                  <a:gd name="T55" fmla="*/ 169 h 625"/>
                  <a:gd name="T56" fmla="*/ 513 w 1327"/>
                  <a:gd name="T57" fmla="*/ 201 h 625"/>
                  <a:gd name="T58" fmla="*/ 271 w 1327"/>
                  <a:gd name="T59" fmla="*/ 201 h 625"/>
                  <a:gd name="T60" fmla="*/ 513 w 1327"/>
                  <a:gd name="T61" fmla="*/ 370 h 625"/>
                  <a:gd name="T62" fmla="*/ 271 w 1327"/>
                  <a:gd name="T63" fmla="*/ 400 h 625"/>
                  <a:gd name="T64" fmla="*/ 271 w 1327"/>
                  <a:gd name="T65" fmla="*/ 470 h 625"/>
                  <a:gd name="T66" fmla="*/ 239 w 1327"/>
                  <a:gd name="T67" fmla="*/ 0 h 625"/>
                  <a:gd name="T68" fmla="*/ 0 w 1327"/>
                  <a:gd name="T69" fmla="*/ 0 h 625"/>
                  <a:gd name="T70" fmla="*/ 239 w 1327"/>
                  <a:gd name="T71" fmla="*/ 169 h 625"/>
                  <a:gd name="T72" fmla="*/ 0 w 1327"/>
                  <a:gd name="T73" fmla="*/ 201 h 625"/>
                  <a:gd name="T74" fmla="*/ 0 w 1327"/>
                  <a:gd name="T75" fmla="*/ 269 h 625"/>
                  <a:gd name="T76" fmla="*/ 239 w 1327"/>
                  <a:gd name="T77" fmla="*/ 301 h 625"/>
                  <a:gd name="T78" fmla="*/ 0 w 1327"/>
                  <a:gd name="T79" fmla="*/ 301 h 625"/>
                  <a:gd name="T80" fmla="*/ 239 w 1327"/>
                  <a:gd name="T81" fmla="*/ 470 h 625"/>
                  <a:gd name="T82" fmla="*/ 1327 w 1327"/>
                  <a:gd name="T83" fmla="*/ 532 h 625"/>
                  <a:gd name="T84" fmla="*/ 1086 w 1327"/>
                  <a:gd name="T85" fmla="*/ 625 h 625"/>
                  <a:gd name="T86" fmla="*/ 866 w 1327"/>
                  <a:gd name="T87" fmla="*/ 625 h 625"/>
                  <a:gd name="T88" fmla="*/ 513 w 1327"/>
                  <a:gd name="T89" fmla="*/ 532 h 625"/>
                  <a:gd name="T90" fmla="*/ 461 w 1327"/>
                  <a:gd name="T91" fmla="*/ 532 h 625"/>
                  <a:gd name="T92" fmla="*/ 188 w 1327"/>
                  <a:gd name="T93" fmla="*/ 625 h 625"/>
                  <a:gd name="T94" fmla="*/ 0 w 1327"/>
                  <a:gd name="T95" fmla="*/ 500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27" h="625">
                    <a:moveTo>
                      <a:pt x="1086" y="0"/>
                    </a:moveTo>
                    <a:lnTo>
                      <a:pt x="1327" y="0"/>
                    </a:lnTo>
                    <a:lnTo>
                      <a:pt x="1327" y="70"/>
                    </a:lnTo>
                    <a:lnTo>
                      <a:pt x="1086" y="70"/>
                    </a:lnTo>
                    <a:lnTo>
                      <a:pt x="1086" y="0"/>
                    </a:lnTo>
                    <a:close/>
                    <a:moveTo>
                      <a:pt x="1086" y="100"/>
                    </a:moveTo>
                    <a:lnTo>
                      <a:pt x="1327" y="100"/>
                    </a:lnTo>
                    <a:lnTo>
                      <a:pt x="1327" y="169"/>
                    </a:lnTo>
                    <a:lnTo>
                      <a:pt x="1086" y="169"/>
                    </a:lnTo>
                    <a:lnTo>
                      <a:pt x="1086" y="100"/>
                    </a:lnTo>
                    <a:close/>
                    <a:moveTo>
                      <a:pt x="1086" y="201"/>
                    </a:moveTo>
                    <a:lnTo>
                      <a:pt x="1327" y="201"/>
                    </a:lnTo>
                    <a:lnTo>
                      <a:pt x="1327" y="269"/>
                    </a:lnTo>
                    <a:lnTo>
                      <a:pt x="1086" y="269"/>
                    </a:lnTo>
                    <a:lnTo>
                      <a:pt x="1086" y="201"/>
                    </a:lnTo>
                    <a:close/>
                    <a:moveTo>
                      <a:pt x="1086" y="301"/>
                    </a:moveTo>
                    <a:lnTo>
                      <a:pt x="1327" y="301"/>
                    </a:lnTo>
                    <a:lnTo>
                      <a:pt x="1327" y="370"/>
                    </a:lnTo>
                    <a:lnTo>
                      <a:pt x="1086" y="370"/>
                    </a:lnTo>
                    <a:lnTo>
                      <a:pt x="1086" y="301"/>
                    </a:lnTo>
                    <a:close/>
                    <a:moveTo>
                      <a:pt x="1086" y="400"/>
                    </a:moveTo>
                    <a:lnTo>
                      <a:pt x="1327" y="400"/>
                    </a:lnTo>
                    <a:lnTo>
                      <a:pt x="1327" y="470"/>
                    </a:lnTo>
                    <a:lnTo>
                      <a:pt x="1086" y="470"/>
                    </a:lnTo>
                    <a:lnTo>
                      <a:pt x="1086" y="400"/>
                    </a:lnTo>
                    <a:close/>
                    <a:moveTo>
                      <a:pt x="814" y="0"/>
                    </a:moveTo>
                    <a:lnTo>
                      <a:pt x="1056" y="0"/>
                    </a:lnTo>
                    <a:lnTo>
                      <a:pt x="1056" y="70"/>
                    </a:lnTo>
                    <a:lnTo>
                      <a:pt x="814" y="70"/>
                    </a:lnTo>
                    <a:lnTo>
                      <a:pt x="814" y="0"/>
                    </a:lnTo>
                    <a:close/>
                    <a:moveTo>
                      <a:pt x="814" y="100"/>
                    </a:moveTo>
                    <a:lnTo>
                      <a:pt x="1056" y="100"/>
                    </a:lnTo>
                    <a:lnTo>
                      <a:pt x="1056" y="169"/>
                    </a:lnTo>
                    <a:lnTo>
                      <a:pt x="814" y="169"/>
                    </a:lnTo>
                    <a:lnTo>
                      <a:pt x="814" y="100"/>
                    </a:lnTo>
                    <a:close/>
                    <a:moveTo>
                      <a:pt x="814" y="201"/>
                    </a:moveTo>
                    <a:lnTo>
                      <a:pt x="1056" y="201"/>
                    </a:lnTo>
                    <a:lnTo>
                      <a:pt x="1056" y="269"/>
                    </a:lnTo>
                    <a:lnTo>
                      <a:pt x="814" y="269"/>
                    </a:lnTo>
                    <a:lnTo>
                      <a:pt x="814" y="201"/>
                    </a:lnTo>
                    <a:close/>
                    <a:moveTo>
                      <a:pt x="814" y="301"/>
                    </a:moveTo>
                    <a:lnTo>
                      <a:pt x="1056" y="301"/>
                    </a:lnTo>
                    <a:lnTo>
                      <a:pt x="1056" y="370"/>
                    </a:lnTo>
                    <a:lnTo>
                      <a:pt x="814" y="370"/>
                    </a:lnTo>
                    <a:lnTo>
                      <a:pt x="814" y="301"/>
                    </a:lnTo>
                    <a:close/>
                    <a:moveTo>
                      <a:pt x="814" y="400"/>
                    </a:moveTo>
                    <a:lnTo>
                      <a:pt x="1056" y="400"/>
                    </a:lnTo>
                    <a:lnTo>
                      <a:pt x="1056" y="470"/>
                    </a:lnTo>
                    <a:lnTo>
                      <a:pt x="814" y="470"/>
                    </a:lnTo>
                    <a:lnTo>
                      <a:pt x="814" y="400"/>
                    </a:lnTo>
                    <a:close/>
                    <a:moveTo>
                      <a:pt x="543" y="0"/>
                    </a:moveTo>
                    <a:lnTo>
                      <a:pt x="784" y="0"/>
                    </a:lnTo>
                    <a:lnTo>
                      <a:pt x="784" y="70"/>
                    </a:lnTo>
                    <a:lnTo>
                      <a:pt x="543" y="70"/>
                    </a:lnTo>
                    <a:lnTo>
                      <a:pt x="543" y="0"/>
                    </a:lnTo>
                    <a:close/>
                    <a:moveTo>
                      <a:pt x="543" y="100"/>
                    </a:moveTo>
                    <a:lnTo>
                      <a:pt x="784" y="100"/>
                    </a:lnTo>
                    <a:lnTo>
                      <a:pt x="784" y="169"/>
                    </a:lnTo>
                    <a:lnTo>
                      <a:pt x="543" y="169"/>
                    </a:lnTo>
                    <a:lnTo>
                      <a:pt x="543" y="100"/>
                    </a:lnTo>
                    <a:close/>
                    <a:moveTo>
                      <a:pt x="543" y="201"/>
                    </a:moveTo>
                    <a:lnTo>
                      <a:pt x="784" y="201"/>
                    </a:lnTo>
                    <a:lnTo>
                      <a:pt x="784" y="269"/>
                    </a:lnTo>
                    <a:lnTo>
                      <a:pt x="543" y="269"/>
                    </a:lnTo>
                    <a:lnTo>
                      <a:pt x="543" y="201"/>
                    </a:lnTo>
                    <a:close/>
                    <a:moveTo>
                      <a:pt x="543" y="301"/>
                    </a:moveTo>
                    <a:lnTo>
                      <a:pt x="784" y="301"/>
                    </a:lnTo>
                    <a:lnTo>
                      <a:pt x="784" y="370"/>
                    </a:lnTo>
                    <a:lnTo>
                      <a:pt x="543" y="370"/>
                    </a:lnTo>
                    <a:lnTo>
                      <a:pt x="543" y="301"/>
                    </a:lnTo>
                    <a:close/>
                    <a:moveTo>
                      <a:pt x="543" y="400"/>
                    </a:moveTo>
                    <a:lnTo>
                      <a:pt x="784" y="400"/>
                    </a:lnTo>
                    <a:lnTo>
                      <a:pt x="784" y="470"/>
                    </a:lnTo>
                    <a:lnTo>
                      <a:pt x="543" y="470"/>
                    </a:lnTo>
                    <a:lnTo>
                      <a:pt x="543" y="400"/>
                    </a:lnTo>
                    <a:close/>
                    <a:moveTo>
                      <a:pt x="271" y="0"/>
                    </a:moveTo>
                    <a:lnTo>
                      <a:pt x="513" y="0"/>
                    </a:lnTo>
                    <a:lnTo>
                      <a:pt x="513" y="70"/>
                    </a:lnTo>
                    <a:lnTo>
                      <a:pt x="271" y="70"/>
                    </a:lnTo>
                    <a:lnTo>
                      <a:pt x="271" y="0"/>
                    </a:lnTo>
                    <a:close/>
                    <a:moveTo>
                      <a:pt x="271" y="100"/>
                    </a:moveTo>
                    <a:lnTo>
                      <a:pt x="513" y="100"/>
                    </a:lnTo>
                    <a:lnTo>
                      <a:pt x="513" y="169"/>
                    </a:lnTo>
                    <a:lnTo>
                      <a:pt x="271" y="169"/>
                    </a:lnTo>
                    <a:lnTo>
                      <a:pt x="271" y="100"/>
                    </a:lnTo>
                    <a:close/>
                    <a:moveTo>
                      <a:pt x="271" y="201"/>
                    </a:moveTo>
                    <a:lnTo>
                      <a:pt x="513" y="201"/>
                    </a:lnTo>
                    <a:lnTo>
                      <a:pt x="513" y="269"/>
                    </a:lnTo>
                    <a:lnTo>
                      <a:pt x="271" y="269"/>
                    </a:lnTo>
                    <a:lnTo>
                      <a:pt x="271" y="201"/>
                    </a:lnTo>
                    <a:close/>
                    <a:moveTo>
                      <a:pt x="271" y="301"/>
                    </a:moveTo>
                    <a:lnTo>
                      <a:pt x="513" y="301"/>
                    </a:lnTo>
                    <a:lnTo>
                      <a:pt x="513" y="370"/>
                    </a:lnTo>
                    <a:lnTo>
                      <a:pt x="271" y="370"/>
                    </a:lnTo>
                    <a:lnTo>
                      <a:pt x="271" y="301"/>
                    </a:lnTo>
                    <a:close/>
                    <a:moveTo>
                      <a:pt x="271" y="400"/>
                    </a:moveTo>
                    <a:lnTo>
                      <a:pt x="513" y="400"/>
                    </a:lnTo>
                    <a:lnTo>
                      <a:pt x="513" y="470"/>
                    </a:lnTo>
                    <a:lnTo>
                      <a:pt x="271" y="470"/>
                    </a:lnTo>
                    <a:lnTo>
                      <a:pt x="271" y="400"/>
                    </a:lnTo>
                    <a:close/>
                    <a:moveTo>
                      <a:pt x="0" y="0"/>
                    </a:moveTo>
                    <a:lnTo>
                      <a:pt x="239" y="0"/>
                    </a:lnTo>
                    <a:lnTo>
                      <a:pt x="239" y="70"/>
                    </a:lnTo>
                    <a:lnTo>
                      <a:pt x="0" y="70"/>
                    </a:lnTo>
                    <a:lnTo>
                      <a:pt x="0" y="0"/>
                    </a:lnTo>
                    <a:close/>
                    <a:moveTo>
                      <a:pt x="0" y="100"/>
                    </a:moveTo>
                    <a:lnTo>
                      <a:pt x="239" y="100"/>
                    </a:lnTo>
                    <a:lnTo>
                      <a:pt x="239" y="169"/>
                    </a:lnTo>
                    <a:lnTo>
                      <a:pt x="0" y="169"/>
                    </a:lnTo>
                    <a:lnTo>
                      <a:pt x="0" y="100"/>
                    </a:lnTo>
                    <a:close/>
                    <a:moveTo>
                      <a:pt x="0" y="201"/>
                    </a:moveTo>
                    <a:lnTo>
                      <a:pt x="239" y="201"/>
                    </a:lnTo>
                    <a:lnTo>
                      <a:pt x="239" y="269"/>
                    </a:lnTo>
                    <a:lnTo>
                      <a:pt x="0" y="269"/>
                    </a:lnTo>
                    <a:lnTo>
                      <a:pt x="0" y="201"/>
                    </a:lnTo>
                    <a:close/>
                    <a:moveTo>
                      <a:pt x="0" y="301"/>
                    </a:moveTo>
                    <a:lnTo>
                      <a:pt x="239" y="301"/>
                    </a:lnTo>
                    <a:lnTo>
                      <a:pt x="239" y="370"/>
                    </a:lnTo>
                    <a:lnTo>
                      <a:pt x="0" y="370"/>
                    </a:lnTo>
                    <a:lnTo>
                      <a:pt x="0" y="301"/>
                    </a:lnTo>
                    <a:close/>
                    <a:moveTo>
                      <a:pt x="0" y="400"/>
                    </a:moveTo>
                    <a:lnTo>
                      <a:pt x="239" y="400"/>
                    </a:lnTo>
                    <a:lnTo>
                      <a:pt x="239" y="470"/>
                    </a:lnTo>
                    <a:lnTo>
                      <a:pt x="0" y="470"/>
                    </a:lnTo>
                    <a:lnTo>
                      <a:pt x="0" y="400"/>
                    </a:lnTo>
                    <a:close/>
                    <a:moveTo>
                      <a:pt x="1327" y="532"/>
                    </a:moveTo>
                    <a:lnTo>
                      <a:pt x="1138" y="532"/>
                    </a:lnTo>
                    <a:lnTo>
                      <a:pt x="1138" y="625"/>
                    </a:lnTo>
                    <a:lnTo>
                      <a:pt x="1086" y="625"/>
                    </a:lnTo>
                    <a:lnTo>
                      <a:pt x="1086" y="532"/>
                    </a:lnTo>
                    <a:lnTo>
                      <a:pt x="866" y="532"/>
                    </a:lnTo>
                    <a:lnTo>
                      <a:pt x="866" y="625"/>
                    </a:lnTo>
                    <a:lnTo>
                      <a:pt x="814" y="625"/>
                    </a:lnTo>
                    <a:lnTo>
                      <a:pt x="814" y="532"/>
                    </a:lnTo>
                    <a:lnTo>
                      <a:pt x="513" y="532"/>
                    </a:lnTo>
                    <a:lnTo>
                      <a:pt x="513" y="625"/>
                    </a:lnTo>
                    <a:lnTo>
                      <a:pt x="461" y="625"/>
                    </a:lnTo>
                    <a:lnTo>
                      <a:pt x="461" y="532"/>
                    </a:lnTo>
                    <a:lnTo>
                      <a:pt x="239" y="532"/>
                    </a:lnTo>
                    <a:lnTo>
                      <a:pt x="239" y="625"/>
                    </a:lnTo>
                    <a:lnTo>
                      <a:pt x="188" y="625"/>
                    </a:lnTo>
                    <a:lnTo>
                      <a:pt x="188" y="532"/>
                    </a:lnTo>
                    <a:lnTo>
                      <a:pt x="0" y="532"/>
                    </a:lnTo>
                    <a:lnTo>
                      <a:pt x="0" y="500"/>
                    </a:lnTo>
                    <a:lnTo>
                      <a:pt x="1327" y="500"/>
                    </a:lnTo>
                    <a:lnTo>
                      <a:pt x="1327" y="5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ＭＳ Ｐゴシック"/>
                  <a:ea typeface="ＭＳ Ｐゴシック"/>
                </a:endParaRPr>
              </a:p>
            </p:txBody>
          </p:sp>
          <p:sp>
            <p:nvSpPr>
              <p:cNvPr id="43" name="Freeform 16">
                <a:extLst>
                  <a:ext uri="{FF2B5EF4-FFF2-40B4-BE49-F238E27FC236}">
                    <a16:creationId xmlns:a16="http://schemas.microsoft.com/office/drawing/2014/main" id="{B185153B-41CF-74BF-3C6B-461C5C66432A}"/>
                  </a:ext>
                </a:extLst>
              </p:cNvPr>
              <p:cNvSpPr>
                <a:spLocks noEditPoints="1"/>
              </p:cNvSpPr>
              <p:nvPr/>
            </p:nvSpPr>
            <p:spPr bwMode="auto">
              <a:xfrm>
                <a:off x="2948" y="974"/>
                <a:ext cx="1479" cy="691"/>
              </a:xfrm>
              <a:custGeom>
                <a:avLst/>
                <a:gdLst>
                  <a:gd name="T0" fmla="*/ 950 w 975"/>
                  <a:gd name="T1" fmla="*/ 21 h 454"/>
                  <a:gd name="T2" fmla="*/ 25 w 975"/>
                  <a:gd name="T3" fmla="*/ 21 h 454"/>
                  <a:gd name="T4" fmla="*/ 0 w 975"/>
                  <a:gd name="T5" fmla="*/ 454 h 454"/>
                  <a:gd name="T6" fmla="*/ 966 w 975"/>
                  <a:gd name="T7" fmla="*/ 436 h 454"/>
                  <a:gd name="T8" fmla="*/ 925 w 975"/>
                  <a:gd name="T9" fmla="*/ 71 h 454"/>
                  <a:gd name="T10" fmla="*/ 766 w 975"/>
                  <a:gd name="T11" fmla="*/ 91 h 454"/>
                  <a:gd name="T12" fmla="*/ 766 w 975"/>
                  <a:gd name="T13" fmla="*/ 136 h 454"/>
                  <a:gd name="T14" fmla="*/ 925 w 975"/>
                  <a:gd name="T15" fmla="*/ 157 h 454"/>
                  <a:gd name="T16" fmla="*/ 766 w 975"/>
                  <a:gd name="T17" fmla="*/ 157 h 454"/>
                  <a:gd name="T18" fmla="*/ 925 w 975"/>
                  <a:gd name="T19" fmla="*/ 268 h 454"/>
                  <a:gd name="T20" fmla="*/ 766 w 975"/>
                  <a:gd name="T21" fmla="*/ 288 h 454"/>
                  <a:gd name="T22" fmla="*/ 766 w 975"/>
                  <a:gd name="T23" fmla="*/ 334 h 454"/>
                  <a:gd name="T24" fmla="*/ 746 w 975"/>
                  <a:gd name="T25" fmla="*/ 25 h 454"/>
                  <a:gd name="T26" fmla="*/ 587 w 975"/>
                  <a:gd name="T27" fmla="*/ 25 h 454"/>
                  <a:gd name="T28" fmla="*/ 746 w 975"/>
                  <a:gd name="T29" fmla="*/ 136 h 454"/>
                  <a:gd name="T30" fmla="*/ 587 w 975"/>
                  <a:gd name="T31" fmla="*/ 157 h 454"/>
                  <a:gd name="T32" fmla="*/ 587 w 975"/>
                  <a:gd name="T33" fmla="*/ 202 h 454"/>
                  <a:gd name="T34" fmla="*/ 746 w 975"/>
                  <a:gd name="T35" fmla="*/ 223 h 454"/>
                  <a:gd name="T36" fmla="*/ 587 w 975"/>
                  <a:gd name="T37" fmla="*/ 223 h 454"/>
                  <a:gd name="T38" fmla="*/ 746 w 975"/>
                  <a:gd name="T39" fmla="*/ 334 h 454"/>
                  <a:gd name="T40" fmla="*/ 408 w 975"/>
                  <a:gd name="T41" fmla="*/ 25 h 454"/>
                  <a:gd name="T42" fmla="*/ 408 w 975"/>
                  <a:gd name="T43" fmla="*/ 71 h 454"/>
                  <a:gd name="T44" fmla="*/ 567 w 975"/>
                  <a:gd name="T45" fmla="*/ 91 h 454"/>
                  <a:gd name="T46" fmla="*/ 408 w 975"/>
                  <a:gd name="T47" fmla="*/ 91 h 454"/>
                  <a:gd name="T48" fmla="*/ 567 w 975"/>
                  <a:gd name="T49" fmla="*/ 202 h 454"/>
                  <a:gd name="T50" fmla="*/ 408 w 975"/>
                  <a:gd name="T51" fmla="*/ 223 h 454"/>
                  <a:gd name="T52" fmla="*/ 408 w 975"/>
                  <a:gd name="T53" fmla="*/ 268 h 454"/>
                  <a:gd name="T54" fmla="*/ 567 w 975"/>
                  <a:gd name="T55" fmla="*/ 288 h 454"/>
                  <a:gd name="T56" fmla="*/ 408 w 975"/>
                  <a:gd name="T57" fmla="*/ 288 h 454"/>
                  <a:gd name="T58" fmla="*/ 388 w 975"/>
                  <a:gd name="T59" fmla="*/ 71 h 454"/>
                  <a:gd name="T60" fmla="*/ 229 w 975"/>
                  <a:gd name="T61" fmla="*/ 91 h 454"/>
                  <a:gd name="T62" fmla="*/ 229 w 975"/>
                  <a:gd name="T63" fmla="*/ 136 h 454"/>
                  <a:gd name="T64" fmla="*/ 388 w 975"/>
                  <a:gd name="T65" fmla="*/ 157 h 454"/>
                  <a:gd name="T66" fmla="*/ 229 w 975"/>
                  <a:gd name="T67" fmla="*/ 157 h 454"/>
                  <a:gd name="T68" fmla="*/ 388 w 975"/>
                  <a:gd name="T69" fmla="*/ 268 h 454"/>
                  <a:gd name="T70" fmla="*/ 229 w 975"/>
                  <a:gd name="T71" fmla="*/ 288 h 454"/>
                  <a:gd name="T72" fmla="*/ 229 w 975"/>
                  <a:gd name="T73" fmla="*/ 334 h 454"/>
                  <a:gd name="T74" fmla="*/ 208 w 975"/>
                  <a:gd name="T75" fmla="*/ 25 h 454"/>
                  <a:gd name="T76" fmla="*/ 50 w 975"/>
                  <a:gd name="T77" fmla="*/ 25 h 454"/>
                  <a:gd name="T78" fmla="*/ 208 w 975"/>
                  <a:gd name="T79" fmla="*/ 136 h 454"/>
                  <a:gd name="T80" fmla="*/ 50 w 975"/>
                  <a:gd name="T81" fmla="*/ 157 h 454"/>
                  <a:gd name="T82" fmla="*/ 50 w 975"/>
                  <a:gd name="T83" fmla="*/ 202 h 454"/>
                  <a:gd name="T84" fmla="*/ 208 w 975"/>
                  <a:gd name="T85" fmla="*/ 223 h 454"/>
                  <a:gd name="T86" fmla="*/ 50 w 975"/>
                  <a:gd name="T87" fmla="*/ 223 h 454"/>
                  <a:gd name="T88" fmla="*/ 208 w 975"/>
                  <a:gd name="T89" fmla="*/ 334 h 454"/>
                  <a:gd name="T90" fmla="*/ 925 w 975"/>
                  <a:gd name="T91" fmla="*/ 375 h 454"/>
                  <a:gd name="T92" fmla="*/ 766 w 975"/>
                  <a:gd name="T93" fmla="*/ 436 h 454"/>
                  <a:gd name="T94" fmla="*/ 621 w 975"/>
                  <a:gd name="T95" fmla="*/ 436 h 454"/>
                  <a:gd name="T96" fmla="*/ 388 w 975"/>
                  <a:gd name="T97" fmla="*/ 375 h 454"/>
                  <a:gd name="T98" fmla="*/ 354 w 975"/>
                  <a:gd name="T99" fmla="*/ 375 h 454"/>
                  <a:gd name="T100" fmla="*/ 174 w 975"/>
                  <a:gd name="T101" fmla="*/ 436 h 454"/>
                  <a:gd name="T102" fmla="*/ 50 w 975"/>
                  <a:gd name="T103" fmla="*/ 35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75" h="454">
                    <a:moveTo>
                      <a:pt x="966" y="436"/>
                    </a:moveTo>
                    <a:cubicBezTo>
                      <a:pt x="950" y="436"/>
                      <a:pt x="950" y="436"/>
                      <a:pt x="950" y="436"/>
                    </a:cubicBezTo>
                    <a:cubicBezTo>
                      <a:pt x="950" y="21"/>
                      <a:pt x="950" y="21"/>
                      <a:pt x="950" y="21"/>
                    </a:cubicBezTo>
                    <a:cubicBezTo>
                      <a:pt x="950" y="10"/>
                      <a:pt x="941" y="0"/>
                      <a:pt x="930" y="0"/>
                    </a:cubicBezTo>
                    <a:cubicBezTo>
                      <a:pt x="45" y="0"/>
                      <a:pt x="45" y="0"/>
                      <a:pt x="45" y="0"/>
                    </a:cubicBezTo>
                    <a:cubicBezTo>
                      <a:pt x="34" y="0"/>
                      <a:pt x="25" y="10"/>
                      <a:pt x="25" y="21"/>
                    </a:cubicBezTo>
                    <a:cubicBezTo>
                      <a:pt x="25" y="436"/>
                      <a:pt x="25" y="436"/>
                      <a:pt x="25" y="436"/>
                    </a:cubicBezTo>
                    <a:cubicBezTo>
                      <a:pt x="9" y="436"/>
                      <a:pt x="9" y="436"/>
                      <a:pt x="9" y="436"/>
                    </a:cubicBezTo>
                    <a:cubicBezTo>
                      <a:pt x="0" y="454"/>
                      <a:pt x="0" y="454"/>
                      <a:pt x="0" y="454"/>
                    </a:cubicBezTo>
                    <a:cubicBezTo>
                      <a:pt x="975" y="454"/>
                      <a:pt x="975" y="454"/>
                      <a:pt x="975" y="454"/>
                    </a:cubicBezTo>
                    <a:cubicBezTo>
                      <a:pt x="975" y="454"/>
                      <a:pt x="975" y="454"/>
                      <a:pt x="975" y="454"/>
                    </a:cubicBezTo>
                    <a:lnTo>
                      <a:pt x="966" y="436"/>
                    </a:lnTo>
                    <a:close/>
                    <a:moveTo>
                      <a:pt x="766" y="25"/>
                    </a:moveTo>
                    <a:cubicBezTo>
                      <a:pt x="925" y="25"/>
                      <a:pt x="925" y="25"/>
                      <a:pt x="925" y="25"/>
                    </a:cubicBezTo>
                    <a:cubicBezTo>
                      <a:pt x="925" y="71"/>
                      <a:pt x="925" y="71"/>
                      <a:pt x="925" y="71"/>
                    </a:cubicBezTo>
                    <a:cubicBezTo>
                      <a:pt x="766" y="71"/>
                      <a:pt x="766" y="71"/>
                      <a:pt x="766" y="71"/>
                    </a:cubicBezTo>
                    <a:lnTo>
                      <a:pt x="766" y="25"/>
                    </a:lnTo>
                    <a:close/>
                    <a:moveTo>
                      <a:pt x="766" y="91"/>
                    </a:moveTo>
                    <a:cubicBezTo>
                      <a:pt x="925" y="91"/>
                      <a:pt x="925" y="91"/>
                      <a:pt x="925" y="91"/>
                    </a:cubicBezTo>
                    <a:cubicBezTo>
                      <a:pt x="925" y="136"/>
                      <a:pt x="925" y="136"/>
                      <a:pt x="925" y="136"/>
                    </a:cubicBezTo>
                    <a:cubicBezTo>
                      <a:pt x="766" y="136"/>
                      <a:pt x="766" y="136"/>
                      <a:pt x="766" y="136"/>
                    </a:cubicBezTo>
                    <a:lnTo>
                      <a:pt x="766" y="91"/>
                    </a:lnTo>
                    <a:close/>
                    <a:moveTo>
                      <a:pt x="766" y="157"/>
                    </a:moveTo>
                    <a:cubicBezTo>
                      <a:pt x="925" y="157"/>
                      <a:pt x="925" y="157"/>
                      <a:pt x="925" y="157"/>
                    </a:cubicBezTo>
                    <a:cubicBezTo>
                      <a:pt x="925" y="202"/>
                      <a:pt x="925" y="202"/>
                      <a:pt x="925" y="202"/>
                    </a:cubicBezTo>
                    <a:cubicBezTo>
                      <a:pt x="766" y="202"/>
                      <a:pt x="766" y="202"/>
                      <a:pt x="766" y="202"/>
                    </a:cubicBezTo>
                    <a:lnTo>
                      <a:pt x="766" y="157"/>
                    </a:lnTo>
                    <a:close/>
                    <a:moveTo>
                      <a:pt x="766" y="223"/>
                    </a:moveTo>
                    <a:cubicBezTo>
                      <a:pt x="925" y="223"/>
                      <a:pt x="925" y="223"/>
                      <a:pt x="925" y="223"/>
                    </a:cubicBezTo>
                    <a:cubicBezTo>
                      <a:pt x="925" y="268"/>
                      <a:pt x="925" y="268"/>
                      <a:pt x="925" y="268"/>
                    </a:cubicBezTo>
                    <a:cubicBezTo>
                      <a:pt x="766" y="268"/>
                      <a:pt x="766" y="268"/>
                      <a:pt x="766" y="268"/>
                    </a:cubicBezTo>
                    <a:lnTo>
                      <a:pt x="766" y="223"/>
                    </a:lnTo>
                    <a:close/>
                    <a:moveTo>
                      <a:pt x="766" y="288"/>
                    </a:moveTo>
                    <a:cubicBezTo>
                      <a:pt x="925" y="288"/>
                      <a:pt x="925" y="288"/>
                      <a:pt x="925" y="288"/>
                    </a:cubicBezTo>
                    <a:cubicBezTo>
                      <a:pt x="925" y="334"/>
                      <a:pt x="925" y="334"/>
                      <a:pt x="925" y="334"/>
                    </a:cubicBezTo>
                    <a:cubicBezTo>
                      <a:pt x="766" y="334"/>
                      <a:pt x="766" y="334"/>
                      <a:pt x="766" y="334"/>
                    </a:cubicBezTo>
                    <a:lnTo>
                      <a:pt x="766" y="288"/>
                    </a:lnTo>
                    <a:close/>
                    <a:moveTo>
                      <a:pt x="587" y="25"/>
                    </a:moveTo>
                    <a:cubicBezTo>
                      <a:pt x="746" y="25"/>
                      <a:pt x="746" y="25"/>
                      <a:pt x="746" y="25"/>
                    </a:cubicBezTo>
                    <a:cubicBezTo>
                      <a:pt x="746" y="71"/>
                      <a:pt x="746" y="71"/>
                      <a:pt x="746" y="71"/>
                    </a:cubicBezTo>
                    <a:cubicBezTo>
                      <a:pt x="587" y="71"/>
                      <a:pt x="587" y="71"/>
                      <a:pt x="587" y="71"/>
                    </a:cubicBezTo>
                    <a:lnTo>
                      <a:pt x="587" y="25"/>
                    </a:lnTo>
                    <a:close/>
                    <a:moveTo>
                      <a:pt x="587" y="91"/>
                    </a:moveTo>
                    <a:cubicBezTo>
                      <a:pt x="746" y="91"/>
                      <a:pt x="746" y="91"/>
                      <a:pt x="746" y="91"/>
                    </a:cubicBezTo>
                    <a:cubicBezTo>
                      <a:pt x="746" y="136"/>
                      <a:pt x="746" y="136"/>
                      <a:pt x="746" y="136"/>
                    </a:cubicBezTo>
                    <a:cubicBezTo>
                      <a:pt x="587" y="136"/>
                      <a:pt x="587" y="136"/>
                      <a:pt x="587" y="136"/>
                    </a:cubicBezTo>
                    <a:lnTo>
                      <a:pt x="587" y="91"/>
                    </a:lnTo>
                    <a:close/>
                    <a:moveTo>
                      <a:pt x="587" y="157"/>
                    </a:moveTo>
                    <a:cubicBezTo>
                      <a:pt x="746" y="157"/>
                      <a:pt x="746" y="157"/>
                      <a:pt x="746" y="157"/>
                    </a:cubicBezTo>
                    <a:cubicBezTo>
                      <a:pt x="746" y="202"/>
                      <a:pt x="746" y="202"/>
                      <a:pt x="746" y="202"/>
                    </a:cubicBezTo>
                    <a:cubicBezTo>
                      <a:pt x="587" y="202"/>
                      <a:pt x="587" y="202"/>
                      <a:pt x="587" y="202"/>
                    </a:cubicBezTo>
                    <a:lnTo>
                      <a:pt x="587" y="157"/>
                    </a:lnTo>
                    <a:close/>
                    <a:moveTo>
                      <a:pt x="587" y="223"/>
                    </a:moveTo>
                    <a:cubicBezTo>
                      <a:pt x="746" y="223"/>
                      <a:pt x="746" y="223"/>
                      <a:pt x="746" y="223"/>
                    </a:cubicBezTo>
                    <a:cubicBezTo>
                      <a:pt x="746" y="268"/>
                      <a:pt x="746" y="268"/>
                      <a:pt x="746" y="268"/>
                    </a:cubicBezTo>
                    <a:cubicBezTo>
                      <a:pt x="587" y="268"/>
                      <a:pt x="587" y="268"/>
                      <a:pt x="587" y="268"/>
                    </a:cubicBezTo>
                    <a:lnTo>
                      <a:pt x="587" y="223"/>
                    </a:lnTo>
                    <a:close/>
                    <a:moveTo>
                      <a:pt x="587" y="288"/>
                    </a:moveTo>
                    <a:cubicBezTo>
                      <a:pt x="746" y="288"/>
                      <a:pt x="746" y="288"/>
                      <a:pt x="746" y="288"/>
                    </a:cubicBezTo>
                    <a:cubicBezTo>
                      <a:pt x="746" y="334"/>
                      <a:pt x="746" y="334"/>
                      <a:pt x="746" y="334"/>
                    </a:cubicBezTo>
                    <a:cubicBezTo>
                      <a:pt x="587" y="334"/>
                      <a:pt x="587" y="334"/>
                      <a:pt x="587" y="334"/>
                    </a:cubicBezTo>
                    <a:lnTo>
                      <a:pt x="587" y="288"/>
                    </a:lnTo>
                    <a:close/>
                    <a:moveTo>
                      <a:pt x="408" y="25"/>
                    </a:moveTo>
                    <a:cubicBezTo>
                      <a:pt x="567" y="25"/>
                      <a:pt x="567" y="25"/>
                      <a:pt x="567" y="25"/>
                    </a:cubicBezTo>
                    <a:cubicBezTo>
                      <a:pt x="567" y="71"/>
                      <a:pt x="567" y="71"/>
                      <a:pt x="567" y="71"/>
                    </a:cubicBezTo>
                    <a:cubicBezTo>
                      <a:pt x="408" y="71"/>
                      <a:pt x="408" y="71"/>
                      <a:pt x="408" y="71"/>
                    </a:cubicBezTo>
                    <a:lnTo>
                      <a:pt x="408" y="25"/>
                    </a:lnTo>
                    <a:close/>
                    <a:moveTo>
                      <a:pt x="408" y="91"/>
                    </a:moveTo>
                    <a:cubicBezTo>
                      <a:pt x="567" y="91"/>
                      <a:pt x="567" y="91"/>
                      <a:pt x="567" y="91"/>
                    </a:cubicBezTo>
                    <a:cubicBezTo>
                      <a:pt x="567" y="136"/>
                      <a:pt x="567" y="136"/>
                      <a:pt x="567" y="136"/>
                    </a:cubicBezTo>
                    <a:cubicBezTo>
                      <a:pt x="408" y="136"/>
                      <a:pt x="408" y="136"/>
                      <a:pt x="408" y="136"/>
                    </a:cubicBezTo>
                    <a:lnTo>
                      <a:pt x="408" y="91"/>
                    </a:lnTo>
                    <a:close/>
                    <a:moveTo>
                      <a:pt x="408" y="157"/>
                    </a:moveTo>
                    <a:cubicBezTo>
                      <a:pt x="567" y="157"/>
                      <a:pt x="567" y="157"/>
                      <a:pt x="567" y="157"/>
                    </a:cubicBezTo>
                    <a:cubicBezTo>
                      <a:pt x="567" y="202"/>
                      <a:pt x="567" y="202"/>
                      <a:pt x="567" y="202"/>
                    </a:cubicBezTo>
                    <a:cubicBezTo>
                      <a:pt x="408" y="202"/>
                      <a:pt x="408" y="202"/>
                      <a:pt x="408" y="202"/>
                    </a:cubicBezTo>
                    <a:lnTo>
                      <a:pt x="408" y="157"/>
                    </a:lnTo>
                    <a:close/>
                    <a:moveTo>
                      <a:pt x="408" y="223"/>
                    </a:moveTo>
                    <a:cubicBezTo>
                      <a:pt x="567" y="223"/>
                      <a:pt x="567" y="223"/>
                      <a:pt x="567" y="223"/>
                    </a:cubicBezTo>
                    <a:cubicBezTo>
                      <a:pt x="567" y="268"/>
                      <a:pt x="567" y="268"/>
                      <a:pt x="567" y="268"/>
                    </a:cubicBezTo>
                    <a:cubicBezTo>
                      <a:pt x="408" y="268"/>
                      <a:pt x="408" y="268"/>
                      <a:pt x="408" y="268"/>
                    </a:cubicBezTo>
                    <a:lnTo>
                      <a:pt x="408" y="223"/>
                    </a:lnTo>
                    <a:close/>
                    <a:moveTo>
                      <a:pt x="408" y="288"/>
                    </a:moveTo>
                    <a:cubicBezTo>
                      <a:pt x="567" y="288"/>
                      <a:pt x="567" y="288"/>
                      <a:pt x="567" y="288"/>
                    </a:cubicBezTo>
                    <a:cubicBezTo>
                      <a:pt x="567" y="334"/>
                      <a:pt x="567" y="334"/>
                      <a:pt x="567" y="334"/>
                    </a:cubicBezTo>
                    <a:cubicBezTo>
                      <a:pt x="408" y="334"/>
                      <a:pt x="408" y="334"/>
                      <a:pt x="408" y="334"/>
                    </a:cubicBezTo>
                    <a:lnTo>
                      <a:pt x="408" y="288"/>
                    </a:lnTo>
                    <a:close/>
                    <a:moveTo>
                      <a:pt x="229" y="25"/>
                    </a:moveTo>
                    <a:cubicBezTo>
                      <a:pt x="388" y="25"/>
                      <a:pt x="388" y="25"/>
                      <a:pt x="388" y="25"/>
                    </a:cubicBezTo>
                    <a:cubicBezTo>
                      <a:pt x="388" y="71"/>
                      <a:pt x="388" y="71"/>
                      <a:pt x="388" y="71"/>
                    </a:cubicBezTo>
                    <a:cubicBezTo>
                      <a:pt x="229" y="71"/>
                      <a:pt x="229" y="71"/>
                      <a:pt x="229" y="71"/>
                    </a:cubicBezTo>
                    <a:lnTo>
                      <a:pt x="229" y="25"/>
                    </a:lnTo>
                    <a:close/>
                    <a:moveTo>
                      <a:pt x="229" y="91"/>
                    </a:moveTo>
                    <a:cubicBezTo>
                      <a:pt x="388" y="91"/>
                      <a:pt x="388" y="91"/>
                      <a:pt x="388" y="91"/>
                    </a:cubicBezTo>
                    <a:cubicBezTo>
                      <a:pt x="388" y="136"/>
                      <a:pt x="388" y="136"/>
                      <a:pt x="388" y="136"/>
                    </a:cubicBezTo>
                    <a:cubicBezTo>
                      <a:pt x="229" y="136"/>
                      <a:pt x="229" y="136"/>
                      <a:pt x="229" y="136"/>
                    </a:cubicBezTo>
                    <a:lnTo>
                      <a:pt x="229" y="91"/>
                    </a:lnTo>
                    <a:close/>
                    <a:moveTo>
                      <a:pt x="229" y="157"/>
                    </a:moveTo>
                    <a:cubicBezTo>
                      <a:pt x="388" y="157"/>
                      <a:pt x="388" y="157"/>
                      <a:pt x="388" y="157"/>
                    </a:cubicBezTo>
                    <a:cubicBezTo>
                      <a:pt x="388" y="202"/>
                      <a:pt x="388" y="202"/>
                      <a:pt x="388" y="202"/>
                    </a:cubicBezTo>
                    <a:cubicBezTo>
                      <a:pt x="229" y="202"/>
                      <a:pt x="229" y="202"/>
                      <a:pt x="229" y="202"/>
                    </a:cubicBezTo>
                    <a:lnTo>
                      <a:pt x="229" y="157"/>
                    </a:lnTo>
                    <a:close/>
                    <a:moveTo>
                      <a:pt x="229" y="223"/>
                    </a:moveTo>
                    <a:cubicBezTo>
                      <a:pt x="388" y="223"/>
                      <a:pt x="388" y="223"/>
                      <a:pt x="388" y="223"/>
                    </a:cubicBezTo>
                    <a:cubicBezTo>
                      <a:pt x="388" y="268"/>
                      <a:pt x="388" y="268"/>
                      <a:pt x="388" y="268"/>
                    </a:cubicBezTo>
                    <a:cubicBezTo>
                      <a:pt x="229" y="268"/>
                      <a:pt x="229" y="268"/>
                      <a:pt x="229" y="268"/>
                    </a:cubicBezTo>
                    <a:lnTo>
                      <a:pt x="229" y="223"/>
                    </a:lnTo>
                    <a:close/>
                    <a:moveTo>
                      <a:pt x="229" y="288"/>
                    </a:moveTo>
                    <a:cubicBezTo>
                      <a:pt x="388" y="288"/>
                      <a:pt x="388" y="288"/>
                      <a:pt x="388" y="288"/>
                    </a:cubicBezTo>
                    <a:cubicBezTo>
                      <a:pt x="388" y="334"/>
                      <a:pt x="388" y="334"/>
                      <a:pt x="388" y="334"/>
                    </a:cubicBezTo>
                    <a:cubicBezTo>
                      <a:pt x="229" y="334"/>
                      <a:pt x="229" y="334"/>
                      <a:pt x="229" y="334"/>
                    </a:cubicBezTo>
                    <a:lnTo>
                      <a:pt x="229" y="288"/>
                    </a:lnTo>
                    <a:close/>
                    <a:moveTo>
                      <a:pt x="50" y="25"/>
                    </a:moveTo>
                    <a:cubicBezTo>
                      <a:pt x="208" y="25"/>
                      <a:pt x="208" y="25"/>
                      <a:pt x="208" y="25"/>
                    </a:cubicBezTo>
                    <a:cubicBezTo>
                      <a:pt x="208" y="71"/>
                      <a:pt x="208" y="71"/>
                      <a:pt x="208" y="71"/>
                    </a:cubicBezTo>
                    <a:cubicBezTo>
                      <a:pt x="50" y="71"/>
                      <a:pt x="50" y="71"/>
                      <a:pt x="50" y="71"/>
                    </a:cubicBezTo>
                    <a:lnTo>
                      <a:pt x="50" y="25"/>
                    </a:lnTo>
                    <a:close/>
                    <a:moveTo>
                      <a:pt x="50" y="91"/>
                    </a:moveTo>
                    <a:cubicBezTo>
                      <a:pt x="208" y="91"/>
                      <a:pt x="208" y="91"/>
                      <a:pt x="208" y="91"/>
                    </a:cubicBezTo>
                    <a:cubicBezTo>
                      <a:pt x="208" y="136"/>
                      <a:pt x="208" y="136"/>
                      <a:pt x="208" y="136"/>
                    </a:cubicBezTo>
                    <a:cubicBezTo>
                      <a:pt x="50" y="136"/>
                      <a:pt x="50" y="136"/>
                      <a:pt x="50" y="136"/>
                    </a:cubicBezTo>
                    <a:lnTo>
                      <a:pt x="50" y="91"/>
                    </a:lnTo>
                    <a:close/>
                    <a:moveTo>
                      <a:pt x="50" y="157"/>
                    </a:moveTo>
                    <a:cubicBezTo>
                      <a:pt x="208" y="157"/>
                      <a:pt x="208" y="157"/>
                      <a:pt x="208" y="157"/>
                    </a:cubicBezTo>
                    <a:cubicBezTo>
                      <a:pt x="208" y="202"/>
                      <a:pt x="208" y="202"/>
                      <a:pt x="208" y="202"/>
                    </a:cubicBezTo>
                    <a:cubicBezTo>
                      <a:pt x="50" y="202"/>
                      <a:pt x="50" y="202"/>
                      <a:pt x="50" y="202"/>
                    </a:cubicBezTo>
                    <a:lnTo>
                      <a:pt x="50" y="157"/>
                    </a:lnTo>
                    <a:close/>
                    <a:moveTo>
                      <a:pt x="50" y="223"/>
                    </a:moveTo>
                    <a:cubicBezTo>
                      <a:pt x="208" y="223"/>
                      <a:pt x="208" y="223"/>
                      <a:pt x="208" y="223"/>
                    </a:cubicBezTo>
                    <a:cubicBezTo>
                      <a:pt x="208" y="268"/>
                      <a:pt x="208" y="268"/>
                      <a:pt x="208" y="268"/>
                    </a:cubicBezTo>
                    <a:cubicBezTo>
                      <a:pt x="50" y="268"/>
                      <a:pt x="50" y="268"/>
                      <a:pt x="50" y="268"/>
                    </a:cubicBezTo>
                    <a:lnTo>
                      <a:pt x="50" y="223"/>
                    </a:lnTo>
                    <a:close/>
                    <a:moveTo>
                      <a:pt x="50" y="288"/>
                    </a:moveTo>
                    <a:cubicBezTo>
                      <a:pt x="208" y="288"/>
                      <a:pt x="208" y="288"/>
                      <a:pt x="208" y="288"/>
                    </a:cubicBezTo>
                    <a:cubicBezTo>
                      <a:pt x="208" y="334"/>
                      <a:pt x="208" y="334"/>
                      <a:pt x="208" y="334"/>
                    </a:cubicBezTo>
                    <a:cubicBezTo>
                      <a:pt x="50" y="334"/>
                      <a:pt x="50" y="334"/>
                      <a:pt x="50" y="334"/>
                    </a:cubicBezTo>
                    <a:lnTo>
                      <a:pt x="50" y="288"/>
                    </a:lnTo>
                    <a:close/>
                    <a:moveTo>
                      <a:pt x="925" y="375"/>
                    </a:moveTo>
                    <a:cubicBezTo>
                      <a:pt x="800" y="375"/>
                      <a:pt x="800" y="375"/>
                      <a:pt x="800" y="375"/>
                    </a:cubicBezTo>
                    <a:cubicBezTo>
                      <a:pt x="800" y="436"/>
                      <a:pt x="800" y="436"/>
                      <a:pt x="800" y="436"/>
                    </a:cubicBezTo>
                    <a:cubicBezTo>
                      <a:pt x="766" y="436"/>
                      <a:pt x="766" y="436"/>
                      <a:pt x="766" y="436"/>
                    </a:cubicBezTo>
                    <a:cubicBezTo>
                      <a:pt x="766" y="375"/>
                      <a:pt x="766" y="375"/>
                      <a:pt x="766" y="375"/>
                    </a:cubicBezTo>
                    <a:cubicBezTo>
                      <a:pt x="621" y="375"/>
                      <a:pt x="621" y="375"/>
                      <a:pt x="621" y="375"/>
                    </a:cubicBezTo>
                    <a:cubicBezTo>
                      <a:pt x="621" y="436"/>
                      <a:pt x="621" y="436"/>
                      <a:pt x="621" y="436"/>
                    </a:cubicBezTo>
                    <a:cubicBezTo>
                      <a:pt x="587" y="436"/>
                      <a:pt x="587" y="436"/>
                      <a:pt x="587" y="436"/>
                    </a:cubicBezTo>
                    <a:cubicBezTo>
                      <a:pt x="587" y="375"/>
                      <a:pt x="587" y="375"/>
                      <a:pt x="587" y="375"/>
                    </a:cubicBezTo>
                    <a:cubicBezTo>
                      <a:pt x="388" y="375"/>
                      <a:pt x="388" y="375"/>
                      <a:pt x="388" y="375"/>
                    </a:cubicBezTo>
                    <a:cubicBezTo>
                      <a:pt x="388" y="436"/>
                      <a:pt x="388" y="436"/>
                      <a:pt x="388" y="436"/>
                    </a:cubicBezTo>
                    <a:cubicBezTo>
                      <a:pt x="354" y="436"/>
                      <a:pt x="354" y="436"/>
                      <a:pt x="354" y="436"/>
                    </a:cubicBezTo>
                    <a:cubicBezTo>
                      <a:pt x="354" y="375"/>
                      <a:pt x="354" y="375"/>
                      <a:pt x="354" y="375"/>
                    </a:cubicBezTo>
                    <a:cubicBezTo>
                      <a:pt x="208" y="375"/>
                      <a:pt x="208" y="375"/>
                      <a:pt x="208" y="375"/>
                    </a:cubicBezTo>
                    <a:cubicBezTo>
                      <a:pt x="208" y="436"/>
                      <a:pt x="208" y="436"/>
                      <a:pt x="208" y="436"/>
                    </a:cubicBezTo>
                    <a:cubicBezTo>
                      <a:pt x="174" y="436"/>
                      <a:pt x="174" y="436"/>
                      <a:pt x="174" y="436"/>
                    </a:cubicBezTo>
                    <a:cubicBezTo>
                      <a:pt x="174" y="375"/>
                      <a:pt x="174" y="375"/>
                      <a:pt x="174" y="375"/>
                    </a:cubicBezTo>
                    <a:cubicBezTo>
                      <a:pt x="50" y="375"/>
                      <a:pt x="50" y="375"/>
                      <a:pt x="50" y="375"/>
                    </a:cubicBezTo>
                    <a:cubicBezTo>
                      <a:pt x="50" y="354"/>
                      <a:pt x="50" y="354"/>
                      <a:pt x="50" y="354"/>
                    </a:cubicBezTo>
                    <a:cubicBezTo>
                      <a:pt x="925" y="354"/>
                      <a:pt x="925" y="354"/>
                      <a:pt x="925" y="354"/>
                    </a:cubicBezTo>
                    <a:lnTo>
                      <a:pt x="925" y="375"/>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ＭＳ Ｐゴシック"/>
                  <a:ea typeface="ＭＳ Ｐゴシック"/>
                </a:endParaRPr>
              </a:p>
            </p:txBody>
          </p:sp>
        </p:grpSp>
      </p:grpSp>
      <p:sp>
        <p:nvSpPr>
          <p:cNvPr id="6" name="フローチャート: 磁気ディスク 5">
            <a:extLst>
              <a:ext uri="{FF2B5EF4-FFF2-40B4-BE49-F238E27FC236}">
                <a16:creationId xmlns:a16="http://schemas.microsoft.com/office/drawing/2014/main" id="{9965C06B-B348-20F4-98AD-A1BD963DA23B}"/>
              </a:ext>
            </a:extLst>
          </p:cNvPr>
          <p:cNvSpPr/>
          <p:nvPr/>
        </p:nvSpPr>
        <p:spPr>
          <a:xfrm>
            <a:off x="3295987" y="3071332"/>
            <a:ext cx="2361941" cy="1340315"/>
          </a:xfrm>
          <a:prstGeom prst="flowChartMagneticDisk">
            <a:avLst/>
          </a:prstGeom>
          <a:solidFill>
            <a:srgbClr val="3C82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r>
              <a:rPr kumimoji="1" lang="en-US" altLang="ja-JP" sz="2159" b="1">
                <a:solidFill>
                  <a:srgbClr val="FFFFFF"/>
                </a:solidFill>
                <a:latin typeface="BIZ UDPゴシック" panose="020B0400000000000000" pitchFamily="50" charset="-128"/>
                <a:ea typeface="BIZ UDPゴシック" panose="020B0400000000000000" pitchFamily="50" charset="-128"/>
              </a:rPr>
              <a:t>G-MIS</a:t>
            </a:r>
            <a:endParaRPr kumimoji="1" lang="ja-JP" altLang="en-US" sz="2159" b="1">
              <a:solidFill>
                <a:srgbClr val="FFFFFF"/>
              </a:solidFill>
              <a:latin typeface="BIZ UDPゴシック" panose="020B0400000000000000" pitchFamily="50" charset="-128"/>
              <a:ea typeface="BIZ UDPゴシック" panose="020B0400000000000000" pitchFamily="50" charset="-128"/>
            </a:endParaRPr>
          </a:p>
        </p:txBody>
      </p:sp>
      <p:grpSp>
        <p:nvGrpSpPr>
          <p:cNvPr id="7" name="グループ化 6">
            <a:extLst>
              <a:ext uri="{FF2B5EF4-FFF2-40B4-BE49-F238E27FC236}">
                <a16:creationId xmlns:a16="http://schemas.microsoft.com/office/drawing/2014/main" id="{B0470BE6-DE53-FBE9-6860-43FD36D36BC4}"/>
              </a:ext>
            </a:extLst>
          </p:cNvPr>
          <p:cNvGrpSpPr/>
          <p:nvPr/>
        </p:nvGrpSpPr>
        <p:grpSpPr>
          <a:xfrm>
            <a:off x="7131692" y="6225798"/>
            <a:ext cx="2547037" cy="1119627"/>
            <a:chOff x="7268676" y="1287012"/>
            <a:chExt cx="2521083" cy="1677168"/>
          </a:xfrm>
        </p:grpSpPr>
        <p:grpSp>
          <p:nvGrpSpPr>
            <p:cNvPr id="24" name="グループ化 23">
              <a:extLst>
                <a:ext uri="{FF2B5EF4-FFF2-40B4-BE49-F238E27FC236}">
                  <a16:creationId xmlns:a16="http://schemas.microsoft.com/office/drawing/2014/main" id="{657A4AD5-F684-5B33-CCB3-C5BE7B09DCA3}"/>
                </a:ext>
              </a:extLst>
            </p:cNvPr>
            <p:cNvGrpSpPr/>
            <p:nvPr/>
          </p:nvGrpSpPr>
          <p:grpSpPr>
            <a:xfrm>
              <a:off x="7268676" y="1287012"/>
              <a:ext cx="2521083" cy="1677168"/>
              <a:chOff x="130677" y="3275111"/>
              <a:chExt cx="2521083" cy="1891250"/>
            </a:xfrm>
          </p:grpSpPr>
          <p:sp>
            <p:nvSpPr>
              <p:cNvPr id="38" name="正方形/長方形 37">
                <a:extLst>
                  <a:ext uri="{FF2B5EF4-FFF2-40B4-BE49-F238E27FC236}">
                    <a16:creationId xmlns:a16="http://schemas.microsoft.com/office/drawing/2014/main" id="{71558243-4D14-9134-7736-FDCC611A3977}"/>
                  </a:ext>
                </a:extLst>
              </p:cNvPr>
              <p:cNvSpPr/>
              <p:nvPr/>
            </p:nvSpPr>
            <p:spPr>
              <a:xfrm>
                <a:off x="130677" y="3275111"/>
                <a:ext cx="2521083" cy="1891250"/>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sp>
            <p:nvSpPr>
              <p:cNvPr id="39" name="テキスト ボックス 68">
                <a:extLst>
                  <a:ext uri="{FF2B5EF4-FFF2-40B4-BE49-F238E27FC236}">
                    <a16:creationId xmlns:a16="http://schemas.microsoft.com/office/drawing/2014/main" id="{F1F2CF65-7188-9861-ED28-4343190E8FD8}"/>
                  </a:ext>
                </a:extLst>
              </p:cNvPr>
              <p:cNvSpPr txBox="1"/>
              <p:nvPr/>
            </p:nvSpPr>
            <p:spPr>
              <a:xfrm>
                <a:off x="862909" y="3313253"/>
                <a:ext cx="1045932" cy="54870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3239">
                  <a:defRPr/>
                </a:pPr>
                <a:r>
                  <a:rPr kumimoji="1" lang="ja-JP" altLang="en-US" sz="1511" u="sng">
                    <a:solidFill>
                      <a:prstClr val="black"/>
                    </a:solidFill>
                    <a:latin typeface="Meiryo UI" panose="020B0604030504040204" pitchFamily="50" charset="-128"/>
                    <a:ea typeface="Meiryo UI" panose="020B0604030504040204" pitchFamily="50" charset="-128"/>
                    <a:cs typeface="Meiryo UI" panose="020B0604030504040204" pitchFamily="50" charset="-128"/>
                  </a:rPr>
                  <a:t>住民・患者</a:t>
                </a:r>
              </a:p>
            </p:txBody>
          </p:sp>
        </p:grpSp>
        <p:grpSp>
          <p:nvGrpSpPr>
            <p:cNvPr id="25" name="老人｜男性">
              <a:extLst>
                <a:ext uri="{FF2B5EF4-FFF2-40B4-BE49-F238E27FC236}">
                  <a16:creationId xmlns:a16="http://schemas.microsoft.com/office/drawing/2014/main" id="{ECF0BD42-63E5-B0AC-B417-47BD46F8F058}"/>
                </a:ext>
              </a:extLst>
            </p:cNvPr>
            <p:cNvGrpSpPr>
              <a:grpSpLocks noChangeAspect="1"/>
            </p:cNvGrpSpPr>
            <p:nvPr/>
          </p:nvGrpSpPr>
          <p:grpSpPr bwMode="auto">
            <a:xfrm>
              <a:off x="7927974" y="1818872"/>
              <a:ext cx="472563" cy="537470"/>
              <a:chOff x="909" y="2119"/>
              <a:chExt cx="597" cy="679"/>
            </a:xfrm>
          </p:grpSpPr>
          <p:sp>
            <p:nvSpPr>
              <p:cNvPr id="36" name="Freeform 34">
                <a:extLst>
                  <a:ext uri="{FF2B5EF4-FFF2-40B4-BE49-F238E27FC236}">
                    <a16:creationId xmlns:a16="http://schemas.microsoft.com/office/drawing/2014/main" id="{681756CF-A174-53AD-2F5C-3F9E9B64E1BB}"/>
                  </a:ext>
                </a:extLst>
              </p:cNvPr>
              <p:cNvSpPr>
                <a:spLocks noEditPoints="1"/>
              </p:cNvSpPr>
              <p:nvPr/>
            </p:nvSpPr>
            <p:spPr bwMode="auto">
              <a:xfrm>
                <a:off x="1079" y="2151"/>
                <a:ext cx="258" cy="385"/>
              </a:xfrm>
              <a:custGeom>
                <a:avLst/>
                <a:gdLst>
                  <a:gd name="T0" fmla="*/ 39 w 169"/>
                  <a:gd name="T1" fmla="*/ 253 h 253"/>
                  <a:gd name="T2" fmla="*/ 0 w 169"/>
                  <a:gd name="T3" fmla="*/ 181 h 253"/>
                  <a:gd name="T4" fmla="*/ 15 w 169"/>
                  <a:gd name="T5" fmla="*/ 175 h 253"/>
                  <a:gd name="T6" fmla="*/ 53 w 169"/>
                  <a:gd name="T7" fmla="*/ 245 h 253"/>
                  <a:gd name="T8" fmla="*/ 39 w 169"/>
                  <a:gd name="T9" fmla="*/ 253 h 253"/>
                  <a:gd name="T10" fmla="*/ 130 w 169"/>
                  <a:gd name="T11" fmla="*/ 253 h 253"/>
                  <a:gd name="T12" fmla="*/ 169 w 169"/>
                  <a:gd name="T13" fmla="*/ 181 h 253"/>
                  <a:gd name="T14" fmla="*/ 154 w 169"/>
                  <a:gd name="T15" fmla="*/ 175 h 253"/>
                  <a:gd name="T16" fmla="*/ 116 w 169"/>
                  <a:gd name="T17" fmla="*/ 245 h 253"/>
                  <a:gd name="T18" fmla="*/ 130 w 169"/>
                  <a:gd name="T19" fmla="*/ 253 h 253"/>
                  <a:gd name="T20" fmla="*/ 52 w 169"/>
                  <a:gd name="T21" fmla="*/ 34 h 253"/>
                  <a:gd name="T22" fmla="*/ 52 w 169"/>
                  <a:gd name="T23" fmla="*/ 36 h 253"/>
                  <a:gd name="T24" fmla="*/ 128 w 169"/>
                  <a:gd name="T25" fmla="*/ 15 h 253"/>
                  <a:gd name="T26" fmla="*/ 112 w 169"/>
                  <a:gd name="T27" fmla="*/ 3 h 253"/>
                  <a:gd name="T28" fmla="*/ 52 w 169"/>
                  <a:gd name="T29" fmla="*/ 34 h 253"/>
                  <a:gd name="T30" fmla="*/ 36 w 169"/>
                  <a:gd name="T31" fmla="*/ 25 h 253"/>
                  <a:gd name="T32" fmla="*/ 86 w 169"/>
                  <a:gd name="T33" fmla="*/ 0 h 253"/>
                  <a:gd name="T34" fmla="*/ 77 w 169"/>
                  <a:gd name="T35" fmla="*/ 0 h 253"/>
                  <a:gd name="T36" fmla="*/ 36 w 169"/>
                  <a:gd name="T37" fmla="*/ 25 h 253"/>
                  <a:gd name="T38" fmla="*/ 55 w 169"/>
                  <a:gd name="T39" fmla="*/ 146 h 253"/>
                  <a:gd name="T40" fmla="*/ 55 w 169"/>
                  <a:gd name="T41" fmla="*/ 193 h 253"/>
                  <a:gd name="T42" fmla="*/ 84 w 169"/>
                  <a:gd name="T43" fmla="*/ 228 h 253"/>
                  <a:gd name="T44" fmla="*/ 84 w 169"/>
                  <a:gd name="T45" fmla="*/ 229 h 253"/>
                  <a:gd name="T46" fmla="*/ 85 w 169"/>
                  <a:gd name="T47" fmla="*/ 229 h 253"/>
                  <a:gd name="T48" fmla="*/ 84 w 169"/>
                  <a:gd name="T49" fmla="*/ 228 h 253"/>
                  <a:gd name="T50" fmla="*/ 113 w 169"/>
                  <a:gd name="T51" fmla="*/ 193 h 253"/>
                  <a:gd name="T52" fmla="*/ 113 w 169"/>
                  <a:gd name="T53" fmla="*/ 146 h 253"/>
                  <a:gd name="T54" fmla="*/ 118 w 169"/>
                  <a:gd name="T55" fmla="*/ 143 h 253"/>
                  <a:gd name="T56" fmla="*/ 121 w 169"/>
                  <a:gd name="T57" fmla="*/ 141 h 253"/>
                  <a:gd name="T58" fmla="*/ 108 w 169"/>
                  <a:gd name="T59" fmla="*/ 105 h 253"/>
                  <a:gd name="T60" fmla="*/ 115 w 169"/>
                  <a:gd name="T61" fmla="*/ 91 h 253"/>
                  <a:gd name="T62" fmla="*/ 133 w 169"/>
                  <a:gd name="T63" fmla="*/ 124 h 253"/>
                  <a:gd name="T64" fmla="*/ 135 w 169"/>
                  <a:gd name="T65" fmla="*/ 102 h 253"/>
                  <a:gd name="T66" fmla="*/ 135 w 169"/>
                  <a:gd name="T67" fmla="*/ 41 h 253"/>
                  <a:gd name="T68" fmla="*/ 134 w 169"/>
                  <a:gd name="T69" fmla="*/ 30 h 253"/>
                  <a:gd name="T70" fmla="*/ 34 w 169"/>
                  <a:gd name="T71" fmla="*/ 57 h 253"/>
                  <a:gd name="T72" fmla="*/ 34 w 169"/>
                  <a:gd name="T73" fmla="*/ 102 h 253"/>
                  <a:gd name="T74" fmla="*/ 36 w 169"/>
                  <a:gd name="T75" fmla="*/ 124 h 253"/>
                  <a:gd name="T76" fmla="*/ 54 w 169"/>
                  <a:gd name="T77" fmla="*/ 91 h 253"/>
                  <a:gd name="T78" fmla="*/ 61 w 169"/>
                  <a:gd name="T79" fmla="*/ 105 h 253"/>
                  <a:gd name="T80" fmla="*/ 48 w 169"/>
                  <a:gd name="T81" fmla="*/ 141 h 253"/>
                  <a:gd name="T82" fmla="*/ 51 w 169"/>
                  <a:gd name="T83" fmla="*/ 143 h 253"/>
                  <a:gd name="T84" fmla="*/ 55 w 169"/>
                  <a:gd name="T85" fmla="*/ 146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69" h="253">
                    <a:moveTo>
                      <a:pt x="39" y="253"/>
                    </a:moveTo>
                    <a:cubicBezTo>
                      <a:pt x="0" y="181"/>
                      <a:pt x="0" y="181"/>
                      <a:pt x="0" y="181"/>
                    </a:cubicBezTo>
                    <a:cubicBezTo>
                      <a:pt x="15" y="175"/>
                      <a:pt x="15" y="175"/>
                      <a:pt x="15" y="175"/>
                    </a:cubicBezTo>
                    <a:cubicBezTo>
                      <a:pt x="53" y="245"/>
                      <a:pt x="53" y="245"/>
                      <a:pt x="53" y="245"/>
                    </a:cubicBezTo>
                    <a:lnTo>
                      <a:pt x="39" y="253"/>
                    </a:lnTo>
                    <a:close/>
                    <a:moveTo>
                      <a:pt x="130" y="253"/>
                    </a:moveTo>
                    <a:cubicBezTo>
                      <a:pt x="169" y="181"/>
                      <a:pt x="169" y="181"/>
                      <a:pt x="169" y="181"/>
                    </a:cubicBezTo>
                    <a:cubicBezTo>
                      <a:pt x="154" y="175"/>
                      <a:pt x="154" y="175"/>
                      <a:pt x="154" y="175"/>
                    </a:cubicBezTo>
                    <a:cubicBezTo>
                      <a:pt x="116" y="245"/>
                      <a:pt x="116" y="245"/>
                      <a:pt x="116" y="245"/>
                    </a:cubicBezTo>
                    <a:lnTo>
                      <a:pt x="130" y="253"/>
                    </a:lnTo>
                    <a:close/>
                    <a:moveTo>
                      <a:pt x="52" y="34"/>
                    </a:moveTo>
                    <a:cubicBezTo>
                      <a:pt x="52" y="36"/>
                      <a:pt x="52" y="36"/>
                      <a:pt x="52" y="36"/>
                    </a:cubicBezTo>
                    <a:cubicBezTo>
                      <a:pt x="128" y="15"/>
                      <a:pt x="128" y="15"/>
                      <a:pt x="128" y="15"/>
                    </a:cubicBezTo>
                    <a:cubicBezTo>
                      <a:pt x="124" y="10"/>
                      <a:pt x="119" y="6"/>
                      <a:pt x="112" y="3"/>
                    </a:cubicBezTo>
                    <a:lnTo>
                      <a:pt x="52" y="34"/>
                    </a:lnTo>
                    <a:close/>
                    <a:moveTo>
                      <a:pt x="36" y="25"/>
                    </a:moveTo>
                    <a:cubicBezTo>
                      <a:pt x="86" y="0"/>
                      <a:pt x="86" y="0"/>
                      <a:pt x="86" y="0"/>
                    </a:cubicBezTo>
                    <a:cubicBezTo>
                      <a:pt x="77" y="0"/>
                      <a:pt x="77" y="0"/>
                      <a:pt x="77" y="0"/>
                    </a:cubicBezTo>
                    <a:cubicBezTo>
                      <a:pt x="51" y="0"/>
                      <a:pt x="40" y="12"/>
                      <a:pt x="36" y="25"/>
                    </a:cubicBezTo>
                    <a:close/>
                    <a:moveTo>
                      <a:pt x="55" y="146"/>
                    </a:moveTo>
                    <a:cubicBezTo>
                      <a:pt x="55" y="193"/>
                      <a:pt x="55" y="193"/>
                      <a:pt x="55" y="193"/>
                    </a:cubicBezTo>
                    <a:cubicBezTo>
                      <a:pt x="84" y="228"/>
                      <a:pt x="84" y="228"/>
                      <a:pt x="84" y="228"/>
                    </a:cubicBezTo>
                    <a:cubicBezTo>
                      <a:pt x="84" y="229"/>
                      <a:pt x="84" y="229"/>
                      <a:pt x="84" y="229"/>
                    </a:cubicBezTo>
                    <a:cubicBezTo>
                      <a:pt x="85" y="229"/>
                      <a:pt x="85" y="229"/>
                      <a:pt x="85" y="229"/>
                    </a:cubicBezTo>
                    <a:cubicBezTo>
                      <a:pt x="84" y="228"/>
                      <a:pt x="84" y="228"/>
                      <a:pt x="84" y="228"/>
                    </a:cubicBezTo>
                    <a:cubicBezTo>
                      <a:pt x="113" y="193"/>
                      <a:pt x="113" y="193"/>
                      <a:pt x="113" y="193"/>
                    </a:cubicBezTo>
                    <a:cubicBezTo>
                      <a:pt x="113" y="146"/>
                      <a:pt x="113" y="146"/>
                      <a:pt x="113" y="146"/>
                    </a:cubicBezTo>
                    <a:cubicBezTo>
                      <a:pt x="118" y="143"/>
                      <a:pt x="118" y="143"/>
                      <a:pt x="118" y="143"/>
                    </a:cubicBezTo>
                    <a:cubicBezTo>
                      <a:pt x="119" y="142"/>
                      <a:pt x="120" y="142"/>
                      <a:pt x="121" y="141"/>
                    </a:cubicBezTo>
                    <a:cubicBezTo>
                      <a:pt x="119" y="127"/>
                      <a:pt x="114" y="114"/>
                      <a:pt x="108" y="105"/>
                    </a:cubicBezTo>
                    <a:cubicBezTo>
                      <a:pt x="115" y="91"/>
                      <a:pt x="115" y="91"/>
                      <a:pt x="115" y="91"/>
                    </a:cubicBezTo>
                    <a:cubicBezTo>
                      <a:pt x="123" y="99"/>
                      <a:pt x="129" y="111"/>
                      <a:pt x="133" y="124"/>
                    </a:cubicBezTo>
                    <a:cubicBezTo>
                      <a:pt x="134" y="118"/>
                      <a:pt x="135" y="111"/>
                      <a:pt x="135" y="102"/>
                    </a:cubicBezTo>
                    <a:cubicBezTo>
                      <a:pt x="135" y="41"/>
                      <a:pt x="135" y="41"/>
                      <a:pt x="135" y="41"/>
                    </a:cubicBezTo>
                    <a:cubicBezTo>
                      <a:pt x="135" y="38"/>
                      <a:pt x="134" y="34"/>
                      <a:pt x="134" y="30"/>
                    </a:cubicBezTo>
                    <a:cubicBezTo>
                      <a:pt x="34" y="57"/>
                      <a:pt x="34" y="57"/>
                      <a:pt x="34" y="57"/>
                    </a:cubicBezTo>
                    <a:cubicBezTo>
                      <a:pt x="34" y="102"/>
                      <a:pt x="34" y="102"/>
                      <a:pt x="34" y="102"/>
                    </a:cubicBezTo>
                    <a:cubicBezTo>
                      <a:pt x="34" y="111"/>
                      <a:pt x="35" y="118"/>
                      <a:pt x="36" y="124"/>
                    </a:cubicBezTo>
                    <a:cubicBezTo>
                      <a:pt x="40" y="111"/>
                      <a:pt x="46" y="99"/>
                      <a:pt x="54" y="91"/>
                    </a:cubicBezTo>
                    <a:cubicBezTo>
                      <a:pt x="61" y="105"/>
                      <a:pt x="61" y="105"/>
                      <a:pt x="61" y="105"/>
                    </a:cubicBezTo>
                    <a:cubicBezTo>
                      <a:pt x="54" y="113"/>
                      <a:pt x="49" y="127"/>
                      <a:pt x="48" y="141"/>
                    </a:cubicBezTo>
                    <a:cubicBezTo>
                      <a:pt x="49" y="142"/>
                      <a:pt x="50" y="143"/>
                      <a:pt x="51" y="143"/>
                    </a:cubicBezTo>
                    <a:lnTo>
                      <a:pt x="55"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ＭＳ Ｐゴシック"/>
                  <a:ea typeface="ＭＳ Ｐゴシック"/>
                </a:endParaRPr>
              </a:p>
            </p:txBody>
          </p:sp>
          <p:sp>
            <p:nvSpPr>
              <p:cNvPr id="37" name="Freeform 33">
                <a:extLst>
                  <a:ext uri="{FF2B5EF4-FFF2-40B4-BE49-F238E27FC236}">
                    <a16:creationId xmlns:a16="http://schemas.microsoft.com/office/drawing/2014/main" id="{A627F3E5-5956-0A61-BE02-98FE3C80014B}"/>
                  </a:ext>
                </a:extLst>
              </p:cNvPr>
              <p:cNvSpPr>
                <a:spLocks noEditPoints="1"/>
              </p:cNvSpPr>
              <p:nvPr/>
            </p:nvSpPr>
            <p:spPr bwMode="auto">
              <a:xfrm>
                <a:off x="909" y="2119"/>
                <a:ext cx="597" cy="679"/>
              </a:xfrm>
              <a:custGeom>
                <a:avLst/>
                <a:gdLst>
                  <a:gd name="T0" fmla="*/ 16 w 392"/>
                  <a:gd name="T1" fmla="*/ 446 h 446"/>
                  <a:gd name="T2" fmla="*/ 376 w 392"/>
                  <a:gd name="T3" fmla="*/ 446 h 446"/>
                  <a:gd name="T4" fmla="*/ 392 w 392"/>
                  <a:gd name="T5" fmla="*/ 430 h 446"/>
                  <a:gd name="T6" fmla="*/ 392 w 392"/>
                  <a:gd name="T7" fmla="*/ 302 h 446"/>
                  <a:gd name="T8" fmla="*/ 329 w 392"/>
                  <a:gd name="T9" fmla="*/ 212 h 446"/>
                  <a:gd name="T10" fmla="*/ 281 w 392"/>
                  <a:gd name="T11" fmla="*/ 202 h 446"/>
                  <a:gd name="T12" fmla="*/ 242 w 392"/>
                  <a:gd name="T13" fmla="*/ 274 h 446"/>
                  <a:gd name="T14" fmla="*/ 228 w 392"/>
                  <a:gd name="T15" fmla="*/ 266 h 446"/>
                  <a:gd name="T16" fmla="*/ 266 w 392"/>
                  <a:gd name="T17" fmla="*/ 196 h 446"/>
                  <a:gd name="T18" fmla="*/ 246 w 392"/>
                  <a:gd name="T19" fmla="*/ 187 h 446"/>
                  <a:gd name="T20" fmla="*/ 246 w 392"/>
                  <a:gd name="T21" fmla="*/ 178 h 446"/>
                  <a:gd name="T22" fmla="*/ 267 w 392"/>
                  <a:gd name="T23" fmla="*/ 123 h 446"/>
                  <a:gd name="T24" fmla="*/ 267 w 392"/>
                  <a:gd name="T25" fmla="*/ 62 h 446"/>
                  <a:gd name="T26" fmla="*/ 204 w 392"/>
                  <a:gd name="T27" fmla="*/ 0 h 446"/>
                  <a:gd name="T28" fmla="*/ 189 w 392"/>
                  <a:gd name="T29" fmla="*/ 0 h 446"/>
                  <a:gd name="T30" fmla="*/ 126 w 392"/>
                  <a:gd name="T31" fmla="*/ 62 h 446"/>
                  <a:gd name="T32" fmla="*/ 126 w 392"/>
                  <a:gd name="T33" fmla="*/ 123 h 446"/>
                  <a:gd name="T34" fmla="*/ 147 w 392"/>
                  <a:gd name="T35" fmla="*/ 178 h 446"/>
                  <a:gd name="T36" fmla="*/ 147 w 392"/>
                  <a:gd name="T37" fmla="*/ 187 h 446"/>
                  <a:gd name="T38" fmla="*/ 127 w 392"/>
                  <a:gd name="T39" fmla="*/ 196 h 446"/>
                  <a:gd name="T40" fmla="*/ 165 w 392"/>
                  <a:gd name="T41" fmla="*/ 266 h 446"/>
                  <a:gd name="T42" fmla="*/ 151 w 392"/>
                  <a:gd name="T43" fmla="*/ 274 h 446"/>
                  <a:gd name="T44" fmla="*/ 112 w 392"/>
                  <a:gd name="T45" fmla="*/ 202 h 446"/>
                  <a:gd name="T46" fmla="*/ 64 w 392"/>
                  <a:gd name="T47" fmla="*/ 212 h 446"/>
                  <a:gd name="T48" fmla="*/ 0 w 392"/>
                  <a:gd name="T49" fmla="*/ 302 h 446"/>
                  <a:gd name="T50" fmla="*/ 0 w 392"/>
                  <a:gd name="T51" fmla="*/ 430 h 446"/>
                  <a:gd name="T52" fmla="*/ 16 w 392"/>
                  <a:gd name="T53" fmla="*/ 446 h 446"/>
                  <a:gd name="T54" fmla="*/ 224 w 392"/>
                  <a:gd name="T55" fmla="*/ 24 h 446"/>
                  <a:gd name="T56" fmla="*/ 240 w 392"/>
                  <a:gd name="T57" fmla="*/ 36 h 446"/>
                  <a:gd name="T58" fmla="*/ 164 w 392"/>
                  <a:gd name="T59" fmla="*/ 57 h 446"/>
                  <a:gd name="T60" fmla="*/ 164 w 392"/>
                  <a:gd name="T61" fmla="*/ 55 h 446"/>
                  <a:gd name="T62" fmla="*/ 224 w 392"/>
                  <a:gd name="T63" fmla="*/ 24 h 446"/>
                  <a:gd name="T64" fmla="*/ 189 w 392"/>
                  <a:gd name="T65" fmla="*/ 21 h 446"/>
                  <a:gd name="T66" fmla="*/ 198 w 392"/>
                  <a:gd name="T67" fmla="*/ 21 h 446"/>
                  <a:gd name="T68" fmla="*/ 148 w 392"/>
                  <a:gd name="T69" fmla="*/ 46 h 446"/>
                  <a:gd name="T70" fmla="*/ 189 w 392"/>
                  <a:gd name="T71" fmla="*/ 21 h 446"/>
                  <a:gd name="T72" fmla="*/ 163 w 392"/>
                  <a:gd name="T73" fmla="*/ 164 h 446"/>
                  <a:gd name="T74" fmla="*/ 160 w 392"/>
                  <a:gd name="T75" fmla="*/ 162 h 446"/>
                  <a:gd name="T76" fmla="*/ 173 w 392"/>
                  <a:gd name="T77" fmla="*/ 126 h 446"/>
                  <a:gd name="T78" fmla="*/ 166 w 392"/>
                  <a:gd name="T79" fmla="*/ 112 h 446"/>
                  <a:gd name="T80" fmla="*/ 148 w 392"/>
                  <a:gd name="T81" fmla="*/ 145 h 446"/>
                  <a:gd name="T82" fmla="*/ 146 w 392"/>
                  <a:gd name="T83" fmla="*/ 123 h 446"/>
                  <a:gd name="T84" fmla="*/ 146 w 392"/>
                  <a:gd name="T85" fmla="*/ 78 h 446"/>
                  <a:gd name="T86" fmla="*/ 246 w 392"/>
                  <a:gd name="T87" fmla="*/ 51 h 446"/>
                  <a:gd name="T88" fmla="*/ 247 w 392"/>
                  <a:gd name="T89" fmla="*/ 62 h 446"/>
                  <a:gd name="T90" fmla="*/ 247 w 392"/>
                  <a:gd name="T91" fmla="*/ 123 h 446"/>
                  <a:gd name="T92" fmla="*/ 245 w 392"/>
                  <a:gd name="T93" fmla="*/ 145 h 446"/>
                  <a:gd name="T94" fmla="*/ 227 w 392"/>
                  <a:gd name="T95" fmla="*/ 112 h 446"/>
                  <a:gd name="T96" fmla="*/ 220 w 392"/>
                  <a:gd name="T97" fmla="*/ 126 h 446"/>
                  <a:gd name="T98" fmla="*/ 233 w 392"/>
                  <a:gd name="T99" fmla="*/ 162 h 446"/>
                  <a:gd name="T100" fmla="*/ 230 w 392"/>
                  <a:gd name="T101" fmla="*/ 164 h 446"/>
                  <a:gd name="T102" fmla="*/ 225 w 392"/>
                  <a:gd name="T103" fmla="*/ 167 h 446"/>
                  <a:gd name="T104" fmla="*/ 225 w 392"/>
                  <a:gd name="T105" fmla="*/ 214 h 446"/>
                  <a:gd name="T106" fmla="*/ 196 w 392"/>
                  <a:gd name="T107" fmla="*/ 249 h 446"/>
                  <a:gd name="T108" fmla="*/ 197 w 392"/>
                  <a:gd name="T109" fmla="*/ 250 h 446"/>
                  <a:gd name="T110" fmla="*/ 196 w 392"/>
                  <a:gd name="T111" fmla="*/ 250 h 446"/>
                  <a:gd name="T112" fmla="*/ 196 w 392"/>
                  <a:gd name="T113" fmla="*/ 249 h 446"/>
                  <a:gd name="T114" fmla="*/ 167 w 392"/>
                  <a:gd name="T115" fmla="*/ 214 h 446"/>
                  <a:gd name="T116" fmla="*/ 167 w 392"/>
                  <a:gd name="T117" fmla="*/ 167 h 446"/>
                  <a:gd name="T118" fmla="*/ 163 w 392"/>
                  <a:gd name="T119" fmla="*/ 164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92" h="446">
                    <a:moveTo>
                      <a:pt x="16" y="446"/>
                    </a:moveTo>
                    <a:cubicBezTo>
                      <a:pt x="376" y="446"/>
                      <a:pt x="376" y="446"/>
                      <a:pt x="376" y="446"/>
                    </a:cubicBezTo>
                    <a:cubicBezTo>
                      <a:pt x="387" y="446"/>
                      <a:pt x="392" y="440"/>
                      <a:pt x="392" y="430"/>
                    </a:cubicBezTo>
                    <a:cubicBezTo>
                      <a:pt x="392" y="302"/>
                      <a:pt x="392" y="302"/>
                      <a:pt x="392" y="302"/>
                    </a:cubicBezTo>
                    <a:cubicBezTo>
                      <a:pt x="392" y="251"/>
                      <a:pt x="375" y="222"/>
                      <a:pt x="329" y="212"/>
                    </a:cubicBezTo>
                    <a:cubicBezTo>
                      <a:pt x="312" y="209"/>
                      <a:pt x="295" y="205"/>
                      <a:pt x="281" y="202"/>
                    </a:cubicBezTo>
                    <a:cubicBezTo>
                      <a:pt x="242" y="274"/>
                      <a:pt x="242" y="274"/>
                      <a:pt x="242" y="274"/>
                    </a:cubicBezTo>
                    <a:cubicBezTo>
                      <a:pt x="228" y="266"/>
                      <a:pt x="228" y="266"/>
                      <a:pt x="228" y="266"/>
                    </a:cubicBezTo>
                    <a:cubicBezTo>
                      <a:pt x="266" y="196"/>
                      <a:pt x="266" y="196"/>
                      <a:pt x="266" y="196"/>
                    </a:cubicBezTo>
                    <a:cubicBezTo>
                      <a:pt x="246" y="187"/>
                      <a:pt x="246" y="187"/>
                      <a:pt x="246" y="187"/>
                    </a:cubicBezTo>
                    <a:cubicBezTo>
                      <a:pt x="246" y="178"/>
                      <a:pt x="246" y="178"/>
                      <a:pt x="246" y="178"/>
                    </a:cubicBezTo>
                    <a:cubicBezTo>
                      <a:pt x="264" y="163"/>
                      <a:pt x="267" y="147"/>
                      <a:pt x="267" y="123"/>
                    </a:cubicBezTo>
                    <a:cubicBezTo>
                      <a:pt x="267" y="62"/>
                      <a:pt x="267" y="62"/>
                      <a:pt x="267" y="62"/>
                    </a:cubicBezTo>
                    <a:cubicBezTo>
                      <a:pt x="267" y="24"/>
                      <a:pt x="243" y="0"/>
                      <a:pt x="204" y="0"/>
                    </a:cubicBezTo>
                    <a:cubicBezTo>
                      <a:pt x="189" y="0"/>
                      <a:pt x="189" y="0"/>
                      <a:pt x="189" y="0"/>
                    </a:cubicBezTo>
                    <a:cubicBezTo>
                      <a:pt x="150" y="0"/>
                      <a:pt x="126" y="24"/>
                      <a:pt x="126" y="62"/>
                    </a:cubicBezTo>
                    <a:cubicBezTo>
                      <a:pt x="126" y="123"/>
                      <a:pt x="126" y="123"/>
                      <a:pt x="126" y="123"/>
                    </a:cubicBezTo>
                    <a:cubicBezTo>
                      <a:pt x="126" y="147"/>
                      <a:pt x="129" y="163"/>
                      <a:pt x="147" y="178"/>
                    </a:cubicBezTo>
                    <a:cubicBezTo>
                      <a:pt x="147" y="187"/>
                      <a:pt x="147" y="187"/>
                      <a:pt x="147" y="187"/>
                    </a:cubicBezTo>
                    <a:cubicBezTo>
                      <a:pt x="127" y="196"/>
                      <a:pt x="127" y="196"/>
                      <a:pt x="127" y="196"/>
                    </a:cubicBezTo>
                    <a:cubicBezTo>
                      <a:pt x="165" y="266"/>
                      <a:pt x="165" y="266"/>
                      <a:pt x="165" y="266"/>
                    </a:cubicBezTo>
                    <a:cubicBezTo>
                      <a:pt x="151" y="274"/>
                      <a:pt x="151" y="274"/>
                      <a:pt x="151" y="274"/>
                    </a:cubicBezTo>
                    <a:cubicBezTo>
                      <a:pt x="112" y="202"/>
                      <a:pt x="112" y="202"/>
                      <a:pt x="112" y="202"/>
                    </a:cubicBezTo>
                    <a:cubicBezTo>
                      <a:pt x="98" y="205"/>
                      <a:pt x="81" y="209"/>
                      <a:pt x="64" y="212"/>
                    </a:cubicBezTo>
                    <a:cubicBezTo>
                      <a:pt x="17" y="222"/>
                      <a:pt x="0" y="251"/>
                      <a:pt x="0" y="302"/>
                    </a:cubicBezTo>
                    <a:cubicBezTo>
                      <a:pt x="0" y="430"/>
                      <a:pt x="0" y="430"/>
                      <a:pt x="0" y="430"/>
                    </a:cubicBezTo>
                    <a:cubicBezTo>
                      <a:pt x="0" y="440"/>
                      <a:pt x="6" y="446"/>
                      <a:pt x="16" y="446"/>
                    </a:cubicBezTo>
                    <a:close/>
                    <a:moveTo>
                      <a:pt x="224" y="24"/>
                    </a:moveTo>
                    <a:cubicBezTo>
                      <a:pt x="231" y="27"/>
                      <a:pt x="236" y="31"/>
                      <a:pt x="240" y="36"/>
                    </a:cubicBezTo>
                    <a:cubicBezTo>
                      <a:pt x="164" y="57"/>
                      <a:pt x="164" y="57"/>
                      <a:pt x="164" y="57"/>
                    </a:cubicBezTo>
                    <a:cubicBezTo>
                      <a:pt x="164" y="55"/>
                      <a:pt x="164" y="55"/>
                      <a:pt x="164" y="55"/>
                    </a:cubicBezTo>
                    <a:lnTo>
                      <a:pt x="224" y="24"/>
                    </a:lnTo>
                    <a:close/>
                    <a:moveTo>
                      <a:pt x="189" y="21"/>
                    </a:moveTo>
                    <a:cubicBezTo>
                      <a:pt x="198" y="21"/>
                      <a:pt x="198" y="21"/>
                      <a:pt x="198" y="21"/>
                    </a:cubicBezTo>
                    <a:cubicBezTo>
                      <a:pt x="148" y="46"/>
                      <a:pt x="148" y="46"/>
                      <a:pt x="148" y="46"/>
                    </a:cubicBezTo>
                    <a:cubicBezTo>
                      <a:pt x="152" y="33"/>
                      <a:pt x="163" y="21"/>
                      <a:pt x="189" y="21"/>
                    </a:cubicBezTo>
                    <a:close/>
                    <a:moveTo>
                      <a:pt x="163" y="164"/>
                    </a:moveTo>
                    <a:cubicBezTo>
                      <a:pt x="162" y="164"/>
                      <a:pt x="161" y="163"/>
                      <a:pt x="160" y="162"/>
                    </a:cubicBezTo>
                    <a:cubicBezTo>
                      <a:pt x="161" y="148"/>
                      <a:pt x="166" y="134"/>
                      <a:pt x="173" y="126"/>
                    </a:cubicBezTo>
                    <a:cubicBezTo>
                      <a:pt x="166" y="112"/>
                      <a:pt x="166" y="112"/>
                      <a:pt x="166" y="112"/>
                    </a:cubicBezTo>
                    <a:cubicBezTo>
                      <a:pt x="158" y="120"/>
                      <a:pt x="152" y="132"/>
                      <a:pt x="148" y="145"/>
                    </a:cubicBezTo>
                    <a:cubicBezTo>
                      <a:pt x="147" y="139"/>
                      <a:pt x="146" y="132"/>
                      <a:pt x="146" y="123"/>
                    </a:cubicBezTo>
                    <a:cubicBezTo>
                      <a:pt x="146" y="78"/>
                      <a:pt x="146" y="78"/>
                      <a:pt x="146" y="78"/>
                    </a:cubicBezTo>
                    <a:cubicBezTo>
                      <a:pt x="246" y="51"/>
                      <a:pt x="246" y="51"/>
                      <a:pt x="246" y="51"/>
                    </a:cubicBezTo>
                    <a:cubicBezTo>
                      <a:pt x="246" y="55"/>
                      <a:pt x="247" y="59"/>
                      <a:pt x="247" y="62"/>
                    </a:cubicBezTo>
                    <a:cubicBezTo>
                      <a:pt x="247" y="123"/>
                      <a:pt x="247" y="123"/>
                      <a:pt x="247" y="123"/>
                    </a:cubicBezTo>
                    <a:cubicBezTo>
                      <a:pt x="247" y="132"/>
                      <a:pt x="246" y="139"/>
                      <a:pt x="245" y="145"/>
                    </a:cubicBezTo>
                    <a:cubicBezTo>
                      <a:pt x="241" y="132"/>
                      <a:pt x="235" y="120"/>
                      <a:pt x="227" y="112"/>
                    </a:cubicBezTo>
                    <a:cubicBezTo>
                      <a:pt x="220" y="126"/>
                      <a:pt x="220" y="126"/>
                      <a:pt x="220" y="126"/>
                    </a:cubicBezTo>
                    <a:cubicBezTo>
                      <a:pt x="226" y="135"/>
                      <a:pt x="231" y="148"/>
                      <a:pt x="233" y="162"/>
                    </a:cubicBezTo>
                    <a:cubicBezTo>
                      <a:pt x="232" y="163"/>
                      <a:pt x="231" y="163"/>
                      <a:pt x="230" y="164"/>
                    </a:cubicBezTo>
                    <a:cubicBezTo>
                      <a:pt x="225" y="167"/>
                      <a:pt x="225" y="167"/>
                      <a:pt x="225" y="167"/>
                    </a:cubicBezTo>
                    <a:cubicBezTo>
                      <a:pt x="225" y="214"/>
                      <a:pt x="225" y="214"/>
                      <a:pt x="225" y="214"/>
                    </a:cubicBezTo>
                    <a:cubicBezTo>
                      <a:pt x="196" y="249"/>
                      <a:pt x="196" y="249"/>
                      <a:pt x="196" y="249"/>
                    </a:cubicBezTo>
                    <a:cubicBezTo>
                      <a:pt x="197" y="250"/>
                      <a:pt x="197" y="250"/>
                      <a:pt x="197" y="250"/>
                    </a:cubicBezTo>
                    <a:cubicBezTo>
                      <a:pt x="196" y="250"/>
                      <a:pt x="196" y="250"/>
                      <a:pt x="196" y="250"/>
                    </a:cubicBezTo>
                    <a:cubicBezTo>
                      <a:pt x="196" y="249"/>
                      <a:pt x="196" y="249"/>
                      <a:pt x="196" y="249"/>
                    </a:cubicBezTo>
                    <a:cubicBezTo>
                      <a:pt x="167" y="214"/>
                      <a:pt x="167" y="214"/>
                      <a:pt x="167" y="214"/>
                    </a:cubicBezTo>
                    <a:cubicBezTo>
                      <a:pt x="167" y="167"/>
                      <a:pt x="167" y="167"/>
                      <a:pt x="167" y="167"/>
                    </a:cubicBezTo>
                    <a:lnTo>
                      <a:pt x="163" y="164"/>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ＭＳ Ｐゴシック"/>
                  <a:ea typeface="ＭＳ Ｐゴシック"/>
                </a:endParaRPr>
              </a:p>
            </p:txBody>
          </p:sp>
        </p:grpSp>
        <p:grpSp>
          <p:nvGrpSpPr>
            <p:cNvPr id="26" name="老人｜女性">
              <a:extLst>
                <a:ext uri="{FF2B5EF4-FFF2-40B4-BE49-F238E27FC236}">
                  <a16:creationId xmlns:a16="http://schemas.microsoft.com/office/drawing/2014/main" id="{B7348060-3020-4C65-001C-B6AA3181FD59}"/>
                </a:ext>
              </a:extLst>
            </p:cNvPr>
            <p:cNvGrpSpPr>
              <a:grpSpLocks noChangeAspect="1"/>
            </p:cNvGrpSpPr>
            <p:nvPr/>
          </p:nvGrpSpPr>
          <p:grpSpPr bwMode="auto">
            <a:xfrm>
              <a:off x="8621320" y="1773190"/>
              <a:ext cx="472560" cy="595762"/>
              <a:chOff x="2036" y="2117"/>
              <a:chExt cx="537" cy="677"/>
            </a:xfrm>
          </p:grpSpPr>
          <p:sp>
            <p:nvSpPr>
              <p:cNvPr id="34" name="Freeform 39">
                <a:extLst>
                  <a:ext uri="{FF2B5EF4-FFF2-40B4-BE49-F238E27FC236}">
                    <a16:creationId xmlns:a16="http://schemas.microsoft.com/office/drawing/2014/main" id="{42C62020-D254-FA8F-FAB1-A574CAB48537}"/>
                  </a:ext>
                </a:extLst>
              </p:cNvPr>
              <p:cNvSpPr>
                <a:spLocks noEditPoints="1"/>
              </p:cNvSpPr>
              <p:nvPr/>
            </p:nvSpPr>
            <p:spPr bwMode="auto">
              <a:xfrm>
                <a:off x="2192" y="2149"/>
                <a:ext cx="248" cy="383"/>
              </a:xfrm>
              <a:custGeom>
                <a:avLst/>
                <a:gdLst>
                  <a:gd name="T0" fmla="*/ 143 w 163"/>
                  <a:gd name="T1" fmla="*/ 108 h 252"/>
                  <a:gd name="T2" fmla="*/ 143 w 163"/>
                  <a:gd name="T3" fmla="*/ 53 h 252"/>
                  <a:gd name="T4" fmla="*/ 145 w 163"/>
                  <a:gd name="T5" fmla="*/ 53 h 252"/>
                  <a:gd name="T6" fmla="*/ 160 w 163"/>
                  <a:gd name="T7" fmla="*/ 76 h 252"/>
                  <a:gd name="T8" fmla="*/ 156 w 163"/>
                  <a:gd name="T9" fmla="*/ 99 h 252"/>
                  <a:gd name="T10" fmla="*/ 143 w 163"/>
                  <a:gd name="T11" fmla="*/ 114 h 252"/>
                  <a:gd name="T12" fmla="*/ 143 w 163"/>
                  <a:gd name="T13" fmla="*/ 108 h 252"/>
                  <a:gd name="T14" fmla="*/ 74 w 163"/>
                  <a:gd name="T15" fmla="*/ 0 h 252"/>
                  <a:gd name="T16" fmla="*/ 122 w 163"/>
                  <a:gd name="T17" fmla="*/ 43 h 252"/>
                  <a:gd name="T18" fmla="*/ 64 w 163"/>
                  <a:gd name="T19" fmla="*/ 1 h 252"/>
                  <a:gd name="T20" fmla="*/ 74 w 163"/>
                  <a:gd name="T21" fmla="*/ 0 h 252"/>
                  <a:gd name="T22" fmla="*/ 47 w 163"/>
                  <a:gd name="T23" fmla="*/ 8 h 252"/>
                  <a:gd name="T24" fmla="*/ 99 w 163"/>
                  <a:gd name="T25" fmla="*/ 46 h 252"/>
                  <a:gd name="T26" fmla="*/ 98 w 163"/>
                  <a:gd name="T27" fmla="*/ 47 h 252"/>
                  <a:gd name="T28" fmla="*/ 33 w 163"/>
                  <a:gd name="T29" fmla="*/ 22 h 252"/>
                  <a:gd name="T30" fmla="*/ 47 w 163"/>
                  <a:gd name="T31" fmla="*/ 8 h 252"/>
                  <a:gd name="T32" fmla="*/ 55 w 163"/>
                  <a:gd name="T33" fmla="*/ 246 h 252"/>
                  <a:gd name="T34" fmla="*/ 55 w 163"/>
                  <a:gd name="T35" fmla="*/ 246 h 252"/>
                  <a:gd name="T36" fmla="*/ 27 w 163"/>
                  <a:gd name="T37" fmla="*/ 240 h 252"/>
                  <a:gd name="T38" fmla="*/ 0 w 163"/>
                  <a:gd name="T39" fmla="*/ 194 h 252"/>
                  <a:gd name="T40" fmla="*/ 23 w 163"/>
                  <a:gd name="T41" fmla="*/ 179 h 252"/>
                  <a:gd name="T42" fmla="*/ 69 w 163"/>
                  <a:gd name="T43" fmla="*/ 236 h 252"/>
                  <a:gd name="T44" fmla="*/ 55 w 163"/>
                  <a:gd name="T45" fmla="*/ 246 h 252"/>
                  <a:gd name="T46" fmla="*/ 78 w 163"/>
                  <a:gd name="T47" fmla="*/ 236 h 252"/>
                  <a:gd name="T48" fmla="*/ 125 w 163"/>
                  <a:gd name="T49" fmla="*/ 179 h 252"/>
                  <a:gd name="T50" fmla="*/ 147 w 163"/>
                  <a:gd name="T51" fmla="*/ 194 h 252"/>
                  <a:gd name="T52" fmla="*/ 120 w 163"/>
                  <a:gd name="T53" fmla="*/ 240 h 252"/>
                  <a:gd name="T54" fmla="*/ 92 w 163"/>
                  <a:gd name="T55" fmla="*/ 246 h 252"/>
                  <a:gd name="T56" fmla="*/ 92 w 163"/>
                  <a:gd name="T57" fmla="*/ 246 h 252"/>
                  <a:gd name="T58" fmla="*/ 78 w 163"/>
                  <a:gd name="T59" fmla="*/ 236 h 252"/>
                  <a:gd name="T60" fmla="*/ 46 w 163"/>
                  <a:gd name="T61" fmla="*/ 183 h 252"/>
                  <a:gd name="T62" fmla="*/ 46 w 163"/>
                  <a:gd name="T63" fmla="*/ 151 h 252"/>
                  <a:gd name="T64" fmla="*/ 37 w 163"/>
                  <a:gd name="T65" fmla="*/ 145 h 252"/>
                  <a:gd name="T66" fmla="*/ 50 w 163"/>
                  <a:gd name="T67" fmla="*/ 103 h 252"/>
                  <a:gd name="T68" fmla="*/ 43 w 163"/>
                  <a:gd name="T69" fmla="*/ 89 h 252"/>
                  <a:gd name="T70" fmla="*/ 26 w 163"/>
                  <a:gd name="T71" fmla="*/ 120 h 252"/>
                  <a:gd name="T72" fmla="*/ 25 w 163"/>
                  <a:gd name="T73" fmla="*/ 108 h 252"/>
                  <a:gd name="T74" fmla="*/ 25 w 163"/>
                  <a:gd name="T75" fmla="*/ 48 h 252"/>
                  <a:gd name="T76" fmla="*/ 26 w 163"/>
                  <a:gd name="T77" fmla="*/ 37 h 252"/>
                  <a:gd name="T78" fmla="*/ 122 w 163"/>
                  <a:gd name="T79" fmla="*/ 74 h 252"/>
                  <a:gd name="T80" fmla="*/ 122 w 163"/>
                  <a:gd name="T81" fmla="*/ 108 h 252"/>
                  <a:gd name="T82" fmla="*/ 121 w 163"/>
                  <a:gd name="T83" fmla="*/ 120 h 252"/>
                  <a:gd name="T84" fmla="*/ 104 w 163"/>
                  <a:gd name="T85" fmla="*/ 89 h 252"/>
                  <a:gd name="T86" fmla="*/ 97 w 163"/>
                  <a:gd name="T87" fmla="*/ 103 h 252"/>
                  <a:gd name="T88" fmla="*/ 110 w 163"/>
                  <a:gd name="T89" fmla="*/ 145 h 252"/>
                  <a:gd name="T90" fmla="*/ 101 w 163"/>
                  <a:gd name="T91" fmla="*/ 151 h 252"/>
                  <a:gd name="T92" fmla="*/ 101 w 163"/>
                  <a:gd name="T93" fmla="*/ 183 h 252"/>
                  <a:gd name="T94" fmla="*/ 74 w 163"/>
                  <a:gd name="T95" fmla="*/ 217 h 252"/>
                  <a:gd name="T96" fmla="*/ 46 w 163"/>
                  <a:gd name="T97" fmla="*/ 183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3" h="252">
                    <a:moveTo>
                      <a:pt x="143" y="108"/>
                    </a:moveTo>
                    <a:cubicBezTo>
                      <a:pt x="143" y="53"/>
                      <a:pt x="143" y="53"/>
                      <a:pt x="143" y="53"/>
                    </a:cubicBezTo>
                    <a:cubicBezTo>
                      <a:pt x="144" y="53"/>
                      <a:pt x="145" y="53"/>
                      <a:pt x="145" y="53"/>
                    </a:cubicBezTo>
                    <a:cubicBezTo>
                      <a:pt x="156" y="55"/>
                      <a:pt x="163" y="65"/>
                      <a:pt x="160" y="76"/>
                    </a:cubicBezTo>
                    <a:cubicBezTo>
                      <a:pt x="156" y="99"/>
                      <a:pt x="156" y="99"/>
                      <a:pt x="156" y="99"/>
                    </a:cubicBezTo>
                    <a:cubicBezTo>
                      <a:pt x="154" y="106"/>
                      <a:pt x="149" y="111"/>
                      <a:pt x="143" y="114"/>
                    </a:cubicBezTo>
                    <a:cubicBezTo>
                      <a:pt x="143" y="112"/>
                      <a:pt x="143" y="110"/>
                      <a:pt x="143" y="108"/>
                    </a:cubicBezTo>
                    <a:close/>
                    <a:moveTo>
                      <a:pt x="74" y="0"/>
                    </a:moveTo>
                    <a:cubicBezTo>
                      <a:pt x="99" y="0"/>
                      <a:pt x="119" y="19"/>
                      <a:pt x="122" y="43"/>
                    </a:cubicBezTo>
                    <a:cubicBezTo>
                      <a:pt x="64" y="1"/>
                      <a:pt x="64" y="1"/>
                      <a:pt x="64" y="1"/>
                    </a:cubicBezTo>
                    <a:cubicBezTo>
                      <a:pt x="67" y="0"/>
                      <a:pt x="70" y="0"/>
                      <a:pt x="74" y="0"/>
                    </a:cubicBezTo>
                    <a:close/>
                    <a:moveTo>
                      <a:pt x="47" y="8"/>
                    </a:moveTo>
                    <a:cubicBezTo>
                      <a:pt x="99" y="46"/>
                      <a:pt x="99" y="46"/>
                      <a:pt x="99" y="46"/>
                    </a:cubicBezTo>
                    <a:cubicBezTo>
                      <a:pt x="98" y="47"/>
                      <a:pt x="98" y="47"/>
                      <a:pt x="98" y="47"/>
                    </a:cubicBezTo>
                    <a:cubicBezTo>
                      <a:pt x="33" y="22"/>
                      <a:pt x="33" y="22"/>
                      <a:pt x="33" y="22"/>
                    </a:cubicBezTo>
                    <a:cubicBezTo>
                      <a:pt x="36" y="16"/>
                      <a:pt x="41" y="12"/>
                      <a:pt x="47" y="8"/>
                    </a:cubicBezTo>
                    <a:close/>
                    <a:moveTo>
                      <a:pt x="55" y="246"/>
                    </a:moveTo>
                    <a:cubicBezTo>
                      <a:pt x="55" y="246"/>
                      <a:pt x="55" y="246"/>
                      <a:pt x="55" y="246"/>
                    </a:cubicBezTo>
                    <a:cubicBezTo>
                      <a:pt x="46" y="252"/>
                      <a:pt x="32" y="249"/>
                      <a:pt x="27" y="240"/>
                    </a:cubicBezTo>
                    <a:cubicBezTo>
                      <a:pt x="0" y="194"/>
                      <a:pt x="0" y="194"/>
                      <a:pt x="0" y="194"/>
                    </a:cubicBezTo>
                    <a:cubicBezTo>
                      <a:pt x="23" y="179"/>
                      <a:pt x="23" y="179"/>
                      <a:pt x="23" y="179"/>
                    </a:cubicBezTo>
                    <a:cubicBezTo>
                      <a:pt x="69" y="236"/>
                      <a:pt x="69" y="236"/>
                      <a:pt x="69" y="236"/>
                    </a:cubicBezTo>
                    <a:lnTo>
                      <a:pt x="55" y="246"/>
                    </a:lnTo>
                    <a:close/>
                    <a:moveTo>
                      <a:pt x="78" y="236"/>
                    </a:moveTo>
                    <a:cubicBezTo>
                      <a:pt x="125" y="179"/>
                      <a:pt x="125" y="179"/>
                      <a:pt x="125" y="179"/>
                    </a:cubicBezTo>
                    <a:cubicBezTo>
                      <a:pt x="147" y="194"/>
                      <a:pt x="147" y="194"/>
                      <a:pt x="147" y="194"/>
                    </a:cubicBezTo>
                    <a:cubicBezTo>
                      <a:pt x="120" y="240"/>
                      <a:pt x="120" y="240"/>
                      <a:pt x="120" y="240"/>
                    </a:cubicBezTo>
                    <a:cubicBezTo>
                      <a:pt x="115" y="249"/>
                      <a:pt x="102" y="252"/>
                      <a:pt x="92" y="246"/>
                    </a:cubicBezTo>
                    <a:cubicBezTo>
                      <a:pt x="92" y="246"/>
                      <a:pt x="92" y="246"/>
                      <a:pt x="92" y="246"/>
                    </a:cubicBezTo>
                    <a:lnTo>
                      <a:pt x="78" y="236"/>
                    </a:lnTo>
                    <a:close/>
                    <a:moveTo>
                      <a:pt x="46" y="183"/>
                    </a:moveTo>
                    <a:cubicBezTo>
                      <a:pt x="46" y="151"/>
                      <a:pt x="46" y="151"/>
                      <a:pt x="46" y="151"/>
                    </a:cubicBezTo>
                    <a:cubicBezTo>
                      <a:pt x="43" y="149"/>
                      <a:pt x="40" y="147"/>
                      <a:pt x="37" y="145"/>
                    </a:cubicBezTo>
                    <a:cubicBezTo>
                      <a:pt x="37" y="129"/>
                      <a:pt x="43" y="112"/>
                      <a:pt x="50" y="103"/>
                    </a:cubicBezTo>
                    <a:cubicBezTo>
                      <a:pt x="43" y="89"/>
                      <a:pt x="43" y="89"/>
                      <a:pt x="43" y="89"/>
                    </a:cubicBezTo>
                    <a:cubicBezTo>
                      <a:pt x="36" y="96"/>
                      <a:pt x="29" y="107"/>
                      <a:pt x="26" y="120"/>
                    </a:cubicBezTo>
                    <a:cubicBezTo>
                      <a:pt x="25" y="116"/>
                      <a:pt x="25" y="112"/>
                      <a:pt x="25" y="108"/>
                    </a:cubicBezTo>
                    <a:cubicBezTo>
                      <a:pt x="25" y="48"/>
                      <a:pt x="25" y="48"/>
                      <a:pt x="25" y="48"/>
                    </a:cubicBezTo>
                    <a:cubicBezTo>
                      <a:pt x="25" y="44"/>
                      <a:pt x="25" y="41"/>
                      <a:pt x="26" y="37"/>
                    </a:cubicBezTo>
                    <a:cubicBezTo>
                      <a:pt x="122" y="74"/>
                      <a:pt x="122" y="74"/>
                      <a:pt x="122" y="74"/>
                    </a:cubicBezTo>
                    <a:cubicBezTo>
                      <a:pt x="122" y="108"/>
                      <a:pt x="122" y="108"/>
                      <a:pt x="122" y="108"/>
                    </a:cubicBezTo>
                    <a:cubicBezTo>
                      <a:pt x="122" y="112"/>
                      <a:pt x="122" y="116"/>
                      <a:pt x="121" y="120"/>
                    </a:cubicBezTo>
                    <a:cubicBezTo>
                      <a:pt x="118" y="107"/>
                      <a:pt x="112" y="96"/>
                      <a:pt x="104" y="89"/>
                    </a:cubicBezTo>
                    <a:cubicBezTo>
                      <a:pt x="97" y="103"/>
                      <a:pt x="97" y="103"/>
                      <a:pt x="97" y="103"/>
                    </a:cubicBezTo>
                    <a:cubicBezTo>
                      <a:pt x="105" y="112"/>
                      <a:pt x="110" y="129"/>
                      <a:pt x="110" y="145"/>
                    </a:cubicBezTo>
                    <a:cubicBezTo>
                      <a:pt x="108" y="147"/>
                      <a:pt x="105" y="149"/>
                      <a:pt x="101" y="151"/>
                    </a:cubicBezTo>
                    <a:cubicBezTo>
                      <a:pt x="101" y="183"/>
                      <a:pt x="101" y="183"/>
                      <a:pt x="101" y="183"/>
                    </a:cubicBezTo>
                    <a:cubicBezTo>
                      <a:pt x="74" y="217"/>
                      <a:pt x="74" y="217"/>
                      <a:pt x="74" y="217"/>
                    </a:cubicBezTo>
                    <a:lnTo>
                      <a:pt x="46" y="1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ＭＳ Ｐゴシック"/>
                  <a:ea typeface="ＭＳ Ｐゴシック"/>
                </a:endParaRPr>
              </a:p>
            </p:txBody>
          </p:sp>
          <p:sp>
            <p:nvSpPr>
              <p:cNvPr id="35" name="Freeform 38">
                <a:extLst>
                  <a:ext uri="{FF2B5EF4-FFF2-40B4-BE49-F238E27FC236}">
                    <a16:creationId xmlns:a16="http://schemas.microsoft.com/office/drawing/2014/main" id="{F14B736C-0775-FD90-59FC-4E383A7BA711}"/>
                  </a:ext>
                </a:extLst>
              </p:cNvPr>
              <p:cNvSpPr>
                <a:spLocks noEditPoints="1"/>
              </p:cNvSpPr>
              <p:nvPr/>
            </p:nvSpPr>
            <p:spPr bwMode="auto">
              <a:xfrm>
                <a:off x="2036" y="2117"/>
                <a:ext cx="537" cy="677"/>
              </a:xfrm>
              <a:custGeom>
                <a:avLst/>
                <a:gdLst>
                  <a:gd name="T0" fmla="*/ 254 w 352"/>
                  <a:gd name="T1" fmla="*/ 199 h 445"/>
                  <a:gd name="T2" fmla="*/ 242 w 352"/>
                  <a:gd name="T3" fmla="*/ 151 h 445"/>
                  <a:gd name="T4" fmla="*/ 278 w 352"/>
                  <a:gd name="T5" fmla="*/ 100 h 445"/>
                  <a:gd name="T6" fmla="*/ 244 w 352"/>
                  <a:gd name="T7" fmla="*/ 58 h 445"/>
                  <a:gd name="T8" fmla="*/ 106 w 352"/>
                  <a:gd name="T9" fmla="*/ 69 h 445"/>
                  <a:gd name="T10" fmla="*/ 126 w 352"/>
                  <a:gd name="T11" fmla="*/ 181 h 445"/>
                  <a:gd name="T12" fmla="*/ 74 w 352"/>
                  <a:gd name="T13" fmla="*/ 205 h 445"/>
                  <a:gd name="T14" fmla="*/ 9 w 352"/>
                  <a:gd name="T15" fmla="*/ 429 h 445"/>
                  <a:gd name="T16" fmla="*/ 324 w 352"/>
                  <a:gd name="T17" fmla="*/ 445 h 445"/>
                  <a:gd name="T18" fmla="*/ 349 w 352"/>
                  <a:gd name="T19" fmla="*/ 309 h 445"/>
                  <a:gd name="T20" fmla="*/ 245 w 352"/>
                  <a:gd name="T21" fmla="*/ 129 h 445"/>
                  <a:gd name="T22" fmla="*/ 247 w 352"/>
                  <a:gd name="T23" fmla="*/ 74 h 445"/>
                  <a:gd name="T24" fmla="*/ 258 w 352"/>
                  <a:gd name="T25" fmla="*/ 120 h 445"/>
                  <a:gd name="T26" fmla="*/ 245 w 352"/>
                  <a:gd name="T27" fmla="*/ 129 h 445"/>
                  <a:gd name="T28" fmla="*/ 224 w 352"/>
                  <a:gd name="T29" fmla="*/ 64 h 445"/>
                  <a:gd name="T30" fmla="*/ 176 w 352"/>
                  <a:gd name="T31" fmla="*/ 21 h 445"/>
                  <a:gd name="T32" fmla="*/ 201 w 352"/>
                  <a:gd name="T33" fmla="*/ 67 h 445"/>
                  <a:gd name="T34" fmla="*/ 135 w 352"/>
                  <a:gd name="T35" fmla="*/ 43 h 445"/>
                  <a:gd name="T36" fmla="*/ 157 w 352"/>
                  <a:gd name="T37" fmla="*/ 267 h 445"/>
                  <a:gd name="T38" fmla="*/ 129 w 352"/>
                  <a:gd name="T39" fmla="*/ 261 h 445"/>
                  <a:gd name="T40" fmla="*/ 125 w 352"/>
                  <a:gd name="T41" fmla="*/ 200 h 445"/>
                  <a:gd name="T42" fmla="*/ 157 w 352"/>
                  <a:gd name="T43" fmla="*/ 267 h 445"/>
                  <a:gd name="T44" fmla="*/ 227 w 352"/>
                  <a:gd name="T45" fmla="*/ 200 h 445"/>
                  <a:gd name="T46" fmla="*/ 222 w 352"/>
                  <a:gd name="T47" fmla="*/ 261 h 445"/>
                  <a:gd name="T48" fmla="*/ 194 w 352"/>
                  <a:gd name="T49" fmla="*/ 267 h 445"/>
                  <a:gd name="T50" fmla="*/ 148 w 352"/>
                  <a:gd name="T51" fmla="*/ 204 h 445"/>
                  <a:gd name="T52" fmla="*/ 139 w 352"/>
                  <a:gd name="T53" fmla="*/ 166 h 445"/>
                  <a:gd name="T54" fmla="*/ 145 w 352"/>
                  <a:gd name="T55" fmla="*/ 110 h 445"/>
                  <a:gd name="T56" fmla="*/ 127 w 352"/>
                  <a:gd name="T57" fmla="*/ 129 h 445"/>
                  <a:gd name="T58" fmla="*/ 128 w 352"/>
                  <a:gd name="T59" fmla="*/ 58 h 445"/>
                  <a:gd name="T60" fmla="*/ 224 w 352"/>
                  <a:gd name="T61" fmla="*/ 129 h 445"/>
                  <a:gd name="T62" fmla="*/ 206 w 352"/>
                  <a:gd name="T63" fmla="*/ 110 h 445"/>
                  <a:gd name="T64" fmla="*/ 212 w 352"/>
                  <a:gd name="T65" fmla="*/ 166 h 445"/>
                  <a:gd name="T66" fmla="*/ 203 w 352"/>
                  <a:gd name="T67" fmla="*/ 204 h 445"/>
                  <a:gd name="T68" fmla="*/ 148 w 352"/>
                  <a:gd name="T69" fmla="*/ 204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2" h="445">
                    <a:moveTo>
                      <a:pt x="277" y="205"/>
                    </a:moveTo>
                    <a:cubicBezTo>
                      <a:pt x="272" y="203"/>
                      <a:pt x="263" y="201"/>
                      <a:pt x="254" y="199"/>
                    </a:cubicBezTo>
                    <a:cubicBezTo>
                      <a:pt x="226" y="181"/>
                      <a:pt x="226" y="181"/>
                      <a:pt x="226" y="181"/>
                    </a:cubicBezTo>
                    <a:cubicBezTo>
                      <a:pt x="234" y="173"/>
                      <a:pt x="239" y="163"/>
                      <a:pt x="242" y="151"/>
                    </a:cubicBezTo>
                    <a:cubicBezTo>
                      <a:pt x="257" y="150"/>
                      <a:pt x="270" y="138"/>
                      <a:pt x="273" y="123"/>
                    </a:cubicBezTo>
                    <a:cubicBezTo>
                      <a:pt x="278" y="100"/>
                      <a:pt x="278" y="100"/>
                      <a:pt x="278" y="100"/>
                    </a:cubicBezTo>
                    <a:cubicBezTo>
                      <a:pt x="282" y="81"/>
                      <a:pt x="270" y="62"/>
                      <a:pt x="251" y="58"/>
                    </a:cubicBezTo>
                    <a:cubicBezTo>
                      <a:pt x="248" y="58"/>
                      <a:pt x="246" y="58"/>
                      <a:pt x="244" y="58"/>
                    </a:cubicBezTo>
                    <a:cubicBezTo>
                      <a:pt x="238" y="25"/>
                      <a:pt x="210" y="0"/>
                      <a:pt x="176" y="0"/>
                    </a:cubicBezTo>
                    <a:cubicBezTo>
                      <a:pt x="137" y="0"/>
                      <a:pt x="106" y="31"/>
                      <a:pt x="106" y="69"/>
                    </a:cubicBezTo>
                    <a:cubicBezTo>
                      <a:pt x="106" y="129"/>
                      <a:pt x="106" y="129"/>
                      <a:pt x="106" y="129"/>
                    </a:cubicBezTo>
                    <a:cubicBezTo>
                      <a:pt x="106" y="151"/>
                      <a:pt x="113" y="169"/>
                      <a:pt x="126" y="181"/>
                    </a:cubicBezTo>
                    <a:cubicBezTo>
                      <a:pt x="98" y="199"/>
                      <a:pt x="98" y="199"/>
                      <a:pt x="98" y="199"/>
                    </a:cubicBezTo>
                    <a:cubicBezTo>
                      <a:pt x="88" y="201"/>
                      <a:pt x="79" y="203"/>
                      <a:pt x="74" y="205"/>
                    </a:cubicBezTo>
                    <a:cubicBezTo>
                      <a:pt x="25" y="217"/>
                      <a:pt x="0" y="253"/>
                      <a:pt x="3" y="309"/>
                    </a:cubicBezTo>
                    <a:cubicBezTo>
                      <a:pt x="4" y="328"/>
                      <a:pt x="6" y="379"/>
                      <a:pt x="9" y="429"/>
                    </a:cubicBezTo>
                    <a:cubicBezTo>
                      <a:pt x="9" y="438"/>
                      <a:pt x="16" y="445"/>
                      <a:pt x="27" y="445"/>
                    </a:cubicBezTo>
                    <a:cubicBezTo>
                      <a:pt x="324" y="445"/>
                      <a:pt x="324" y="445"/>
                      <a:pt x="324" y="445"/>
                    </a:cubicBezTo>
                    <a:cubicBezTo>
                      <a:pt x="335" y="445"/>
                      <a:pt x="342" y="438"/>
                      <a:pt x="342" y="429"/>
                    </a:cubicBezTo>
                    <a:cubicBezTo>
                      <a:pt x="345" y="379"/>
                      <a:pt x="348" y="328"/>
                      <a:pt x="349" y="309"/>
                    </a:cubicBezTo>
                    <a:cubicBezTo>
                      <a:pt x="352" y="253"/>
                      <a:pt x="327" y="217"/>
                      <a:pt x="277" y="205"/>
                    </a:cubicBezTo>
                    <a:close/>
                    <a:moveTo>
                      <a:pt x="245" y="129"/>
                    </a:moveTo>
                    <a:cubicBezTo>
                      <a:pt x="245" y="74"/>
                      <a:pt x="245" y="74"/>
                      <a:pt x="245" y="74"/>
                    </a:cubicBezTo>
                    <a:cubicBezTo>
                      <a:pt x="246" y="74"/>
                      <a:pt x="247" y="74"/>
                      <a:pt x="247" y="74"/>
                    </a:cubicBezTo>
                    <a:cubicBezTo>
                      <a:pt x="258" y="76"/>
                      <a:pt x="265" y="86"/>
                      <a:pt x="262" y="97"/>
                    </a:cubicBezTo>
                    <a:cubicBezTo>
                      <a:pt x="258" y="120"/>
                      <a:pt x="258" y="120"/>
                      <a:pt x="258" y="120"/>
                    </a:cubicBezTo>
                    <a:cubicBezTo>
                      <a:pt x="256" y="127"/>
                      <a:pt x="251" y="132"/>
                      <a:pt x="245" y="135"/>
                    </a:cubicBezTo>
                    <a:cubicBezTo>
                      <a:pt x="245" y="133"/>
                      <a:pt x="245" y="131"/>
                      <a:pt x="245" y="129"/>
                    </a:cubicBezTo>
                    <a:close/>
                    <a:moveTo>
                      <a:pt x="176" y="21"/>
                    </a:moveTo>
                    <a:cubicBezTo>
                      <a:pt x="201" y="21"/>
                      <a:pt x="221" y="40"/>
                      <a:pt x="224" y="64"/>
                    </a:cubicBezTo>
                    <a:cubicBezTo>
                      <a:pt x="166" y="22"/>
                      <a:pt x="166" y="22"/>
                      <a:pt x="166" y="22"/>
                    </a:cubicBezTo>
                    <a:cubicBezTo>
                      <a:pt x="169" y="21"/>
                      <a:pt x="172" y="21"/>
                      <a:pt x="176" y="21"/>
                    </a:cubicBezTo>
                    <a:close/>
                    <a:moveTo>
                      <a:pt x="149" y="29"/>
                    </a:moveTo>
                    <a:cubicBezTo>
                      <a:pt x="201" y="67"/>
                      <a:pt x="201" y="67"/>
                      <a:pt x="201" y="67"/>
                    </a:cubicBezTo>
                    <a:cubicBezTo>
                      <a:pt x="200" y="68"/>
                      <a:pt x="200" y="68"/>
                      <a:pt x="200" y="68"/>
                    </a:cubicBezTo>
                    <a:cubicBezTo>
                      <a:pt x="135" y="43"/>
                      <a:pt x="135" y="43"/>
                      <a:pt x="135" y="43"/>
                    </a:cubicBezTo>
                    <a:cubicBezTo>
                      <a:pt x="138" y="37"/>
                      <a:pt x="143" y="33"/>
                      <a:pt x="149" y="29"/>
                    </a:cubicBezTo>
                    <a:close/>
                    <a:moveTo>
                      <a:pt x="157" y="267"/>
                    </a:moveTo>
                    <a:cubicBezTo>
                      <a:pt x="157" y="267"/>
                      <a:pt x="157" y="267"/>
                      <a:pt x="157" y="267"/>
                    </a:cubicBezTo>
                    <a:cubicBezTo>
                      <a:pt x="148" y="273"/>
                      <a:pt x="134" y="270"/>
                      <a:pt x="129" y="261"/>
                    </a:cubicBezTo>
                    <a:cubicBezTo>
                      <a:pt x="102" y="215"/>
                      <a:pt x="102" y="215"/>
                      <a:pt x="102" y="215"/>
                    </a:cubicBezTo>
                    <a:cubicBezTo>
                      <a:pt x="125" y="200"/>
                      <a:pt x="125" y="200"/>
                      <a:pt x="125" y="200"/>
                    </a:cubicBezTo>
                    <a:cubicBezTo>
                      <a:pt x="171" y="257"/>
                      <a:pt x="171" y="257"/>
                      <a:pt x="171" y="257"/>
                    </a:cubicBezTo>
                    <a:lnTo>
                      <a:pt x="157" y="267"/>
                    </a:lnTo>
                    <a:close/>
                    <a:moveTo>
                      <a:pt x="180" y="257"/>
                    </a:moveTo>
                    <a:cubicBezTo>
                      <a:pt x="227" y="200"/>
                      <a:pt x="227" y="200"/>
                      <a:pt x="227" y="200"/>
                    </a:cubicBezTo>
                    <a:cubicBezTo>
                      <a:pt x="249" y="215"/>
                      <a:pt x="249" y="215"/>
                      <a:pt x="249" y="215"/>
                    </a:cubicBezTo>
                    <a:cubicBezTo>
                      <a:pt x="222" y="261"/>
                      <a:pt x="222" y="261"/>
                      <a:pt x="222" y="261"/>
                    </a:cubicBezTo>
                    <a:cubicBezTo>
                      <a:pt x="217" y="270"/>
                      <a:pt x="204" y="273"/>
                      <a:pt x="194" y="267"/>
                    </a:cubicBezTo>
                    <a:cubicBezTo>
                      <a:pt x="194" y="267"/>
                      <a:pt x="194" y="267"/>
                      <a:pt x="194" y="267"/>
                    </a:cubicBezTo>
                    <a:lnTo>
                      <a:pt x="180" y="257"/>
                    </a:lnTo>
                    <a:close/>
                    <a:moveTo>
                      <a:pt x="148" y="204"/>
                    </a:moveTo>
                    <a:cubicBezTo>
                      <a:pt x="148" y="172"/>
                      <a:pt x="148" y="172"/>
                      <a:pt x="148" y="172"/>
                    </a:cubicBezTo>
                    <a:cubicBezTo>
                      <a:pt x="145" y="170"/>
                      <a:pt x="142" y="168"/>
                      <a:pt x="139" y="166"/>
                    </a:cubicBezTo>
                    <a:cubicBezTo>
                      <a:pt x="139" y="150"/>
                      <a:pt x="145" y="133"/>
                      <a:pt x="152" y="124"/>
                    </a:cubicBezTo>
                    <a:cubicBezTo>
                      <a:pt x="145" y="110"/>
                      <a:pt x="145" y="110"/>
                      <a:pt x="145" y="110"/>
                    </a:cubicBezTo>
                    <a:cubicBezTo>
                      <a:pt x="138" y="117"/>
                      <a:pt x="131" y="128"/>
                      <a:pt x="128" y="141"/>
                    </a:cubicBezTo>
                    <a:cubicBezTo>
                      <a:pt x="127" y="137"/>
                      <a:pt x="127" y="133"/>
                      <a:pt x="127" y="129"/>
                    </a:cubicBezTo>
                    <a:cubicBezTo>
                      <a:pt x="127" y="69"/>
                      <a:pt x="127" y="69"/>
                      <a:pt x="127" y="69"/>
                    </a:cubicBezTo>
                    <a:cubicBezTo>
                      <a:pt x="127" y="65"/>
                      <a:pt x="127" y="62"/>
                      <a:pt x="128" y="58"/>
                    </a:cubicBezTo>
                    <a:cubicBezTo>
                      <a:pt x="224" y="95"/>
                      <a:pt x="224" y="95"/>
                      <a:pt x="224" y="95"/>
                    </a:cubicBezTo>
                    <a:cubicBezTo>
                      <a:pt x="224" y="129"/>
                      <a:pt x="224" y="129"/>
                      <a:pt x="224" y="129"/>
                    </a:cubicBezTo>
                    <a:cubicBezTo>
                      <a:pt x="224" y="133"/>
                      <a:pt x="224" y="137"/>
                      <a:pt x="223" y="141"/>
                    </a:cubicBezTo>
                    <a:cubicBezTo>
                      <a:pt x="220" y="128"/>
                      <a:pt x="214" y="117"/>
                      <a:pt x="206" y="110"/>
                    </a:cubicBezTo>
                    <a:cubicBezTo>
                      <a:pt x="199" y="124"/>
                      <a:pt x="199" y="124"/>
                      <a:pt x="199" y="124"/>
                    </a:cubicBezTo>
                    <a:cubicBezTo>
                      <a:pt x="207" y="133"/>
                      <a:pt x="212" y="150"/>
                      <a:pt x="212" y="166"/>
                    </a:cubicBezTo>
                    <a:cubicBezTo>
                      <a:pt x="210" y="168"/>
                      <a:pt x="207" y="170"/>
                      <a:pt x="203" y="172"/>
                    </a:cubicBezTo>
                    <a:cubicBezTo>
                      <a:pt x="203" y="204"/>
                      <a:pt x="203" y="204"/>
                      <a:pt x="203" y="204"/>
                    </a:cubicBezTo>
                    <a:cubicBezTo>
                      <a:pt x="176" y="238"/>
                      <a:pt x="176" y="238"/>
                      <a:pt x="176" y="238"/>
                    </a:cubicBezTo>
                    <a:lnTo>
                      <a:pt x="148" y="204"/>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ＭＳ Ｐゴシック"/>
                  <a:ea typeface="ＭＳ Ｐゴシック"/>
                </a:endParaRPr>
              </a:p>
            </p:txBody>
          </p:sp>
        </p:grpSp>
        <p:grpSp>
          <p:nvGrpSpPr>
            <p:cNvPr id="27" name="男性">
              <a:extLst>
                <a:ext uri="{FF2B5EF4-FFF2-40B4-BE49-F238E27FC236}">
                  <a16:creationId xmlns:a16="http://schemas.microsoft.com/office/drawing/2014/main" id="{C44B7435-7D97-996D-FC3B-00D6490E024A}"/>
                </a:ext>
              </a:extLst>
            </p:cNvPr>
            <p:cNvGrpSpPr>
              <a:grpSpLocks noChangeAspect="1"/>
            </p:cNvGrpSpPr>
            <p:nvPr/>
          </p:nvGrpSpPr>
          <p:grpSpPr bwMode="auto">
            <a:xfrm>
              <a:off x="7518012" y="2356342"/>
              <a:ext cx="514037" cy="540297"/>
              <a:chOff x="907" y="979"/>
              <a:chExt cx="646" cy="679"/>
            </a:xfrm>
          </p:grpSpPr>
          <p:sp>
            <p:nvSpPr>
              <p:cNvPr id="31" name="Freeform 7">
                <a:extLst>
                  <a:ext uri="{FF2B5EF4-FFF2-40B4-BE49-F238E27FC236}">
                    <a16:creationId xmlns:a16="http://schemas.microsoft.com/office/drawing/2014/main" id="{6D171712-0474-EF40-045D-3A3B65BADF1D}"/>
                  </a:ext>
                </a:extLst>
              </p:cNvPr>
              <p:cNvSpPr>
                <a:spLocks noEditPoints="1"/>
              </p:cNvSpPr>
              <p:nvPr/>
            </p:nvSpPr>
            <p:spPr bwMode="auto">
              <a:xfrm>
                <a:off x="1135" y="1039"/>
                <a:ext cx="191" cy="486"/>
              </a:xfrm>
              <a:custGeom>
                <a:avLst/>
                <a:gdLst>
                  <a:gd name="T0" fmla="*/ 28 w 125"/>
                  <a:gd name="T1" fmla="*/ 118 h 319"/>
                  <a:gd name="T2" fmla="*/ 12 w 125"/>
                  <a:gd name="T3" fmla="*/ 71 h 319"/>
                  <a:gd name="T4" fmla="*/ 12 w 125"/>
                  <a:gd name="T5" fmla="*/ 33 h 319"/>
                  <a:gd name="T6" fmla="*/ 113 w 125"/>
                  <a:gd name="T7" fmla="*/ 0 h 319"/>
                  <a:gd name="T8" fmla="*/ 113 w 125"/>
                  <a:gd name="T9" fmla="*/ 71 h 319"/>
                  <a:gd name="T10" fmla="*/ 96 w 125"/>
                  <a:gd name="T11" fmla="*/ 118 h 319"/>
                  <a:gd name="T12" fmla="*/ 94 w 125"/>
                  <a:gd name="T13" fmla="*/ 120 h 319"/>
                  <a:gd name="T14" fmla="*/ 94 w 125"/>
                  <a:gd name="T15" fmla="*/ 136 h 319"/>
                  <a:gd name="T16" fmla="*/ 94 w 125"/>
                  <a:gd name="T17" fmla="*/ 136 h 319"/>
                  <a:gd name="T18" fmla="*/ 62 w 125"/>
                  <a:gd name="T19" fmla="*/ 169 h 319"/>
                  <a:gd name="T20" fmla="*/ 30 w 125"/>
                  <a:gd name="T21" fmla="*/ 136 h 319"/>
                  <a:gd name="T22" fmla="*/ 30 w 125"/>
                  <a:gd name="T23" fmla="*/ 136 h 319"/>
                  <a:gd name="T24" fmla="*/ 30 w 125"/>
                  <a:gd name="T25" fmla="*/ 120 h 319"/>
                  <a:gd name="T26" fmla="*/ 28 w 125"/>
                  <a:gd name="T27" fmla="*/ 118 h 319"/>
                  <a:gd name="T28" fmla="*/ 62 w 125"/>
                  <a:gd name="T29" fmla="*/ 185 h 319"/>
                  <a:gd name="T30" fmla="*/ 18 w 125"/>
                  <a:gd name="T31" fmla="*/ 156 h 319"/>
                  <a:gd name="T32" fmla="*/ 0 w 125"/>
                  <a:gd name="T33" fmla="*/ 159 h 319"/>
                  <a:gd name="T34" fmla="*/ 61 w 125"/>
                  <a:gd name="T35" fmla="*/ 319 h 319"/>
                  <a:gd name="T36" fmla="*/ 64 w 125"/>
                  <a:gd name="T37" fmla="*/ 319 h 319"/>
                  <a:gd name="T38" fmla="*/ 125 w 125"/>
                  <a:gd name="T39" fmla="*/ 159 h 319"/>
                  <a:gd name="T40" fmla="*/ 107 w 125"/>
                  <a:gd name="T41" fmla="*/ 156 h 319"/>
                  <a:gd name="T42" fmla="*/ 62 w 125"/>
                  <a:gd name="T43" fmla="*/ 185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5" h="319">
                    <a:moveTo>
                      <a:pt x="28" y="118"/>
                    </a:moveTo>
                    <a:cubicBezTo>
                      <a:pt x="18" y="108"/>
                      <a:pt x="12" y="97"/>
                      <a:pt x="12" y="71"/>
                    </a:cubicBezTo>
                    <a:cubicBezTo>
                      <a:pt x="12" y="33"/>
                      <a:pt x="12" y="33"/>
                      <a:pt x="12" y="33"/>
                    </a:cubicBezTo>
                    <a:cubicBezTo>
                      <a:pt x="113" y="0"/>
                      <a:pt x="113" y="0"/>
                      <a:pt x="113" y="0"/>
                    </a:cubicBezTo>
                    <a:cubicBezTo>
                      <a:pt x="113" y="71"/>
                      <a:pt x="113" y="71"/>
                      <a:pt x="113" y="71"/>
                    </a:cubicBezTo>
                    <a:cubicBezTo>
                      <a:pt x="113" y="97"/>
                      <a:pt x="106" y="108"/>
                      <a:pt x="96" y="118"/>
                    </a:cubicBezTo>
                    <a:cubicBezTo>
                      <a:pt x="94" y="120"/>
                      <a:pt x="94" y="120"/>
                      <a:pt x="94" y="120"/>
                    </a:cubicBezTo>
                    <a:cubicBezTo>
                      <a:pt x="94" y="136"/>
                      <a:pt x="94" y="136"/>
                      <a:pt x="94" y="136"/>
                    </a:cubicBezTo>
                    <a:cubicBezTo>
                      <a:pt x="94" y="136"/>
                      <a:pt x="94" y="136"/>
                      <a:pt x="94" y="136"/>
                    </a:cubicBezTo>
                    <a:cubicBezTo>
                      <a:pt x="94" y="156"/>
                      <a:pt x="82" y="169"/>
                      <a:pt x="62" y="169"/>
                    </a:cubicBezTo>
                    <a:cubicBezTo>
                      <a:pt x="43" y="169"/>
                      <a:pt x="30" y="156"/>
                      <a:pt x="30" y="136"/>
                    </a:cubicBezTo>
                    <a:cubicBezTo>
                      <a:pt x="30" y="136"/>
                      <a:pt x="30" y="136"/>
                      <a:pt x="30" y="136"/>
                    </a:cubicBezTo>
                    <a:cubicBezTo>
                      <a:pt x="30" y="120"/>
                      <a:pt x="30" y="120"/>
                      <a:pt x="30" y="120"/>
                    </a:cubicBezTo>
                    <a:lnTo>
                      <a:pt x="28" y="118"/>
                    </a:lnTo>
                    <a:close/>
                    <a:moveTo>
                      <a:pt x="62" y="185"/>
                    </a:moveTo>
                    <a:cubicBezTo>
                      <a:pt x="41" y="185"/>
                      <a:pt x="25" y="174"/>
                      <a:pt x="18" y="156"/>
                    </a:cubicBezTo>
                    <a:cubicBezTo>
                      <a:pt x="14" y="157"/>
                      <a:pt x="8" y="158"/>
                      <a:pt x="0" y="159"/>
                    </a:cubicBezTo>
                    <a:cubicBezTo>
                      <a:pt x="61" y="319"/>
                      <a:pt x="61" y="319"/>
                      <a:pt x="61" y="319"/>
                    </a:cubicBezTo>
                    <a:cubicBezTo>
                      <a:pt x="64" y="319"/>
                      <a:pt x="64" y="319"/>
                      <a:pt x="64" y="319"/>
                    </a:cubicBezTo>
                    <a:cubicBezTo>
                      <a:pt x="125" y="159"/>
                      <a:pt x="125" y="159"/>
                      <a:pt x="125" y="159"/>
                    </a:cubicBezTo>
                    <a:cubicBezTo>
                      <a:pt x="117" y="158"/>
                      <a:pt x="111" y="157"/>
                      <a:pt x="107" y="156"/>
                    </a:cubicBezTo>
                    <a:cubicBezTo>
                      <a:pt x="100" y="174"/>
                      <a:pt x="83" y="185"/>
                      <a:pt x="62" y="18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ＭＳ Ｐゴシック"/>
                  <a:ea typeface="ＭＳ Ｐゴシック"/>
                </a:endParaRPr>
              </a:p>
            </p:txBody>
          </p:sp>
          <p:sp>
            <p:nvSpPr>
              <p:cNvPr id="33" name="Freeform 8">
                <a:extLst>
                  <a:ext uri="{FF2B5EF4-FFF2-40B4-BE49-F238E27FC236}">
                    <a16:creationId xmlns:a16="http://schemas.microsoft.com/office/drawing/2014/main" id="{4CA15088-590B-9925-4F42-845435841571}"/>
                  </a:ext>
                </a:extLst>
              </p:cNvPr>
              <p:cNvSpPr>
                <a:spLocks noEditPoints="1"/>
              </p:cNvSpPr>
              <p:nvPr/>
            </p:nvSpPr>
            <p:spPr bwMode="auto">
              <a:xfrm>
                <a:off x="907" y="979"/>
                <a:ext cx="646" cy="679"/>
              </a:xfrm>
              <a:custGeom>
                <a:avLst/>
                <a:gdLst>
                  <a:gd name="T0" fmla="*/ 16 w 424"/>
                  <a:gd name="T1" fmla="*/ 446 h 446"/>
                  <a:gd name="T2" fmla="*/ 0 w 424"/>
                  <a:gd name="T3" fmla="*/ 430 h 446"/>
                  <a:gd name="T4" fmla="*/ 0 w 424"/>
                  <a:gd name="T5" fmla="*/ 270 h 446"/>
                  <a:gd name="T6" fmla="*/ 64 w 424"/>
                  <a:gd name="T7" fmla="*/ 197 h 446"/>
                  <a:gd name="T8" fmla="*/ 161 w 424"/>
                  <a:gd name="T9" fmla="*/ 181 h 446"/>
                  <a:gd name="T10" fmla="*/ 161 w 424"/>
                  <a:gd name="T11" fmla="*/ 169 h 446"/>
                  <a:gd name="T12" fmla="*/ 142 w 424"/>
                  <a:gd name="T13" fmla="*/ 111 h 446"/>
                  <a:gd name="T14" fmla="*/ 142 w 424"/>
                  <a:gd name="T15" fmla="*/ 58 h 446"/>
                  <a:gd name="T16" fmla="*/ 200 w 424"/>
                  <a:gd name="T17" fmla="*/ 0 h 446"/>
                  <a:gd name="T18" fmla="*/ 225 w 424"/>
                  <a:gd name="T19" fmla="*/ 0 h 446"/>
                  <a:gd name="T20" fmla="*/ 283 w 424"/>
                  <a:gd name="T21" fmla="*/ 58 h 446"/>
                  <a:gd name="T22" fmla="*/ 283 w 424"/>
                  <a:gd name="T23" fmla="*/ 111 h 446"/>
                  <a:gd name="T24" fmla="*/ 264 w 424"/>
                  <a:gd name="T25" fmla="*/ 169 h 446"/>
                  <a:gd name="T26" fmla="*/ 264 w 424"/>
                  <a:gd name="T27" fmla="*/ 181 h 446"/>
                  <a:gd name="T28" fmla="*/ 361 w 424"/>
                  <a:gd name="T29" fmla="*/ 197 h 446"/>
                  <a:gd name="T30" fmla="*/ 424 w 424"/>
                  <a:gd name="T31" fmla="*/ 270 h 446"/>
                  <a:gd name="T32" fmla="*/ 424 w 424"/>
                  <a:gd name="T33" fmla="*/ 430 h 446"/>
                  <a:gd name="T34" fmla="*/ 408 w 424"/>
                  <a:gd name="T35" fmla="*/ 446 h 446"/>
                  <a:gd name="T36" fmla="*/ 16 w 424"/>
                  <a:gd name="T37" fmla="*/ 446 h 446"/>
                  <a:gd name="T38" fmla="*/ 180 w 424"/>
                  <a:gd name="T39" fmla="*/ 160 h 446"/>
                  <a:gd name="T40" fmla="*/ 180 w 424"/>
                  <a:gd name="T41" fmla="*/ 176 h 446"/>
                  <a:gd name="T42" fmla="*/ 180 w 424"/>
                  <a:gd name="T43" fmla="*/ 176 h 446"/>
                  <a:gd name="T44" fmla="*/ 212 w 424"/>
                  <a:gd name="T45" fmla="*/ 209 h 446"/>
                  <a:gd name="T46" fmla="*/ 244 w 424"/>
                  <a:gd name="T47" fmla="*/ 176 h 446"/>
                  <a:gd name="T48" fmla="*/ 244 w 424"/>
                  <a:gd name="T49" fmla="*/ 176 h 446"/>
                  <a:gd name="T50" fmla="*/ 244 w 424"/>
                  <a:gd name="T51" fmla="*/ 160 h 446"/>
                  <a:gd name="T52" fmla="*/ 246 w 424"/>
                  <a:gd name="T53" fmla="*/ 158 h 446"/>
                  <a:gd name="T54" fmla="*/ 263 w 424"/>
                  <a:gd name="T55" fmla="*/ 111 h 446"/>
                  <a:gd name="T56" fmla="*/ 263 w 424"/>
                  <a:gd name="T57" fmla="*/ 40 h 446"/>
                  <a:gd name="T58" fmla="*/ 162 w 424"/>
                  <a:gd name="T59" fmla="*/ 73 h 446"/>
                  <a:gd name="T60" fmla="*/ 162 w 424"/>
                  <a:gd name="T61" fmla="*/ 111 h 446"/>
                  <a:gd name="T62" fmla="*/ 178 w 424"/>
                  <a:gd name="T63" fmla="*/ 158 h 446"/>
                  <a:gd name="T64" fmla="*/ 180 w 424"/>
                  <a:gd name="T65" fmla="*/ 160 h 446"/>
                  <a:gd name="T66" fmla="*/ 212 w 424"/>
                  <a:gd name="T67" fmla="*/ 225 h 446"/>
                  <a:gd name="T68" fmla="*/ 168 w 424"/>
                  <a:gd name="T69" fmla="*/ 196 h 446"/>
                  <a:gd name="T70" fmla="*/ 150 w 424"/>
                  <a:gd name="T71" fmla="*/ 199 h 446"/>
                  <a:gd name="T72" fmla="*/ 211 w 424"/>
                  <a:gd name="T73" fmla="*/ 359 h 446"/>
                  <a:gd name="T74" fmla="*/ 214 w 424"/>
                  <a:gd name="T75" fmla="*/ 359 h 446"/>
                  <a:gd name="T76" fmla="*/ 275 w 424"/>
                  <a:gd name="T77" fmla="*/ 199 h 446"/>
                  <a:gd name="T78" fmla="*/ 257 w 424"/>
                  <a:gd name="T79" fmla="*/ 196 h 446"/>
                  <a:gd name="T80" fmla="*/ 212 w 424"/>
                  <a:gd name="T81" fmla="*/ 225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24" h="446">
                    <a:moveTo>
                      <a:pt x="16" y="446"/>
                    </a:moveTo>
                    <a:cubicBezTo>
                      <a:pt x="6" y="446"/>
                      <a:pt x="0" y="440"/>
                      <a:pt x="0" y="430"/>
                    </a:cubicBezTo>
                    <a:cubicBezTo>
                      <a:pt x="0" y="270"/>
                      <a:pt x="0" y="270"/>
                      <a:pt x="0" y="270"/>
                    </a:cubicBezTo>
                    <a:cubicBezTo>
                      <a:pt x="0" y="227"/>
                      <a:pt x="22" y="203"/>
                      <a:pt x="64" y="197"/>
                    </a:cubicBezTo>
                    <a:cubicBezTo>
                      <a:pt x="95" y="192"/>
                      <a:pt x="139" y="185"/>
                      <a:pt x="161" y="181"/>
                    </a:cubicBezTo>
                    <a:cubicBezTo>
                      <a:pt x="161" y="169"/>
                      <a:pt x="161" y="169"/>
                      <a:pt x="161" y="169"/>
                    </a:cubicBezTo>
                    <a:cubicBezTo>
                      <a:pt x="147" y="154"/>
                      <a:pt x="142" y="137"/>
                      <a:pt x="142" y="111"/>
                    </a:cubicBezTo>
                    <a:cubicBezTo>
                      <a:pt x="142" y="58"/>
                      <a:pt x="142" y="58"/>
                      <a:pt x="142" y="58"/>
                    </a:cubicBezTo>
                    <a:cubicBezTo>
                      <a:pt x="142" y="19"/>
                      <a:pt x="161" y="0"/>
                      <a:pt x="200" y="0"/>
                    </a:cubicBezTo>
                    <a:cubicBezTo>
                      <a:pt x="225" y="0"/>
                      <a:pt x="225" y="0"/>
                      <a:pt x="225" y="0"/>
                    </a:cubicBezTo>
                    <a:cubicBezTo>
                      <a:pt x="263" y="0"/>
                      <a:pt x="283" y="19"/>
                      <a:pt x="283" y="58"/>
                    </a:cubicBezTo>
                    <a:cubicBezTo>
                      <a:pt x="283" y="111"/>
                      <a:pt x="283" y="111"/>
                      <a:pt x="283" y="111"/>
                    </a:cubicBezTo>
                    <a:cubicBezTo>
                      <a:pt x="283" y="137"/>
                      <a:pt x="277" y="154"/>
                      <a:pt x="264" y="169"/>
                    </a:cubicBezTo>
                    <a:cubicBezTo>
                      <a:pt x="264" y="181"/>
                      <a:pt x="264" y="181"/>
                      <a:pt x="264" y="181"/>
                    </a:cubicBezTo>
                    <a:cubicBezTo>
                      <a:pt x="286" y="185"/>
                      <a:pt x="330" y="192"/>
                      <a:pt x="361" y="197"/>
                    </a:cubicBezTo>
                    <a:cubicBezTo>
                      <a:pt x="403" y="203"/>
                      <a:pt x="424" y="227"/>
                      <a:pt x="424" y="270"/>
                    </a:cubicBezTo>
                    <a:cubicBezTo>
                      <a:pt x="424" y="430"/>
                      <a:pt x="424" y="430"/>
                      <a:pt x="424" y="430"/>
                    </a:cubicBezTo>
                    <a:cubicBezTo>
                      <a:pt x="424" y="440"/>
                      <a:pt x="419" y="446"/>
                      <a:pt x="408" y="446"/>
                    </a:cubicBezTo>
                    <a:lnTo>
                      <a:pt x="16" y="446"/>
                    </a:lnTo>
                    <a:close/>
                    <a:moveTo>
                      <a:pt x="180" y="160"/>
                    </a:moveTo>
                    <a:cubicBezTo>
                      <a:pt x="180" y="176"/>
                      <a:pt x="180" y="176"/>
                      <a:pt x="180" y="176"/>
                    </a:cubicBezTo>
                    <a:cubicBezTo>
                      <a:pt x="180" y="176"/>
                      <a:pt x="180" y="176"/>
                      <a:pt x="180" y="176"/>
                    </a:cubicBezTo>
                    <a:cubicBezTo>
                      <a:pt x="180" y="196"/>
                      <a:pt x="193" y="209"/>
                      <a:pt x="212" y="209"/>
                    </a:cubicBezTo>
                    <a:cubicBezTo>
                      <a:pt x="232" y="209"/>
                      <a:pt x="244" y="196"/>
                      <a:pt x="244" y="176"/>
                    </a:cubicBezTo>
                    <a:cubicBezTo>
                      <a:pt x="244" y="176"/>
                      <a:pt x="244" y="176"/>
                      <a:pt x="244" y="176"/>
                    </a:cubicBezTo>
                    <a:cubicBezTo>
                      <a:pt x="244" y="160"/>
                      <a:pt x="244" y="160"/>
                      <a:pt x="244" y="160"/>
                    </a:cubicBezTo>
                    <a:cubicBezTo>
                      <a:pt x="246" y="158"/>
                      <a:pt x="246" y="158"/>
                      <a:pt x="246" y="158"/>
                    </a:cubicBezTo>
                    <a:cubicBezTo>
                      <a:pt x="256" y="148"/>
                      <a:pt x="263" y="137"/>
                      <a:pt x="263" y="111"/>
                    </a:cubicBezTo>
                    <a:cubicBezTo>
                      <a:pt x="263" y="40"/>
                      <a:pt x="263" y="40"/>
                      <a:pt x="263" y="40"/>
                    </a:cubicBezTo>
                    <a:cubicBezTo>
                      <a:pt x="162" y="73"/>
                      <a:pt x="162" y="73"/>
                      <a:pt x="162" y="73"/>
                    </a:cubicBezTo>
                    <a:cubicBezTo>
                      <a:pt x="162" y="111"/>
                      <a:pt x="162" y="111"/>
                      <a:pt x="162" y="111"/>
                    </a:cubicBezTo>
                    <a:cubicBezTo>
                      <a:pt x="162" y="137"/>
                      <a:pt x="168" y="148"/>
                      <a:pt x="178" y="158"/>
                    </a:cubicBezTo>
                    <a:lnTo>
                      <a:pt x="180" y="160"/>
                    </a:lnTo>
                    <a:close/>
                    <a:moveTo>
                      <a:pt x="212" y="225"/>
                    </a:moveTo>
                    <a:cubicBezTo>
                      <a:pt x="191" y="225"/>
                      <a:pt x="175" y="214"/>
                      <a:pt x="168" y="196"/>
                    </a:cubicBezTo>
                    <a:cubicBezTo>
                      <a:pt x="164" y="197"/>
                      <a:pt x="158" y="198"/>
                      <a:pt x="150" y="199"/>
                    </a:cubicBezTo>
                    <a:cubicBezTo>
                      <a:pt x="211" y="359"/>
                      <a:pt x="211" y="359"/>
                      <a:pt x="211" y="359"/>
                    </a:cubicBezTo>
                    <a:cubicBezTo>
                      <a:pt x="214" y="359"/>
                      <a:pt x="214" y="359"/>
                      <a:pt x="214" y="359"/>
                    </a:cubicBezTo>
                    <a:cubicBezTo>
                      <a:pt x="275" y="199"/>
                      <a:pt x="275" y="199"/>
                      <a:pt x="275" y="199"/>
                    </a:cubicBezTo>
                    <a:cubicBezTo>
                      <a:pt x="267" y="198"/>
                      <a:pt x="261" y="197"/>
                      <a:pt x="257" y="196"/>
                    </a:cubicBezTo>
                    <a:cubicBezTo>
                      <a:pt x="250" y="214"/>
                      <a:pt x="233" y="225"/>
                      <a:pt x="212" y="225"/>
                    </a:cubicBez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ＭＳ Ｐゴシック"/>
                  <a:ea typeface="ＭＳ Ｐゴシック"/>
                </a:endParaRPr>
              </a:p>
            </p:txBody>
          </p:sp>
        </p:grpSp>
        <p:grpSp>
          <p:nvGrpSpPr>
            <p:cNvPr id="28" name="女性">
              <a:extLst>
                <a:ext uri="{FF2B5EF4-FFF2-40B4-BE49-F238E27FC236}">
                  <a16:creationId xmlns:a16="http://schemas.microsoft.com/office/drawing/2014/main" id="{DD6154E2-4456-62BA-1CA6-214F61659CF8}"/>
                </a:ext>
              </a:extLst>
            </p:cNvPr>
            <p:cNvGrpSpPr>
              <a:grpSpLocks noChangeAspect="1"/>
            </p:cNvGrpSpPr>
            <p:nvPr/>
          </p:nvGrpSpPr>
          <p:grpSpPr bwMode="auto">
            <a:xfrm>
              <a:off x="8969260" y="2334057"/>
              <a:ext cx="472561" cy="540297"/>
              <a:chOff x="2034" y="979"/>
              <a:chExt cx="593" cy="678"/>
            </a:xfrm>
          </p:grpSpPr>
          <p:sp>
            <p:nvSpPr>
              <p:cNvPr id="29" name="Freeform 12">
                <a:extLst>
                  <a:ext uri="{FF2B5EF4-FFF2-40B4-BE49-F238E27FC236}">
                    <a16:creationId xmlns:a16="http://schemas.microsoft.com/office/drawing/2014/main" id="{202A5027-AC02-AD14-9A37-2BE5194959A8}"/>
                  </a:ext>
                </a:extLst>
              </p:cNvPr>
              <p:cNvSpPr>
                <a:spLocks/>
              </p:cNvSpPr>
              <p:nvPr/>
            </p:nvSpPr>
            <p:spPr bwMode="auto">
              <a:xfrm>
                <a:off x="2212" y="1057"/>
                <a:ext cx="237" cy="332"/>
              </a:xfrm>
              <a:custGeom>
                <a:avLst/>
                <a:gdLst>
                  <a:gd name="T0" fmla="*/ 0 w 156"/>
                  <a:gd name="T1" fmla="*/ 160 h 218"/>
                  <a:gd name="T2" fmla="*/ 51 w 156"/>
                  <a:gd name="T3" fmla="*/ 149 h 218"/>
                  <a:gd name="T4" fmla="*/ 51 w 156"/>
                  <a:gd name="T5" fmla="*/ 118 h 218"/>
                  <a:gd name="T6" fmla="*/ 30 w 156"/>
                  <a:gd name="T7" fmla="*/ 76 h 218"/>
                  <a:gd name="T8" fmla="*/ 30 w 156"/>
                  <a:gd name="T9" fmla="*/ 37 h 218"/>
                  <a:gd name="T10" fmla="*/ 127 w 156"/>
                  <a:gd name="T11" fmla="*/ 0 h 218"/>
                  <a:gd name="T12" fmla="*/ 127 w 156"/>
                  <a:gd name="T13" fmla="*/ 76 h 218"/>
                  <a:gd name="T14" fmla="*/ 106 w 156"/>
                  <a:gd name="T15" fmla="*/ 118 h 218"/>
                  <a:gd name="T16" fmla="*/ 106 w 156"/>
                  <a:gd name="T17" fmla="*/ 149 h 218"/>
                  <a:gd name="T18" fmla="*/ 156 w 156"/>
                  <a:gd name="T19" fmla="*/ 160 h 218"/>
                  <a:gd name="T20" fmla="*/ 0 w 156"/>
                  <a:gd name="T21" fmla="*/ 16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6" h="218">
                    <a:moveTo>
                      <a:pt x="0" y="160"/>
                    </a:moveTo>
                    <a:cubicBezTo>
                      <a:pt x="51" y="149"/>
                      <a:pt x="51" y="149"/>
                      <a:pt x="51" y="149"/>
                    </a:cubicBezTo>
                    <a:cubicBezTo>
                      <a:pt x="51" y="118"/>
                      <a:pt x="51" y="118"/>
                      <a:pt x="51" y="118"/>
                    </a:cubicBezTo>
                    <a:cubicBezTo>
                      <a:pt x="38" y="109"/>
                      <a:pt x="30" y="95"/>
                      <a:pt x="30" y="76"/>
                    </a:cubicBezTo>
                    <a:cubicBezTo>
                      <a:pt x="30" y="37"/>
                      <a:pt x="30" y="37"/>
                      <a:pt x="30" y="37"/>
                    </a:cubicBezTo>
                    <a:cubicBezTo>
                      <a:pt x="127" y="0"/>
                      <a:pt x="127" y="0"/>
                      <a:pt x="127" y="0"/>
                    </a:cubicBezTo>
                    <a:cubicBezTo>
                      <a:pt x="127" y="76"/>
                      <a:pt x="127" y="76"/>
                      <a:pt x="127" y="76"/>
                    </a:cubicBezTo>
                    <a:cubicBezTo>
                      <a:pt x="127" y="95"/>
                      <a:pt x="119" y="109"/>
                      <a:pt x="106" y="118"/>
                    </a:cubicBezTo>
                    <a:cubicBezTo>
                      <a:pt x="106" y="149"/>
                      <a:pt x="106" y="149"/>
                      <a:pt x="106" y="149"/>
                    </a:cubicBezTo>
                    <a:cubicBezTo>
                      <a:pt x="156" y="160"/>
                      <a:pt x="156" y="160"/>
                      <a:pt x="156" y="160"/>
                    </a:cubicBezTo>
                    <a:cubicBezTo>
                      <a:pt x="113" y="218"/>
                      <a:pt x="44" y="218"/>
                      <a:pt x="0" y="1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ＭＳ Ｐゴシック"/>
                  <a:ea typeface="ＭＳ Ｐゴシック"/>
                </a:endParaRPr>
              </a:p>
            </p:txBody>
          </p:sp>
          <p:sp>
            <p:nvSpPr>
              <p:cNvPr id="30" name="Freeform 13">
                <a:extLst>
                  <a:ext uri="{FF2B5EF4-FFF2-40B4-BE49-F238E27FC236}">
                    <a16:creationId xmlns:a16="http://schemas.microsoft.com/office/drawing/2014/main" id="{9AE5C8D8-CA2A-6C6D-F4C7-B6E0F1DFC3B2}"/>
                  </a:ext>
                </a:extLst>
              </p:cNvPr>
              <p:cNvSpPr>
                <a:spLocks noEditPoints="1"/>
              </p:cNvSpPr>
              <p:nvPr/>
            </p:nvSpPr>
            <p:spPr bwMode="auto">
              <a:xfrm>
                <a:off x="2034" y="979"/>
                <a:ext cx="593" cy="678"/>
              </a:xfrm>
              <a:custGeom>
                <a:avLst/>
                <a:gdLst>
                  <a:gd name="T0" fmla="*/ 314 w 390"/>
                  <a:gd name="T1" fmla="*/ 203 h 445"/>
                  <a:gd name="T2" fmla="*/ 243 w 390"/>
                  <a:gd name="T3" fmla="*/ 188 h 445"/>
                  <a:gd name="T4" fmla="*/ 243 w 390"/>
                  <a:gd name="T5" fmla="*/ 176 h 445"/>
                  <a:gd name="T6" fmla="*/ 280 w 390"/>
                  <a:gd name="T7" fmla="*/ 168 h 445"/>
                  <a:gd name="T8" fmla="*/ 270 w 390"/>
                  <a:gd name="T9" fmla="*/ 73 h 445"/>
                  <a:gd name="T10" fmla="*/ 195 w 390"/>
                  <a:gd name="T11" fmla="*/ 0 h 445"/>
                  <a:gd name="T12" fmla="*/ 120 w 390"/>
                  <a:gd name="T13" fmla="*/ 73 h 445"/>
                  <a:gd name="T14" fmla="*/ 110 w 390"/>
                  <a:gd name="T15" fmla="*/ 168 h 445"/>
                  <a:gd name="T16" fmla="*/ 147 w 390"/>
                  <a:gd name="T17" fmla="*/ 176 h 445"/>
                  <a:gd name="T18" fmla="*/ 147 w 390"/>
                  <a:gd name="T19" fmla="*/ 188 h 445"/>
                  <a:gd name="T20" fmla="*/ 77 w 390"/>
                  <a:gd name="T21" fmla="*/ 203 h 445"/>
                  <a:gd name="T22" fmla="*/ 6 w 390"/>
                  <a:gd name="T23" fmla="*/ 304 h 445"/>
                  <a:gd name="T24" fmla="*/ 19 w 390"/>
                  <a:gd name="T25" fmla="*/ 429 h 445"/>
                  <a:gd name="T26" fmla="*/ 37 w 390"/>
                  <a:gd name="T27" fmla="*/ 445 h 445"/>
                  <a:gd name="T28" fmla="*/ 354 w 390"/>
                  <a:gd name="T29" fmla="*/ 445 h 445"/>
                  <a:gd name="T30" fmla="*/ 371 w 390"/>
                  <a:gd name="T31" fmla="*/ 429 h 445"/>
                  <a:gd name="T32" fmla="*/ 385 w 390"/>
                  <a:gd name="T33" fmla="*/ 304 h 445"/>
                  <a:gd name="T34" fmla="*/ 314 w 390"/>
                  <a:gd name="T35" fmla="*/ 203 h 445"/>
                  <a:gd name="T36" fmla="*/ 117 w 390"/>
                  <a:gd name="T37" fmla="*/ 211 h 445"/>
                  <a:gd name="T38" fmla="*/ 168 w 390"/>
                  <a:gd name="T39" fmla="*/ 200 h 445"/>
                  <a:gd name="T40" fmla="*/ 168 w 390"/>
                  <a:gd name="T41" fmla="*/ 169 h 445"/>
                  <a:gd name="T42" fmla="*/ 147 w 390"/>
                  <a:gd name="T43" fmla="*/ 127 h 445"/>
                  <a:gd name="T44" fmla="*/ 147 w 390"/>
                  <a:gd name="T45" fmla="*/ 88 h 445"/>
                  <a:gd name="T46" fmla="*/ 244 w 390"/>
                  <a:gd name="T47" fmla="*/ 51 h 445"/>
                  <a:gd name="T48" fmla="*/ 244 w 390"/>
                  <a:gd name="T49" fmla="*/ 127 h 445"/>
                  <a:gd name="T50" fmla="*/ 223 w 390"/>
                  <a:gd name="T51" fmla="*/ 169 h 445"/>
                  <a:gd name="T52" fmla="*/ 223 w 390"/>
                  <a:gd name="T53" fmla="*/ 200 h 445"/>
                  <a:gd name="T54" fmla="*/ 273 w 390"/>
                  <a:gd name="T55" fmla="*/ 211 h 445"/>
                  <a:gd name="T56" fmla="*/ 117 w 390"/>
                  <a:gd name="T57" fmla="*/ 211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0" h="445">
                    <a:moveTo>
                      <a:pt x="314" y="203"/>
                    </a:moveTo>
                    <a:cubicBezTo>
                      <a:pt x="297" y="199"/>
                      <a:pt x="270" y="194"/>
                      <a:pt x="243" y="188"/>
                    </a:cubicBezTo>
                    <a:cubicBezTo>
                      <a:pt x="243" y="176"/>
                      <a:pt x="243" y="176"/>
                      <a:pt x="243" y="176"/>
                    </a:cubicBezTo>
                    <a:cubicBezTo>
                      <a:pt x="280" y="168"/>
                      <a:pt x="280" y="168"/>
                      <a:pt x="280" y="168"/>
                    </a:cubicBezTo>
                    <a:cubicBezTo>
                      <a:pt x="280" y="168"/>
                      <a:pt x="272" y="86"/>
                      <a:pt x="270" y="73"/>
                    </a:cubicBezTo>
                    <a:cubicBezTo>
                      <a:pt x="265" y="23"/>
                      <a:pt x="231" y="0"/>
                      <a:pt x="195" y="0"/>
                    </a:cubicBezTo>
                    <a:cubicBezTo>
                      <a:pt x="160" y="0"/>
                      <a:pt x="126" y="23"/>
                      <a:pt x="120" y="73"/>
                    </a:cubicBezTo>
                    <a:cubicBezTo>
                      <a:pt x="119" y="86"/>
                      <a:pt x="110" y="168"/>
                      <a:pt x="110" y="168"/>
                    </a:cubicBezTo>
                    <a:cubicBezTo>
                      <a:pt x="147" y="176"/>
                      <a:pt x="147" y="176"/>
                      <a:pt x="147" y="176"/>
                    </a:cubicBezTo>
                    <a:cubicBezTo>
                      <a:pt x="147" y="188"/>
                      <a:pt x="147" y="188"/>
                      <a:pt x="147" y="188"/>
                    </a:cubicBezTo>
                    <a:cubicBezTo>
                      <a:pt x="120" y="194"/>
                      <a:pt x="94" y="199"/>
                      <a:pt x="77" y="203"/>
                    </a:cubicBezTo>
                    <a:cubicBezTo>
                      <a:pt x="20" y="215"/>
                      <a:pt x="0" y="247"/>
                      <a:pt x="6" y="304"/>
                    </a:cubicBezTo>
                    <a:cubicBezTo>
                      <a:pt x="8" y="323"/>
                      <a:pt x="14" y="376"/>
                      <a:pt x="19" y="429"/>
                    </a:cubicBezTo>
                    <a:cubicBezTo>
                      <a:pt x="20" y="438"/>
                      <a:pt x="27" y="445"/>
                      <a:pt x="37" y="445"/>
                    </a:cubicBezTo>
                    <a:cubicBezTo>
                      <a:pt x="354" y="445"/>
                      <a:pt x="354" y="445"/>
                      <a:pt x="354" y="445"/>
                    </a:cubicBezTo>
                    <a:cubicBezTo>
                      <a:pt x="364" y="445"/>
                      <a:pt x="370" y="438"/>
                      <a:pt x="371" y="429"/>
                    </a:cubicBezTo>
                    <a:cubicBezTo>
                      <a:pt x="377" y="376"/>
                      <a:pt x="383" y="323"/>
                      <a:pt x="385" y="304"/>
                    </a:cubicBezTo>
                    <a:cubicBezTo>
                      <a:pt x="390" y="247"/>
                      <a:pt x="370" y="215"/>
                      <a:pt x="314" y="203"/>
                    </a:cubicBezTo>
                    <a:close/>
                    <a:moveTo>
                      <a:pt x="117" y="211"/>
                    </a:moveTo>
                    <a:cubicBezTo>
                      <a:pt x="168" y="200"/>
                      <a:pt x="168" y="200"/>
                      <a:pt x="168" y="200"/>
                    </a:cubicBezTo>
                    <a:cubicBezTo>
                      <a:pt x="168" y="169"/>
                      <a:pt x="168" y="169"/>
                      <a:pt x="168" y="169"/>
                    </a:cubicBezTo>
                    <a:cubicBezTo>
                      <a:pt x="155" y="160"/>
                      <a:pt x="147" y="146"/>
                      <a:pt x="147" y="127"/>
                    </a:cubicBezTo>
                    <a:cubicBezTo>
                      <a:pt x="147" y="88"/>
                      <a:pt x="147" y="88"/>
                      <a:pt x="147" y="88"/>
                    </a:cubicBezTo>
                    <a:cubicBezTo>
                      <a:pt x="244" y="51"/>
                      <a:pt x="244" y="51"/>
                      <a:pt x="244" y="51"/>
                    </a:cubicBezTo>
                    <a:cubicBezTo>
                      <a:pt x="244" y="127"/>
                      <a:pt x="244" y="127"/>
                      <a:pt x="244" y="127"/>
                    </a:cubicBezTo>
                    <a:cubicBezTo>
                      <a:pt x="244" y="146"/>
                      <a:pt x="236" y="160"/>
                      <a:pt x="223" y="169"/>
                    </a:cubicBezTo>
                    <a:cubicBezTo>
                      <a:pt x="223" y="200"/>
                      <a:pt x="223" y="200"/>
                      <a:pt x="223" y="200"/>
                    </a:cubicBezTo>
                    <a:cubicBezTo>
                      <a:pt x="273" y="211"/>
                      <a:pt x="273" y="211"/>
                      <a:pt x="273" y="211"/>
                    </a:cubicBezTo>
                    <a:cubicBezTo>
                      <a:pt x="230" y="269"/>
                      <a:pt x="161" y="269"/>
                      <a:pt x="117" y="211"/>
                    </a:cubicBez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ＭＳ Ｐゴシック"/>
                  <a:ea typeface="ＭＳ Ｐゴシック"/>
                </a:endParaRPr>
              </a:p>
            </p:txBody>
          </p:sp>
        </p:grpSp>
      </p:grpSp>
      <p:grpSp>
        <p:nvGrpSpPr>
          <p:cNvPr id="8" name="グループ化 7">
            <a:extLst>
              <a:ext uri="{FF2B5EF4-FFF2-40B4-BE49-F238E27FC236}">
                <a16:creationId xmlns:a16="http://schemas.microsoft.com/office/drawing/2014/main" id="{50BC41B6-AF03-254D-F425-0CBDF2C02CF2}"/>
              </a:ext>
            </a:extLst>
          </p:cNvPr>
          <p:cNvGrpSpPr/>
          <p:nvPr/>
        </p:nvGrpSpPr>
        <p:grpSpPr>
          <a:xfrm>
            <a:off x="6808346" y="3462977"/>
            <a:ext cx="2864887" cy="1092273"/>
            <a:chOff x="68990" y="3272473"/>
            <a:chExt cx="3666310" cy="1893888"/>
          </a:xfrm>
        </p:grpSpPr>
        <p:sp>
          <p:nvSpPr>
            <p:cNvPr id="21" name="正方形/長方形 20">
              <a:extLst>
                <a:ext uri="{FF2B5EF4-FFF2-40B4-BE49-F238E27FC236}">
                  <a16:creationId xmlns:a16="http://schemas.microsoft.com/office/drawing/2014/main" id="{2EFCD1EC-6792-5A68-E28F-F119D39EE92B}"/>
                </a:ext>
              </a:extLst>
            </p:cNvPr>
            <p:cNvSpPr/>
            <p:nvPr/>
          </p:nvSpPr>
          <p:spPr>
            <a:xfrm>
              <a:off x="130675" y="3275111"/>
              <a:ext cx="3559483" cy="1891250"/>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sp>
          <p:nvSpPr>
            <p:cNvPr id="22" name="テキスト ボックス 52">
              <a:extLst>
                <a:ext uri="{FF2B5EF4-FFF2-40B4-BE49-F238E27FC236}">
                  <a16:creationId xmlns:a16="http://schemas.microsoft.com/office/drawing/2014/main" id="{F8009712-92A3-AF9F-BC76-788222DD9194}"/>
                </a:ext>
              </a:extLst>
            </p:cNvPr>
            <p:cNvSpPr txBox="1"/>
            <p:nvPr/>
          </p:nvSpPr>
          <p:spPr>
            <a:xfrm>
              <a:off x="68990" y="3272473"/>
              <a:ext cx="3666310" cy="563227"/>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3239">
                <a:defRPr/>
              </a:pPr>
              <a:r>
                <a:rPr kumimoji="1" lang="ja-JP" altLang="en-US" sz="1511" u="sng">
                  <a:solidFill>
                    <a:prstClr val="black"/>
                  </a:solidFill>
                  <a:latin typeface="Meiryo UI" panose="020B0604030504040204" pitchFamily="50" charset="-128"/>
                  <a:ea typeface="Meiryo UI" panose="020B0604030504040204" pitchFamily="50" charset="-128"/>
                  <a:cs typeface="Meiryo UI" panose="020B0604030504040204" pitchFamily="50" charset="-128"/>
                </a:rPr>
                <a:t>厚生労働省（委託事業者含む）</a:t>
              </a:r>
            </a:p>
          </p:txBody>
        </p:sp>
      </p:grpSp>
      <p:grpSp>
        <p:nvGrpSpPr>
          <p:cNvPr id="9" name="ビル｜4｜中">
            <a:extLst>
              <a:ext uri="{FF2B5EF4-FFF2-40B4-BE49-F238E27FC236}">
                <a16:creationId xmlns:a16="http://schemas.microsoft.com/office/drawing/2014/main" id="{70C4476B-4BB7-2BB5-18C7-3E524F15F995}"/>
              </a:ext>
            </a:extLst>
          </p:cNvPr>
          <p:cNvGrpSpPr>
            <a:grpSpLocks noChangeAspect="1"/>
          </p:cNvGrpSpPr>
          <p:nvPr/>
        </p:nvGrpSpPr>
        <p:grpSpPr bwMode="auto">
          <a:xfrm>
            <a:off x="8017376" y="3775569"/>
            <a:ext cx="558707" cy="818985"/>
            <a:chOff x="1780" y="2782"/>
            <a:chExt cx="691" cy="1149"/>
          </a:xfrm>
        </p:grpSpPr>
        <p:sp>
          <p:nvSpPr>
            <p:cNvPr id="19" name="Freeform 32">
              <a:extLst>
                <a:ext uri="{FF2B5EF4-FFF2-40B4-BE49-F238E27FC236}">
                  <a16:creationId xmlns:a16="http://schemas.microsoft.com/office/drawing/2014/main" id="{E287AF44-3F00-169F-4B7C-D44DB113F7C1}"/>
                </a:ext>
              </a:extLst>
            </p:cNvPr>
            <p:cNvSpPr>
              <a:spLocks noEditPoints="1"/>
            </p:cNvSpPr>
            <p:nvPr/>
          </p:nvSpPr>
          <p:spPr bwMode="auto">
            <a:xfrm>
              <a:off x="1927" y="2845"/>
              <a:ext cx="397" cy="1059"/>
            </a:xfrm>
            <a:custGeom>
              <a:avLst/>
              <a:gdLst>
                <a:gd name="T0" fmla="*/ 275 w 397"/>
                <a:gd name="T1" fmla="*/ 1059 h 1059"/>
                <a:gd name="T2" fmla="*/ 120 w 397"/>
                <a:gd name="T3" fmla="*/ 1059 h 1059"/>
                <a:gd name="T4" fmla="*/ 120 w 397"/>
                <a:gd name="T5" fmla="*/ 983 h 1059"/>
                <a:gd name="T6" fmla="*/ 275 w 397"/>
                <a:gd name="T7" fmla="*/ 983 h 1059"/>
                <a:gd name="T8" fmla="*/ 275 w 397"/>
                <a:gd name="T9" fmla="*/ 1059 h 1059"/>
                <a:gd name="T10" fmla="*/ 397 w 397"/>
                <a:gd name="T11" fmla="*/ 932 h 1059"/>
                <a:gd name="T12" fmla="*/ 0 w 397"/>
                <a:gd name="T13" fmla="*/ 932 h 1059"/>
                <a:gd name="T14" fmla="*/ 0 w 397"/>
                <a:gd name="T15" fmla="*/ 842 h 1059"/>
                <a:gd name="T16" fmla="*/ 397 w 397"/>
                <a:gd name="T17" fmla="*/ 842 h 1059"/>
                <a:gd name="T18" fmla="*/ 397 w 397"/>
                <a:gd name="T19" fmla="*/ 932 h 1059"/>
                <a:gd name="T20" fmla="*/ 397 w 397"/>
                <a:gd name="T21" fmla="*/ 812 h 1059"/>
                <a:gd name="T22" fmla="*/ 0 w 397"/>
                <a:gd name="T23" fmla="*/ 812 h 1059"/>
                <a:gd name="T24" fmla="*/ 0 w 397"/>
                <a:gd name="T25" fmla="*/ 722 h 1059"/>
                <a:gd name="T26" fmla="*/ 397 w 397"/>
                <a:gd name="T27" fmla="*/ 722 h 1059"/>
                <a:gd name="T28" fmla="*/ 397 w 397"/>
                <a:gd name="T29" fmla="*/ 812 h 1059"/>
                <a:gd name="T30" fmla="*/ 397 w 397"/>
                <a:gd name="T31" fmla="*/ 692 h 1059"/>
                <a:gd name="T32" fmla="*/ 0 w 397"/>
                <a:gd name="T33" fmla="*/ 692 h 1059"/>
                <a:gd name="T34" fmla="*/ 0 w 397"/>
                <a:gd name="T35" fmla="*/ 602 h 1059"/>
                <a:gd name="T36" fmla="*/ 397 w 397"/>
                <a:gd name="T37" fmla="*/ 602 h 1059"/>
                <a:gd name="T38" fmla="*/ 397 w 397"/>
                <a:gd name="T39" fmla="*/ 692 h 1059"/>
                <a:gd name="T40" fmla="*/ 397 w 397"/>
                <a:gd name="T41" fmla="*/ 570 h 1059"/>
                <a:gd name="T42" fmla="*/ 0 w 397"/>
                <a:gd name="T43" fmla="*/ 570 h 1059"/>
                <a:gd name="T44" fmla="*/ 0 w 397"/>
                <a:gd name="T45" fmla="*/ 481 h 1059"/>
                <a:gd name="T46" fmla="*/ 397 w 397"/>
                <a:gd name="T47" fmla="*/ 481 h 1059"/>
                <a:gd name="T48" fmla="*/ 397 w 397"/>
                <a:gd name="T49" fmla="*/ 570 h 1059"/>
                <a:gd name="T50" fmla="*/ 397 w 397"/>
                <a:gd name="T51" fmla="*/ 450 h 1059"/>
                <a:gd name="T52" fmla="*/ 0 w 397"/>
                <a:gd name="T53" fmla="*/ 450 h 1059"/>
                <a:gd name="T54" fmla="*/ 0 w 397"/>
                <a:gd name="T55" fmla="*/ 361 h 1059"/>
                <a:gd name="T56" fmla="*/ 397 w 397"/>
                <a:gd name="T57" fmla="*/ 361 h 1059"/>
                <a:gd name="T58" fmla="*/ 397 w 397"/>
                <a:gd name="T59" fmla="*/ 450 h 1059"/>
                <a:gd name="T60" fmla="*/ 397 w 397"/>
                <a:gd name="T61" fmla="*/ 331 h 1059"/>
                <a:gd name="T62" fmla="*/ 0 w 397"/>
                <a:gd name="T63" fmla="*/ 331 h 1059"/>
                <a:gd name="T64" fmla="*/ 0 w 397"/>
                <a:gd name="T65" fmla="*/ 241 h 1059"/>
                <a:gd name="T66" fmla="*/ 397 w 397"/>
                <a:gd name="T67" fmla="*/ 241 h 1059"/>
                <a:gd name="T68" fmla="*/ 397 w 397"/>
                <a:gd name="T69" fmla="*/ 331 h 1059"/>
                <a:gd name="T70" fmla="*/ 397 w 397"/>
                <a:gd name="T71" fmla="*/ 209 h 1059"/>
                <a:gd name="T72" fmla="*/ 0 w 397"/>
                <a:gd name="T73" fmla="*/ 209 h 1059"/>
                <a:gd name="T74" fmla="*/ 0 w 397"/>
                <a:gd name="T75" fmla="*/ 120 h 1059"/>
                <a:gd name="T76" fmla="*/ 397 w 397"/>
                <a:gd name="T77" fmla="*/ 120 h 1059"/>
                <a:gd name="T78" fmla="*/ 397 w 397"/>
                <a:gd name="T79" fmla="*/ 209 h 1059"/>
                <a:gd name="T80" fmla="*/ 397 w 397"/>
                <a:gd name="T81" fmla="*/ 89 h 1059"/>
                <a:gd name="T82" fmla="*/ 0 w 397"/>
                <a:gd name="T83" fmla="*/ 89 h 1059"/>
                <a:gd name="T84" fmla="*/ 0 w 397"/>
                <a:gd name="T85" fmla="*/ 0 h 1059"/>
                <a:gd name="T86" fmla="*/ 397 w 397"/>
                <a:gd name="T87" fmla="*/ 0 h 1059"/>
                <a:gd name="T88" fmla="*/ 397 w 397"/>
                <a:gd name="T89" fmla="*/ 89 h 1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97" h="1059">
                  <a:moveTo>
                    <a:pt x="275" y="1059"/>
                  </a:moveTo>
                  <a:lnTo>
                    <a:pt x="120" y="1059"/>
                  </a:lnTo>
                  <a:lnTo>
                    <a:pt x="120" y="983"/>
                  </a:lnTo>
                  <a:lnTo>
                    <a:pt x="275" y="983"/>
                  </a:lnTo>
                  <a:lnTo>
                    <a:pt x="275" y="1059"/>
                  </a:lnTo>
                  <a:close/>
                  <a:moveTo>
                    <a:pt x="397" y="932"/>
                  </a:moveTo>
                  <a:lnTo>
                    <a:pt x="0" y="932"/>
                  </a:lnTo>
                  <a:lnTo>
                    <a:pt x="0" y="842"/>
                  </a:lnTo>
                  <a:lnTo>
                    <a:pt x="397" y="842"/>
                  </a:lnTo>
                  <a:lnTo>
                    <a:pt x="397" y="932"/>
                  </a:lnTo>
                  <a:close/>
                  <a:moveTo>
                    <a:pt x="397" y="812"/>
                  </a:moveTo>
                  <a:lnTo>
                    <a:pt x="0" y="812"/>
                  </a:lnTo>
                  <a:lnTo>
                    <a:pt x="0" y="722"/>
                  </a:lnTo>
                  <a:lnTo>
                    <a:pt x="397" y="722"/>
                  </a:lnTo>
                  <a:lnTo>
                    <a:pt x="397" y="812"/>
                  </a:lnTo>
                  <a:close/>
                  <a:moveTo>
                    <a:pt x="397" y="692"/>
                  </a:moveTo>
                  <a:lnTo>
                    <a:pt x="0" y="692"/>
                  </a:lnTo>
                  <a:lnTo>
                    <a:pt x="0" y="602"/>
                  </a:lnTo>
                  <a:lnTo>
                    <a:pt x="397" y="602"/>
                  </a:lnTo>
                  <a:lnTo>
                    <a:pt x="397" y="692"/>
                  </a:lnTo>
                  <a:close/>
                  <a:moveTo>
                    <a:pt x="397" y="570"/>
                  </a:moveTo>
                  <a:lnTo>
                    <a:pt x="0" y="570"/>
                  </a:lnTo>
                  <a:lnTo>
                    <a:pt x="0" y="481"/>
                  </a:lnTo>
                  <a:lnTo>
                    <a:pt x="397" y="481"/>
                  </a:lnTo>
                  <a:lnTo>
                    <a:pt x="397" y="570"/>
                  </a:lnTo>
                  <a:close/>
                  <a:moveTo>
                    <a:pt x="397" y="450"/>
                  </a:moveTo>
                  <a:lnTo>
                    <a:pt x="0" y="450"/>
                  </a:lnTo>
                  <a:lnTo>
                    <a:pt x="0" y="361"/>
                  </a:lnTo>
                  <a:lnTo>
                    <a:pt x="397" y="361"/>
                  </a:lnTo>
                  <a:lnTo>
                    <a:pt x="397" y="450"/>
                  </a:lnTo>
                  <a:close/>
                  <a:moveTo>
                    <a:pt x="397" y="331"/>
                  </a:moveTo>
                  <a:lnTo>
                    <a:pt x="0" y="331"/>
                  </a:lnTo>
                  <a:lnTo>
                    <a:pt x="0" y="241"/>
                  </a:lnTo>
                  <a:lnTo>
                    <a:pt x="397" y="241"/>
                  </a:lnTo>
                  <a:lnTo>
                    <a:pt x="397" y="331"/>
                  </a:lnTo>
                  <a:close/>
                  <a:moveTo>
                    <a:pt x="397" y="209"/>
                  </a:moveTo>
                  <a:lnTo>
                    <a:pt x="0" y="209"/>
                  </a:lnTo>
                  <a:lnTo>
                    <a:pt x="0" y="120"/>
                  </a:lnTo>
                  <a:lnTo>
                    <a:pt x="397" y="120"/>
                  </a:lnTo>
                  <a:lnTo>
                    <a:pt x="397" y="209"/>
                  </a:lnTo>
                  <a:close/>
                  <a:moveTo>
                    <a:pt x="397" y="89"/>
                  </a:moveTo>
                  <a:lnTo>
                    <a:pt x="0" y="89"/>
                  </a:lnTo>
                  <a:lnTo>
                    <a:pt x="0" y="0"/>
                  </a:lnTo>
                  <a:lnTo>
                    <a:pt x="397" y="0"/>
                  </a:lnTo>
                  <a:lnTo>
                    <a:pt x="397" y="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000000"/>
                </a:solidFill>
                <a:latin typeface="Arial"/>
                <a:ea typeface="ＭＳ Ｐゴシック"/>
              </a:endParaRPr>
            </a:p>
          </p:txBody>
        </p:sp>
        <p:sp>
          <p:nvSpPr>
            <p:cNvPr id="20" name="Freeform 33">
              <a:extLst>
                <a:ext uri="{FF2B5EF4-FFF2-40B4-BE49-F238E27FC236}">
                  <a16:creationId xmlns:a16="http://schemas.microsoft.com/office/drawing/2014/main" id="{C3A53101-50C8-3825-A432-124D5D5767B3}"/>
                </a:ext>
              </a:extLst>
            </p:cNvPr>
            <p:cNvSpPr>
              <a:spLocks noEditPoints="1"/>
            </p:cNvSpPr>
            <p:nvPr/>
          </p:nvSpPr>
          <p:spPr bwMode="auto">
            <a:xfrm>
              <a:off x="1780" y="2782"/>
              <a:ext cx="691" cy="1149"/>
            </a:xfrm>
            <a:custGeom>
              <a:avLst/>
              <a:gdLst>
                <a:gd name="T0" fmla="*/ 379 w 453"/>
                <a:gd name="T1" fmla="*/ 20 h 757"/>
                <a:gd name="T2" fmla="*/ 361 w 453"/>
                <a:gd name="T3" fmla="*/ 0 h 757"/>
                <a:gd name="T4" fmla="*/ 92 w 453"/>
                <a:gd name="T5" fmla="*/ 0 h 757"/>
                <a:gd name="T6" fmla="*/ 73 w 453"/>
                <a:gd name="T7" fmla="*/ 20 h 757"/>
                <a:gd name="T8" fmla="*/ 73 w 453"/>
                <a:gd name="T9" fmla="*/ 739 h 757"/>
                <a:gd name="T10" fmla="*/ 9 w 453"/>
                <a:gd name="T11" fmla="*/ 739 h 757"/>
                <a:gd name="T12" fmla="*/ 0 w 453"/>
                <a:gd name="T13" fmla="*/ 757 h 757"/>
                <a:gd name="T14" fmla="*/ 453 w 453"/>
                <a:gd name="T15" fmla="*/ 757 h 757"/>
                <a:gd name="T16" fmla="*/ 453 w 453"/>
                <a:gd name="T17" fmla="*/ 757 h 757"/>
                <a:gd name="T18" fmla="*/ 444 w 453"/>
                <a:gd name="T19" fmla="*/ 739 h 757"/>
                <a:gd name="T20" fmla="*/ 379 w 453"/>
                <a:gd name="T21" fmla="*/ 739 h 757"/>
                <a:gd name="T22" fmla="*/ 379 w 453"/>
                <a:gd name="T23" fmla="*/ 20 h 757"/>
                <a:gd name="T24" fmla="*/ 277 w 453"/>
                <a:gd name="T25" fmla="*/ 739 h 757"/>
                <a:gd name="T26" fmla="*/ 175 w 453"/>
                <a:gd name="T27" fmla="*/ 739 h 757"/>
                <a:gd name="T28" fmla="*/ 175 w 453"/>
                <a:gd name="T29" fmla="*/ 689 h 757"/>
                <a:gd name="T30" fmla="*/ 277 w 453"/>
                <a:gd name="T31" fmla="*/ 689 h 757"/>
                <a:gd name="T32" fmla="*/ 277 w 453"/>
                <a:gd name="T33" fmla="*/ 739 h 757"/>
                <a:gd name="T34" fmla="*/ 357 w 453"/>
                <a:gd name="T35" fmla="*/ 655 h 757"/>
                <a:gd name="T36" fmla="*/ 96 w 453"/>
                <a:gd name="T37" fmla="*/ 655 h 757"/>
                <a:gd name="T38" fmla="*/ 96 w 453"/>
                <a:gd name="T39" fmla="*/ 596 h 757"/>
                <a:gd name="T40" fmla="*/ 357 w 453"/>
                <a:gd name="T41" fmla="*/ 596 h 757"/>
                <a:gd name="T42" fmla="*/ 357 w 453"/>
                <a:gd name="T43" fmla="*/ 655 h 757"/>
                <a:gd name="T44" fmla="*/ 357 w 453"/>
                <a:gd name="T45" fmla="*/ 576 h 757"/>
                <a:gd name="T46" fmla="*/ 96 w 453"/>
                <a:gd name="T47" fmla="*/ 576 h 757"/>
                <a:gd name="T48" fmla="*/ 96 w 453"/>
                <a:gd name="T49" fmla="*/ 517 h 757"/>
                <a:gd name="T50" fmla="*/ 357 w 453"/>
                <a:gd name="T51" fmla="*/ 517 h 757"/>
                <a:gd name="T52" fmla="*/ 357 w 453"/>
                <a:gd name="T53" fmla="*/ 576 h 757"/>
                <a:gd name="T54" fmla="*/ 357 w 453"/>
                <a:gd name="T55" fmla="*/ 497 h 757"/>
                <a:gd name="T56" fmla="*/ 96 w 453"/>
                <a:gd name="T57" fmla="*/ 497 h 757"/>
                <a:gd name="T58" fmla="*/ 96 w 453"/>
                <a:gd name="T59" fmla="*/ 438 h 757"/>
                <a:gd name="T60" fmla="*/ 357 w 453"/>
                <a:gd name="T61" fmla="*/ 438 h 757"/>
                <a:gd name="T62" fmla="*/ 357 w 453"/>
                <a:gd name="T63" fmla="*/ 497 h 757"/>
                <a:gd name="T64" fmla="*/ 357 w 453"/>
                <a:gd name="T65" fmla="*/ 417 h 757"/>
                <a:gd name="T66" fmla="*/ 96 w 453"/>
                <a:gd name="T67" fmla="*/ 417 h 757"/>
                <a:gd name="T68" fmla="*/ 96 w 453"/>
                <a:gd name="T69" fmla="*/ 358 h 757"/>
                <a:gd name="T70" fmla="*/ 357 w 453"/>
                <a:gd name="T71" fmla="*/ 358 h 757"/>
                <a:gd name="T72" fmla="*/ 357 w 453"/>
                <a:gd name="T73" fmla="*/ 417 h 757"/>
                <a:gd name="T74" fmla="*/ 357 w 453"/>
                <a:gd name="T75" fmla="*/ 338 h 757"/>
                <a:gd name="T76" fmla="*/ 96 w 453"/>
                <a:gd name="T77" fmla="*/ 338 h 757"/>
                <a:gd name="T78" fmla="*/ 96 w 453"/>
                <a:gd name="T79" fmla="*/ 279 h 757"/>
                <a:gd name="T80" fmla="*/ 357 w 453"/>
                <a:gd name="T81" fmla="*/ 279 h 757"/>
                <a:gd name="T82" fmla="*/ 357 w 453"/>
                <a:gd name="T83" fmla="*/ 338 h 757"/>
                <a:gd name="T84" fmla="*/ 357 w 453"/>
                <a:gd name="T85" fmla="*/ 259 h 757"/>
                <a:gd name="T86" fmla="*/ 96 w 453"/>
                <a:gd name="T87" fmla="*/ 259 h 757"/>
                <a:gd name="T88" fmla="*/ 96 w 453"/>
                <a:gd name="T89" fmla="*/ 200 h 757"/>
                <a:gd name="T90" fmla="*/ 357 w 453"/>
                <a:gd name="T91" fmla="*/ 200 h 757"/>
                <a:gd name="T92" fmla="*/ 357 w 453"/>
                <a:gd name="T93" fmla="*/ 259 h 757"/>
                <a:gd name="T94" fmla="*/ 357 w 453"/>
                <a:gd name="T95" fmla="*/ 179 h 757"/>
                <a:gd name="T96" fmla="*/ 96 w 453"/>
                <a:gd name="T97" fmla="*/ 179 h 757"/>
                <a:gd name="T98" fmla="*/ 96 w 453"/>
                <a:gd name="T99" fmla="*/ 120 h 757"/>
                <a:gd name="T100" fmla="*/ 357 w 453"/>
                <a:gd name="T101" fmla="*/ 120 h 757"/>
                <a:gd name="T102" fmla="*/ 357 w 453"/>
                <a:gd name="T103" fmla="*/ 179 h 757"/>
                <a:gd name="T104" fmla="*/ 357 w 453"/>
                <a:gd name="T105" fmla="*/ 100 h 757"/>
                <a:gd name="T106" fmla="*/ 96 w 453"/>
                <a:gd name="T107" fmla="*/ 100 h 757"/>
                <a:gd name="T108" fmla="*/ 96 w 453"/>
                <a:gd name="T109" fmla="*/ 41 h 757"/>
                <a:gd name="T110" fmla="*/ 357 w 453"/>
                <a:gd name="T111" fmla="*/ 41 h 757"/>
                <a:gd name="T112" fmla="*/ 357 w 453"/>
                <a:gd name="T113" fmla="*/ 100 h 7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53" h="757">
                  <a:moveTo>
                    <a:pt x="379" y="20"/>
                  </a:moveTo>
                  <a:cubicBezTo>
                    <a:pt x="379" y="10"/>
                    <a:pt x="371" y="1"/>
                    <a:pt x="361" y="0"/>
                  </a:cubicBezTo>
                  <a:cubicBezTo>
                    <a:pt x="92" y="0"/>
                    <a:pt x="92" y="0"/>
                    <a:pt x="92" y="0"/>
                  </a:cubicBezTo>
                  <a:cubicBezTo>
                    <a:pt x="81" y="1"/>
                    <a:pt x="73" y="10"/>
                    <a:pt x="73" y="20"/>
                  </a:cubicBezTo>
                  <a:cubicBezTo>
                    <a:pt x="73" y="739"/>
                    <a:pt x="73" y="739"/>
                    <a:pt x="73" y="739"/>
                  </a:cubicBezTo>
                  <a:cubicBezTo>
                    <a:pt x="9" y="739"/>
                    <a:pt x="9" y="739"/>
                    <a:pt x="9" y="739"/>
                  </a:cubicBezTo>
                  <a:cubicBezTo>
                    <a:pt x="0" y="757"/>
                    <a:pt x="0" y="757"/>
                    <a:pt x="0" y="757"/>
                  </a:cubicBezTo>
                  <a:cubicBezTo>
                    <a:pt x="453" y="757"/>
                    <a:pt x="453" y="757"/>
                    <a:pt x="453" y="757"/>
                  </a:cubicBezTo>
                  <a:cubicBezTo>
                    <a:pt x="453" y="757"/>
                    <a:pt x="453" y="757"/>
                    <a:pt x="453" y="757"/>
                  </a:cubicBezTo>
                  <a:cubicBezTo>
                    <a:pt x="444" y="739"/>
                    <a:pt x="444" y="739"/>
                    <a:pt x="444" y="739"/>
                  </a:cubicBezTo>
                  <a:cubicBezTo>
                    <a:pt x="379" y="739"/>
                    <a:pt x="379" y="739"/>
                    <a:pt x="379" y="739"/>
                  </a:cubicBezTo>
                  <a:lnTo>
                    <a:pt x="379" y="20"/>
                  </a:lnTo>
                  <a:close/>
                  <a:moveTo>
                    <a:pt x="277" y="739"/>
                  </a:moveTo>
                  <a:cubicBezTo>
                    <a:pt x="175" y="739"/>
                    <a:pt x="175" y="739"/>
                    <a:pt x="175" y="739"/>
                  </a:cubicBezTo>
                  <a:cubicBezTo>
                    <a:pt x="175" y="689"/>
                    <a:pt x="175" y="689"/>
                    <a:pt x="175" y="689"/>
                  </a:cubicBezTo>
                  <a:cubicBezTo>
                    <a:pt x="277" y="689"/>
                    <a:pt x="277" y="689"/>
                    <a:pt x="277" y="689"/>
                  </a:cubicBezTo>
                  <a:lnTo>
                    <a:pt x="277" y="739"/>
                  </a:lnTo>
                  <a:close/>
                  <a:moveTo>
                    <a:pt x="357" y="655"/>
                  </a:moveTo>
                  <a:cubicBezTo>
                    <a:pt x="96" y="655"/>
                    <a:pt x="96" y="655"/>
                    <a:pt x="96" y="655"/>
                  </a:cubicBezTo>
                  <a:cubicBezTo>
                    <a:pt x="96" y="596"/>
                    <a:pt x="96" y="596"/>
                    <a:pt x="96" y="596"/>
                  </a:cubicBezTo>
                  <a:cubicBezTo>
                    <a:pt x="357" y="596"/>
                    <a:pt x="357" y="596"/>
                    <a:pt x="357" y="596"/>
                  </a:cubicBezTo>
                  <a:lnTo>
                    <a:pt x="357" y="655"/>
                  </a:lnTo>
                  <a:close/>
                  <a:moveTo>
                    <a:pt x="357" y="576"/>
                  </a:moveTo>
                  <a:cubicBezTo>
                    <a:pt x="96" y="576"/>
                    <a:pt x="96" y="576"/>
                    <a:pt x="96" y="576"/>
                  </a:cubicBezTo>
                  <a:cubicBezTo>
                    <a:pt x="96" y="517"/>
                    <a:pt x="96" y="517"/>
                    <a:pt x="96" y="517"/>
                  </a:cubicBezTo>
                  <a:cubicBezTo>
                    <a:pt x="357" y="517"/>
                    <a:pt x="357" y="517"/>
                    <a:pt x="357" y="517"/>
                  </a:cubicBezTo>
                  <a:lnTo>
                    <a:pt x="357" y="576"/>
                  </a:lnTo>
                  <a:close/>
                  <a:moveTo>
                    <a:pt x="357" y="497"/>
                  </a:moveTo>
                  <a:cubicBezTo>
                    <a:pt x="96" y="497"/>
                    <a:pt x="96" y="497"/>
                    <a:pt x="96" y="497"/>
                  </a:cubicBezTo>
                  <a:cubicBezTo>
                    <a:pt x="96" y="438"/>
                    <a:pt x="96" y="438"/>
                    <a:pt x="96" y="438"/>
                  </a:cubicBezTo>
                  <a:cubicBezTo>
                    <a:pt x="357" y="438"/>
                    <a:pt x="357" y="438"/>
                    <a:pt x="357" y="438"/>
                  </a:cubicBezTo>
                  <a:lnTo>
                    <a:pt x="357" y="497"/>
                  </a:lnTo>
                  <a:close/>
                  <a:moveTo>
                    <a:pt x="357" y="417"/>
                  </a:moveTo>
                  <a:cubicBezTo>
                    <a:pt x="96" y="417"/>
                    <a:pt x="96" y="417"/>
                    <a:pt x="96" y="417"/>
                  </a:cubicBezTo>
                  <a:cubicBezTo>
                    <a:pt x="96" y="358"/>
                    <a:pt x="96" y="358"/>
                    <a:pt x="96" y="358"/>
                  </a:cubicBezTo>
                  <a:cubicBezTo>
                    <a:pt x="357" y="358"/>
                    <a:pt x="357" y="358"/>
                    <a:pt x="357" y="358"/>
                  </a:cubicBezTo>
                  <a:lnTo>
                    <a:pt x="357" y="417"/>
                  </a:lnTo>
                  <a:close/>
                  <a:moveTo>
                    <a:pt x="357" y="338"/>
                  </a:moveTo>
                  <a:cubicBezTo>
                    <a:pt x="96" y="338"/>
                    <a:pt x="96" y="338"/>
                    <a:pt x="96" y="338"/>
                  </a:cubicBezTo>
                  <a:cubicBezTo>
                    <a:pt x="96" y="279"/>
                    <a:pt x="96" y="279"/>
                    <a:pt x="96" y="279"/>
                  </a:cubicBezTo>
                  <a:cubicBezTo>
                    <a:pt x="357" y="279"/>
                    <a:pt x="357" y="279"/>
                    <a:pt x="357" y="279"/>
                  </a:cubicBezTo>
                  <a:lnTo>
                    <a:pt x="357" y="338"/>
                  </a:lnTo>
                  <a:close/>
                  <a:moveTo>
                    <a:pt x="357" y="259"/>
                  </a:moveTo>
                  <a:cubicBezTo>
                    <a:pt x="96" y="259"/>
                    <a:pt x="96" y="259"/>
                    <a:pt x="96" y="259"/>
                  </a:cubicBezTo>
                  <a:cubicBezTo>
                    <a:pt x="96" y="200"/>
                    <a:pt x="96" y="200"/>
                    <a:pt x="96" y="200"/>
                  </a:cubicBezTo>
                  <a:cubicBezTo>
                    <a:pt x="357" y="200"/>
                    <a:pt x="357" y="200"/>
                    <a:pt x="357" y="200"/>
                  </a:cubicBezTo>
                  <a:lnTo>
                    <a:pt x="357" y="259"/>
                  </a:lnTo>
                  <a:close/>
                  <a:moveTo>
                    <a:pt x="357" y="179"/>
                  </a:moveTo>
                  <a:cubicBezTo>
                    <a:pt x="96" y="179"/>
                    <a:pt x="96" y="179"/>
                    <a:pt x="96" y="179"/>
                  </a:cubicBezTo>
                  <a:cubicBezTo>
                    <a:pt x="96" y="120"/>
                    <a:pt x="96" y="120"/>
                    <a:pt x="96" y="120"/>
                  </a:cubicBezTo>
                  <a:cubicBezTo>
                    <a:pt x="357" y="120"/>
                    <a:pt x="357" y="120"/>
                    <a:pt x="357" y="120"/>
                  </a:cubicBezTo>
                  <a:lnTo>
                    <a:pt x="357" y="179"/>
                  </a:lnTo>
                  <a:close/>
                  <a:moveTo>
                    <a:pt x="357" y="100"/>
                  </a:moveTo>
                  <a:cubicBezTo>
                    <a:pt x="96" y="100"/>
                    <a:pt x="96" y="100"/>
                    <a:pt x="96" y="100"/>
                  </a:cubicBezTo>
                  <a:cubicBezTo>
                    <a:pt x="96" y="41"/>
                    <a:pt x="96" y="41"/>
                    <a:pt x="96" y="41"/>
                  </a:cubicBezTo>
                  <a:cubicBezTo>
                    <a:pt x="357" y="41"/>
                    <a:pt x="357" y="41"/>
                    <a:pt x="357" y="41"/>
                  </a:cubicBezTo>
                  <a:lnTo>
                    <a:pt x="357" y="100"/>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endParaRPr lang="ja-JP" altLang="en-US" sz="1784">
                <a:solidFill>
                  <a:srgbClr val="FFFFFF"/>
                </a:solidFill>
                <a:latin typeface="Arial"/>
                <a:ea typeface="ＭＳ Ｐゴシック"/>
              </a:endParaRPr>
            </a:p>
          </p:txBody>
        </p:sp>
      </p:grpSp>
      <p:sp>
        <p:nvSpPr>
          <p:cNvPr id="10" name="矢印: 右 9">
            <a:extLst>
              <a:ext uri="{FF2B5EF4-FFF2-40B4-BE49-F238E27FC236}">
                <a16:creationId xmlns:a16="http://schemas.microsoft.com/office/drawing/2014/main" id="{202A6926-17BD-22D4-9AFF-93F14019C129}"/>
              </a:ext>
            </a:extLst>
          </p:cNvPr>
          <p:cNvSpPr/>
          <p:nvPr/>
        </p:nvSpPr>
        <p:spPr>
          <a:xfrm rot="5400000">
            <a:off x="4126839" y="4514665"/>
            <a:ext cx="405122" cy="295114"/>
          </a:xfrm>
          <a:prstGeom prst="rightArrow">
            <a:avLst/>
          </a:prstGeom>
          <a:solidFill>
            <a:srgbClr val="67A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sp>
        <p:nvSpPr>
          <p:cNvPr id="11" name="テキスト ボックス 74">
            <a:extLst>
              <a:ext uri="{FF2B5EF4-FFF2-40B4-BE49-F238E27FC236}">
                <a16:creationId xmlns:a16="http://schemas.microsoft.com/office/drawing/2014/main" id="{A02D203C-1245-244B-3F61-7B2D1C8129B6}"/>
              </a:ext>
            </a:extLst>
          </p:cNvPr>
          <p:cNvSpPr txBox="1"/>
          <p:nvPr/>
        </p:nvSpPr>
        <p:spPr>
          <a:xfrm>
            <a:off x="4457754" y="4387640"/>
            <a:ext cx="2410970" cy="27501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r>
              <a:rPr kumimoji="1" lang="ja-JP" altLang="en-US" sz="1187">
                <a:solidFill>
                  <a:prstClr val="black"/>
                </a:solidFill>
                <a:latin typeface="Meiryo UI" panose="020B0604030504040204" pitchFamily="50" charset="-128"/>
                <a:ea typeface="Meiryo UI" panose="020B0604030504040204" pitchFamily="50" charset="-128"/>
                <a:cs typeface="Meiryo UI" panose="020B0604030504040204" pitchFamily="50" charset="-128"/>
              </a:rPr>
              <a:t>①報告データの抽出</a:t>
            </a:r>
          </a:p>
        </p:txBody>
      </p:sp>
      <p:cxnSp>
        <p:nvCxnSpPr>
          <p:cNvPr id="12" name="コネクタ: カギ線 11">
            <a:extLst>
              <a:ext uri="{FF2B5EF4-FFF2-40B4-BE49-F238E27FC236}">
                <a16:creationId xmlns:a16="http://schemas.microsoft.com/office/drawing/2014/main" id="{6CFC6464-C0F8-26D6-FA98-12BE17628B87}"/>
              </a:ext>
            </a:extLst>
          </p:cNvPr>
          <p:cNvCxnSpPr>
            <a:cxnSpLocks/>
            <a:stCxn id="21" idx="3"/>
            <a:endCxn id="44" idx="3"/>
          </p:cNvCxnSpPr>
          <p:nvPr/>
        </p:nvCxnSpPr>
        <p:spPr bwMode="gray">
          <a:xfrm flipH="1">
            <a:off x="5497712" y="4009874"/>
            <a:ext cx="4140247" cy="1487282"/>
          </a:xfrm>
          <a:prstGeom prst="bentConnector3">
            <a:avLst>
              <a:gd name="adj1" fmla="val -5959"/>
            </a:avLst>
          </a:prstGeom>
          <a:noFill/>
          <a:ln w="57150">
            <a:solidFill>
              <a:srgbClr val="7E7E7E"/>
            </a:solidFill>
            <a:miter lim="800000"/>
            <a:headEnd type="none" w="sm" len="sm"/>
            <a:tailEnd type="triangle"/>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テキスト ボックス 107">
            <a:extLst>
              <a:ext uri="{FF2B5EF4-FFF2-40B4-BE49-F238E27FC236}">
                <a16:creationId xmlns:a16="http://schemas.microsoft.com/office/drawing/2014/main" id="{D0F80DA0-1283-D0D6-312F-B29EF9826FBB}"/>
              </a:ext>
            </a:extLst>
          </p:cNvPr>
          <p:cNvSpPr txBox="1"/>
          <p:nvPr/>
        </p:nvSpPr>
        <p:spPr>
          <a:xfrm>
            <a:off x="6217301" y="4992043"/>
            <a:ext cx="2276585" cy="457689"/>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r>
              <a:rPr kumimoji="1" lang="ja-JP" altLang="en-US" sz="1187">
                <a:solidFill>
                  <a:prstClr val="black"/>
                </a:solidFill>
                <a:latin typeface="Meiryo UI" panose="020B0604030504040204" pitchFamily="50" charset="-128"/>
                <a:ea typeface="Meiryo UI" panose="020B0604030504040204" pitchFamily="50" charset="-128"/>
                <a:cs typeface="Meiryo UI" panose="020B0604030504040204" pitchFamily="50" charset="-128"/>
              </a:rPr>
              <a:t>②報告データの加工・提供</a:t>
            </a:r>
            <a:endParaRPr kumimoji="1" lang="en-US" altLang="ja-JP" sz="1187">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3239">
              <a:defRPr/>
            </a:pPr>
            <a:r>
              <a:rPr kumimoji="1" lang="en-US" altLang="ja-JP" sz="1187">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87">
                <a:solidFill>
                  <a:srgbClr val="FF0000"/>
                </a:solidFill>
                <a:latin typeface="Meiryo UI" panose="020B0604030504040204" pitchFamily="50" charset="-128"/>
                <a:ea typeface="Meiryo UI" panose="020B0604030504040204" pitchFamily="50" charset="-128"/>
                <a:cs typeface="Meiryo UI" panose="020B0604030504040204" pitchFamily="50" charset="-128"/>
              </a:rPr>
              <a:t>一部データの秘匿処理等を含む</a:t>
            </a:r>
            <a:endParaRPr kumimoji="1" lang="en-US" altLang="ja-JP" sz="1187">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矢印: 右 13">
            <a:extLst>
              <a:ext uri="{FF2B5EF4-FFF2-40B4-BE49-F238E27FC236}">
                <a16:creationId xmlns:a16="http://schemas.microsoft.com/office/drawing/2014/main" id="{7AA62B9D-D942-B898-AB7A-7E3B4E7FBF1C}"/>
              </a:ext>
            </a:extLst>
          </p:cNvPr>
          <p:cNvSpPr/>
          <p:nvPr/>
        </p:nvSpPr>
        <p:spPr>
          <a:xfrm>
            <a:off x="5964034" y="3976731"/>
            <a:ext cx="952480" cy="274049"/>
          </a:xfrm>
          <a:prstGeom prst="rightArrow">
            <a:avLst/>
          </a:prstGeom>
          <a:solidFill>
            <a:srgbClr val="67AC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3239">
              <a:defRPr/>
            </a:pPr>
            <a:endParaRPr kumimoji="1" lang="ja-JP" altLang="en-US" sz="1511">
              <a:solidFill>
                <a:srgbClr val="000000"/>
              </a:solidFill>
              <a:latin typeface="Arial"/>
              <a:ea typeface="ＭＳ Ｐゴシック"/>
            </a:endParaRPr>
          </a:p>
        </p:txBody>
      </p:sp>
      <p:sp>
        <p:nvSpPr>
          <p:cNvPr id="15" name="テキスト ボックス 109">
            <a:extLst>
              <a:ext uri="{FF2B5EF4-FFF2-40B4-BE49-F238E27FC236}">
                <a16:creationId xmlns:a16="http://schemas.microsoft.com/office/drawing/2014/main" id="{EC8BCA4B-F9DF-924D-7D6D-6B639871F73B}"/>
              </a:ext>
            </a:extLst>
          </p:cNvPr>
          <p:cNvSpPr txBox="1"/>
          <p:nvPr/>
        </p:nvSpPr>
        <p:spPr>
          <a:xfrm>
            <a:off x="5763945" y="3533039"/>
            <a:ext cx="1122423" cy="457689"/>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r>
              <a:rPr kumimoji="1" lang="ja-JP" altLang="en-US" sz="118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①報告データの</a:t>
            </a:r>
            <a:endParaRPr kumimoji="1" lang="en-US" altLang="ja-JP" sz="1187"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3239">
              <a:defRPr/>
            </a:pPr>
            <a:r>
              <a:rPr kumimoji="1" lang="ja-JP" altLang="en-US" sz="118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抽出</a:t>
            </a:r>
          </a:p>
        </p:txBody>
      </p:sp>
      <p:cxnSp>
        <p:nvCxnSpPr>
          <p:cNvPr id="16" name="コネクタ: カギ線 15">
            <a:extLst>
              <a:ext uri="{FF2B5EF4-FFF2-40B4-BE49-F238E27FC236}">
                <a16:creationId xmlns:a16="http://schemas.microsoft.com/office/drawing/2014/main" id="{CD68DE9F-27AE-C1B0-4860-FB8C2867A62A}"/>
              </a:ext>
            </a:extLst>
          </p:cNvPr>
          <p:cNvCxnSpPr>
            <a:stCxn id="44" idx="2"/>
          </p:cNvCxnSpPr>
          <p:nvPr/>
        </p:nvCxnSpPr>
        <p:spPr bwMode="gray">
          <a:xfrm rot="16200000" flipH="1">
            <a:off x="5284548" y="5285120"/>
            <a:ext cx="1063024" cy="2606721"/>
          </a:xfrm>
          <a:prstGeom prst="bentConnector2">
            <a:avLst/>
          </a:prstGeom>
          <a:noFill/>
          <a:ln w="57150">
            <a:solidFill>
              <a:srgbClr val="7E7E7E"/>
            </a:solidFill>
            <a:miter lim="800000"/>
            <a:headEnd type="none" w="sm" len="sm"/>
            <a:tailEnd type="triangle"/>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テキスト ボックス 133">
            <a:extLst>
              <a:ext uri="{FF2B5EF4-FFF2-40B4-BE49-F238E27FC236}">
                <a16:creationId xmlns:a16="http://schemas.microsoft.com/office/drawing/2014/main" id="{1FCD4B80-5CAE-D882-81C5-63708B100303}"/>
              </a:ext>
            </a:extLst>
          </p:cNvPr>
          <p:cNvSpPr txBox="1"/>
          <p:nvPr/>
        </p:nvSpPr>
        <p:spPr>
          <a:xfrm>
            <a:off x="4500426" y="6151714"/>
            <a:ext cx="2160528" cy="457689"/>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3239">
              <a:defRPr/>
            </a:pPr>
            <a:r>
              <a:rPr kumimoji="1" lang="ja-JP" altLang="en-US" sz="1187">
                <a:solidFill>
                  <a:prstClr val="black"/>
                </a:solidFill>
                <a:latin typeface="Meiryo UI" panose="020B0604030504040204" pitchFamily="50" charset="-128"/>
                <a:ea typeface="Meiryo UI" panose="020B0604030504040204" pitchFamily="50" charset="-128"/>
                <a:cs typeface="Meiryo UI" panose="020B0604030504040204" pitchFamily="50" charset="-128"/>
              </a:rPr>
              <a:t>③報告データの公表</a:t>
            </a:r>
            <a:endParaRPr kumimoji="1" lang="en-US" altLang="ja-JP" sz="1187">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3239">
              <a:defRPr/>
            </a:pPr>
            <a:r>
              <a:rPr kumimoji="1" lang="en-US" altLang="ja-JP" sz="1187">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87">
                <a:solidFill>
                  <a:srgbClr val="FF0000"/>
                </a:solidFill>
                <a:latin typeface="Meiryo UI" panose="020B0604030504040204" pitchFamily="50" charset="-128"/>
                <a:ea typeface="Meiryo UI" panose="020B0604030504040204" pitchFamily="50" charset="-128"/>
                <a:cs typeface="Meiryo UI" panose="020B0604030504040204" pitchFamily="50" charset="-128"/>
              </a:rPr>
              <a:t>都道府県</a:t>
            </a:r>
            <a:r>
              <a:rPr lang="en-US" altLang="ja-JP" sz="1187" spc="140">
                <a:solidFill>
                  <a:srgbClr val="FF0000"/>
                </a:solidFill>
                <a:latin typeface="メイリオ"/>
              </a:rPr>
              <a:t>HP</a:t>
            </a:r>
            <a:r>
              <a:rPr lang="ja-JP" altLang="en-US" sz="1187" spc="140">
                <a:solidFill>
                  <a:srgbClr val="FF0000"/>
                </a:solidFill>
                <a:latin typeface="メイリオ"/>
              </a:rPr>
              <a:t>等</a:t>
            </a:r>
            <a:r>
              <a:rPr kumimoji="1" lang="ja-JP" altLang="en-US" sz="1187">
                <a:solidFill>
                  <a:srgbClr val="FF0000"/>
                </a:solidFill>
                <a:latin typeface="Meiryo UI" panose="020B0604030504040204" pitchFamily="50" charset="-128"/>
                <a:ea typeface="Meiryo UI" panose="020B0604030504040204" pitchFamily="50" charset="-128"/>
                <a:cs typeface="Meiryo UI" panose="020B0604030504040204" pitchFamily="50" charset="-128"/>
              </a:rPr>
              <a:t>を通じて実施</a:t>
            </a:r>
          </a:p>
        </p:txBody>
      </p:sp>
      <p:graphicFrame>
        <p:nvGraphicFramePr>
          <p:cNvPr id="47" name="表 46">
            <a:extLst>
              <a:ext uri="{FF2B5EF4-FFF2-40B4-BE49-F238E27FC236}">
                <a16:creationId xmlns:a16="http://schemas.microsoft.com/office/drawing/2014/main" id="{2FD613FF-B36C-4921-2AB8-1BC3D74F9B5A}"/>
              </a:ext>
            </a:extLst>
          </p:cNvPr>
          <p:cNvGraphicFramePr>
            <a:graphicFrameLocks noGrp="1"/>
          </p:cNvGraphicFramePr>
          <p:nvPr/>
        </p:nvGraphicFramePr>
        <p:xfrm>
          <a:off x="5098864" y="2747398"/>
          <a:ext cx="5500276" cy="223647"/>
        </p:xfrm>
        <a:graphic>
          <a:graphicData uri="http://schemas.openxmlformats.org/drawingml/2006/table">
            <a:tbl>
              <a:tblPr firstRow="1" bandRow="1">
                <a:tableStyleId>{5940675A-B579-460E-94D1-54222C63F5DA}</a:tableStyleId>
              </a:tblPr>
              <a:tblGrid>
                <a:gridCol w="5500276">
                  <a:extLst>
                    <a:ext uri="{9D8B030D-6E8A-4147-A177-3AD203B41FA5}">
                      <a16:colId xmlns:a16="http://schemas.microsoft.com/office/drawing/2014/main" val="2040095375"/>
                    </a:ext>
                  </a:extLst>
                </a:gridCol>
              </a:tblGrid>
              <a:tr h="223647">
                <a:tc>
                  <a:txBody>
                    <a:bodyPr/>
                    <a:lstStyle/>
                    <a:p>
                      <a:pPr algn="ctr"/>
                      <a:r>
                        <a:rPr kumimoji="1" lang="ja-JP" altLang="en-US" sz="1000" dirty="0">
                          <a:latin typeface="メイリオ" panose="020B0604030504040204" pitchFamily="50" charset="-128"/>
                          <a:ea typeface="メイリオ" panose="020B0604030504040204" pitchFamily="50" charset="-128"/>
                        </a:rPr>
                        <a:t>令和</a:t>
                      </a:r>
                      <a:r>
                        <a:rPr kumimoji="1" lang="en-US" altLang="ja-JP" sz="1000" dirty="0">
                          <a:latin typeface="メイリオ" panose="020B0604030504040204" pitchFamily="50" charset="-128"/>
                          <a:ea typeface="メイリオ" panose="020B0604030504040204" pitchFamily="50" charset="-128"/>
                        </a:rPr>
                        <a:t>7</a:t>
                      </a:r>
                      <a:r>
                        <a:rPr kumimoji="1" lang="ja-JP" altLang="en-US" sz="1000" dirty="0">
                          <a:latin typeface="メイリオ" panose="020B0604030504040204" pitchFamily="50" charset="-128"/>
                          <a:ea typeface="メイリオ" panose="020B0604030504040204" pitchFamily="50" charset="-128"/>
                        </a:rPr>
                        <a:t>年</a:t>
                      </a:r>
                      <a:r>
                        <a:rPr kumimoji="1" lang="en-US" altLang="ja-JP" sz="1000" dirty="0">
                          <a:latin typeface="メイリオ" panose="020B0604030504040204" pitchFamily="50" charset="-128"/>
                          <a:ea typeface="メイリオ" panose="020B0604030504040204" pitchFamily="50" charset="-128"/>
                        </a:rPr>
                        <a:t>7</a:t>
                      </a:r>
                      <a:r>
                        <a:rPr kumimoji="1" lang="ja-JP" altLang="en-US" sz="1000" dirty="0">
                          <a:latin typeface="メイリオ" panose="020B0604030504040204" pitchFamily="50" charset="-128"/>
                          <a:ea typeface="メイリオ" panose="020B0604030504040204" pitchFamily="50" charset="-128"/>
                        </a:rPr>
                        <a:t>月</a:t>
                      </a:r>
                      <a:r>
                        <a:rPr kumimoji="1" lang="en-US" altLang="ja-JP" sz="1000" dirty="0">
                          <a:latin typeface="メイリオ" panose="020B0604030504040204" pitchFamily="50" charset="-128"/>
                          <a:ea typeface="メイリオ" panose="020B0604030504040204" pitchFamily="50" charset="-128"/>
                        </a:rPr>
                        <a:t>31</a:t>
                      </a:r>
                      <a:r>
                        <a:rPr kumimoji="1" lang="ja-JP" altLang="en-US" sz="1000" dirty="0">
                          <a:latin typeface="メイリオ" panose="020B0604030504040204" pitchFamily="50" charset="-128"/>
                          <a:ea typeface="メイリオ" panose="020B0604030504040204" pitchFamily="50" charset="-128"/>
                        </a:rPr>
                        <a:t>日　かかりつけ医機能報告制度に係る自治体向け説明会資料</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第３回</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（一部改）</a:t>
                      </a:r>
                    </a:p>
                  </a:txBody>
                  <a:tcPr marL="38856" marR="38856" marT="0" marB="0" anchor="ctr">
                    <a:solidFill>
                      <a:schemeClr val="bg1"/>
                    </a:solidFill>
                  </a:tcPr>
                </a:tc>
                <a:extLst>
                  <a:ext uri="{0D108BD9-81ED-4DB2-BD59-A6C34878D82A}">
                    <a16:rowId xmlns:a16="http://schemas.microsoft.com/office/drawing/2014/main" val="2300376226"/>
                  </a:ext>
                </a:extLst>
              </a:tr>
            </a:tbl>
          </a:graphicData>
        </a:graphic>
      </p:graphicFrame>
      <p:grpSp>
        <p:nvGrpSpPr>
          <p:cNvPr id="49" name="ブラウザ">
            <a:extLst>
              <a:ext uri="{FF2B5EF4-FFF2-40B4-BE49-F238E27FC236}">
                <a16:creationId xmlns:a16="http://schemas.microsoft.com/office/drawing/2014/main" id="{16F974EC-CE58-4EE3-99BD-3E3A3E49F2CF}"/>
              </a:ext>
            </a:extLst>
          </p:cNvPr>
          <p:cNvGrpSpPr>
            <a:grpSpLocks noChangeAspect="1"/>
          </p:cNvGrpSpPr>
          <p:nvPr/>
        </p:nvGrpSpPr>
        <p:grpSpPr bwMode="auto">
          <a:xfrm>
            <a:off x="5537860" y="6567283"/>
            <a:ext cx="626508" cy="453741"/>
            <a:chOff x="2043" y="3338"/>
            <a:chExt cx="689" cy="499"/>
          </a:xfrm>
        </p:grpSpPr>
        <p:sp>
          <p:nvSpPr>
            <p:cNvPr id="50" name="Freeform 100">
              <a:extLst>
                <a:ext uri="{FF2B5EF4-FFF2-40B4-BE49-F238E27FC236}">
                  <a16:creationId xmlns:a16="http://schemas.microsoft.com/office/drawing/2014/main" id="{A06FB7FB-F817-8D32-8082-1E1733D0C85D}"/>
                </a:ext>
              </a:extLst>
            </p:cNvPr>
            <p:cNvSpPr>
              <a:spLocks noEditPoints="1"/>
            </p:cNvSpPr>
            <p:nvPr/>
          </p:nvSpPr>
          <p:spPr bwMode="auto">
            <a:xfrm>
              <a:off x="2079" y="3364"/>
              <a:ext cx="615" cy="433"/>
            </a:xfrm>
            <a:custGeom>
              <a:avLst/>
              <a:gdLst>
                <a:gd name="T0" fmla="*/ 147 w 404"/>
                <a:gd name="T1" fmla="*/ 3 h 284"/>
                <a:gd name="T2" fmla="*/ 392 w 404"/>
                <a:gd name="T3" fmla="*/ 3 h 284"/>
                <a:gd name="T4" fmla="*/ 402 w 404"/>
                <a:gd name="T5" fmla="*/ 13 h 284"/>
                <a:gd name="T6" fmla="*/ 392 w 404"/>
                <a:gd name="T7" fmla="*/ 23 h 284"/>
                <a:gd name="T8" fmla="*/ 147 w 404"/>
                <a:gd name="T9" fmla="*/ 23 h 284"/>
                <a:gd name="T10" fmla="*/ 137 w 404"/>
                <a:gd name="T11" fmla="*/ 13 h 284"/>
                <a:gd name="T12" fmla="*/ 147 w 404"/>
                <a:gd name="T13" fmla="*/ 3 h 284"/>
                <a:gd name="T14" fmla="*/ 103 w 404"/>
                <a:gd name="T15" fmla="*/ 0 h 284"/>
                <a:gd name="T16" fmla="*/ 116 w 404"/>
                <a:gd name="T17" fmla="*/ 13 h 284"/>
                <a:gd name="T18" fmla="*/ 103 w 404"/>
                <a:gd name="T19" fmla="*/ 27 h 284"/>
                <a:gd name="T20" fmla="*/ 89 w 404"/>
                <a:gd name="T21" fmla="*/ 13 h 284"/>
                <a:gd name="T22" fmla="*/ 103 w 404"/>
                <a:gd name="T23" fmla="*/ 0 h 284"/>
                <a:gd name="T24" fmla="*/ 59 w 404"/>
                <a:gd name="T25" fmla="*/ 0 h 284"/>
                <a:gd name="T26" fmla="*/ 73 w 404"/>
                <a:gd name="T27" fmla="*/ 13 h 284"/>
                <a:gd name="T28" fmla="*/ 59 w 404"/>
                <a:gd name="T29" fmla="*/ 27 h 284"/>
                <a:gd name="T30" fmla="*/ 46 w 404"/>
                <a:gd name="T31" fmla="*/ 13 h 284"/>
                <a:gd name="T32" fmla="*/ 59 w 404"/>
                <a:gd name="T33" fmla="*/ 0 h 284"/>
                <a:gd name="T34" fmla="*/ 16 w 404"/>
                <a:gd name="T35" fmla="*/ 0 h 284"/>
                <a:gd name="T36" fmla="*/ 30 w 404"/>
                <a:gd name="T37" fmla="*/ 13 h 284"/>
                <a:gd name="T38" fmla="*/ 16 w 404"/>
                <a:gd name="T39" fmla="*/ 27 h 284"/>
                <a:gd name="T40" fmla="*/ 3 w 404"/>
                <a:gd name="T41" fmla="*/ 13 h 284"/>
                <a:gd name="T42" fmla="*/ 16 w 404"/>
                <a:gd name="T43" fmla="*/ 0 h 284"/>
                <a:gd name="T44" fmla="*/ 404 w 404"/>
                <a:gd name="T45" fmla="*/ 284 h 284"/>
                <a:gd name="T46" fmla="*/ 0 w 404"/>
                <a:gd name="T47" fmla="*/ 284 h 284"/>
                <a:gd name="T48" fmla="*/ 0 w 404"/>
                <a:gd name="T49" fmla="*/ 39 h 284"/>
                <a:gd name="T50" fmla="*/ 404 w 404"/>
                <a:gd name="T51" fmla="*/ 39 h 284"/>
                <a:gd name="T52" fmla="*/ 404 w 404"/>
                <a:gd name="T53" fmla="*/ 284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4" h="284">
                  <a:moveTo>
                    <a:pt x="147" y="3"/>
                  </a:moveTo>
                  <a:cubicBezTo>
                    <a:pt x="392" y="3"/>
                    <a:pt x="392" y="3"/>
                    <a:pt x="392" y="3"/>
                  </a:cubicBezTo>
                  <a:cubicBezTo>
                    <a:pt x="397" y="3"/>
                    <a:pt x="402" y="8"/>
                    <a:pt x="402" y="13"/>
                  </a:cubicBezTo>
                  <a:cubicBezTo>
                    <a:pt x="402" y="19"/>
                    <a:pt x="397" y="23"/>
                    <a:pt x="392" y="23"/>
                  </a:cubicBezTo>
                  <a:cubicBezTo>
                    <a:pt x="147" y="23"/>
                    <a:pt x="147" y="23"/>
                    <a:pt x="147" y="23"/>
                  </a:cubicBezTo>
                  <a:cubicBezTo>
                    <a:pt x="141" y="23"/>
                    <a:pt x="137" y="19"/>
                    <a:pt x="137" y="13"/>
                  </a:cubicBezTo>
                  <a:cubicBezTo>
                    <a:pt x="137" y="8"/>
                    <a:pt x="141" y="3"/>
                    <a:pt x="147" y="3"/>
                  </a:cubicBezTo>
                  <a:close/>
                  <a:moveTo>
                    <a:pt x="103" y="0"/>
                  </a:moveTo>
                  <a:cubicBezTo>
                    <a:pt x="110" y="0"/>
                    <a:pt x="116" y="6"/>
                    <a:pt x="116" y="13"/>
                  </a:cubicBezTo>
                  <a:cubicBezTo>
                    <a:pt x="116" y="21"/>
                    <a:pt x="110" y="27"/>
                    <a:pt x="103" y="27"/>
                  </a:cubicBezTo>
                  <a:cubicBezTo>
                    <a:pt x="95" y="27"/>
                    <a:pt x="89" y="21"/>
                    <a:pt x="89" y="13"/>
                  </a:cubicBezTo>
                  <a:cubicBezTo>
                    <a:pt x="89" y="6"/>
                    <a:pt x="95" y="0"/>
                    <a:pt x="103" y="0"/>
                  </a:cubicBezTo>
                  <a:close/>
                  <a:moveTo>
                    <a:pt x="59" y="0"/>
                  </a:moveTo>
                  <a:cubicBezTo>
                    <a:pt x="67" y="0"/>
                    <a:pt x="73" y="6"/>
                    <a:pt x="73" y="13"/>
                  </a:cubicBezTo>
                  <a:cubicBezTo>
                    <a:pt x="73" y="21"/>
                    <a:pt x="67" y="27"/>
                    <a:pt x="59" y="27"/>
                  </a:cubicBezTo>
                  <a:cubicBezTo>
                    <a:pt x="52" y="27"/>
                    <a:pt x="46" y="21"/>
                    <a:pt x="46" y="13"/>
                  </a:cubicBezTo>
                  <a:cubicBezTo>
                    <a:pt x="46" y="6"/>
                    <a:pt x="52" y="0"/>
                    <a:pt x="59" y="0"/>
                  </a:cubicBezTo>
                  <a:close/>
                  <a:moveTo>
                    <a:pt x="16" y="0"/>
                  </a:moveTo>
                  <a:cubicBezTo>
                    <a:pt x="24" y="0"/>
                    <a:pt x="30" y="6"/>
                    <a:pt x="30" y="13"/>
                  </a:cubicBezTo>
                  <a:cubicBezTo>
                    <a:pt x="30" y="21"/>
                    <a:pt x="24" y="27"/>
                    <a:pt x="16" y="27"/>
                  </a:cubicBezTo>
                  <a:cubicBezTo>
                    <a:pt x="9" y="27"/>
                    <a:pt x="3" y="21"/>
                    <a:pt x="3" y="13"/>
                  </a:cubicBezTo>
                  <a:cubicBezTo>
                    <a:pt x="3" y="6"/>
                    <a:pt x="9" y="0"/>
                    <a:pt x="16" y="0"/>
                  </a:cubicBezTo>
                  <a:close/>
                  <a:moveTo>
                    <a:pt x="404" y="284"/>
                  </a:moveTo>
                  <a:cubicBezTo>
                    <a:pt x="0" y="284"/>
                    <a:pt x="0" y="284"/>
                    <a:pt x="0" y="284"/>
                  </a:cubicBezTo>
                  <a:cubicBezTo>
                    <a:pt x="0" y="39"/>
                    <a:pt x="0" y="39"/>
                    <a:pt x="0" y="39"/>
                  </a:cubicBezTo>
                  <a:cubicBezTo>
                    <a:pt x="404" y="39"/>
                    <a:pt x="404" y="39"/>
                    <a:pt x="404" y="39"/>
                  </a:cubicBezTo>
                  <a:lnTo>
                    <a:pt x="404" y="28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p>
              <a:endParaRPr lang="ja-JP" altLang="en-US" sz="1943">
                <a:latin typeface="+mj-ea"/>
                <a:ea typeface="+mj-ea"/>
              </a:endParaRPr>
            </a:p>
          </p:txBody>
        </p:sp>
        <p:sp>
          <p:nvSpPr>
            <p:cNvPr id="51" name="Freeform 101">
              <a:extLst>
                <a:ext uri="{FF2B5EF4-FFF2-40B4-BE49-F238E27FC236}">
                  <a16:creationId xmlns:a16="http://schemas.microsoft.com/office/drawing/2014/main" id="{4AA7BAA3-2F35-517B-B9FC-6E4372CBBE7E}"/>
                </a:ext>
              </a:extLst>
            </p:cNvPr>
            <p:cNvSpPr>
              <a:spLocks noEditPoints="1"/>
            </p:cNvSpPr>
            <p:nvPr/>
          </p:nvSpPr>
          <p:spPr bwMode="auto">
            <a:xfrm>
              <a:off x="2043" y="3338"/>
              <a:ext cx="689" cy="499"/>
            </a:xfrm>
            <a:custGeom>
              <a:avLst/>
              <a:gdLst>
                <a:gd name="T0" fmla="*/ 435 w 453"/>
                <a:gd name="T1" fmla="*/ 0 h 327"/>
                <a:gd name="T2" fmla="*/ 18 w 453"/>
                <a:gd name="T3" fmla="*/ 0 h 327"/>
                <a:gd name="T4" fmla="*/ 0 w 453"/>
                <a:gd name="T5" fmla="*/ 19 h 327"/>
                <a:gd name="T6" fmla="*/ 0 w 453"/>
                <a:gd name="T7" fmla="*/ 309 h 327"/>
                <a:gd name="T8" fmla="*/ 18 w 453"/>
                <a:gd name="T9" fmla="*/ 327 h 327"/>
                <a:gd name="T10" fmla="*/ 435 w 453"/>
                <a:gd name="T11" fmla="*/ 327 h 327"/>
                <a:gd name="T12" fmla="*/ 453 w 453"/>
                <a:gd name="T13" fmla="*/ 309 h 327"/>
                <a:gd name="T14" fmla="*/ 453 w 453"/>
                <a:gd name="T15" fmla="*/ 19 h 327"/>
                <a:gd name="T16" fmla="*/ 435 w 453"/>
                <a:gd name="T17" fmla="*/ 0 h 327"/>
                <a:gd name="T18" fmla="*/ 171 w 453"/>
                <a:gd name="T19" fmla="*/ 20 h 327"/>
                <a:gd name="T20" fmla="*/ 416 w 453"/>
                <a:gd name="T21" fmla="*/ 20 h 327"/>
                <a:gd name="T22" fmla="*/ 426 w 453"/>
                <a:gd name="T23" fmla="*/ 30 h 327"/>
                <a:gd name="T24" fmla="*/ 416 w 453"/>
                <a:gd name="T25" fmla="*/ 40 h 327"/>
                <a:gd name="T26" fmla="*/ 171 w 453"/>
                <a:gd name="T27" fmla="*/ 40 h 327"/>
                <a:gd name="T28" fmla="*/ 161 w 453"/>
                <a:gd name="T29" fmla="*/ 30 h 327"/>
                <a:gd name="T30" fmla="*/ 171 w 453"/>
                <a:gd name="T31" fmla="*/ 20 h 327"/>
                <a:gd name="T32" fmla="*/ 127 w 453"/>
                <a:gd name="T33" fmla="*/ 17 h 327"/>
                <a:gd name="T34" fmla="*/ 140 w 453"/>
                <a:gd name="T35" fmla="*/ 30 h 327"/>
                <a:gd name="T36" fmla="*/ 127 w 453"/>
                <a:gd name="T37" fmla="*/ 44 h 327"/>
                <a:gd name="T38" fmla="*/ 113 w 453"/>
                <a:gd name="T39" fmla="*/ 30 h 327"/>
                <a:gd name="T40" fmla="*/ 127 w 453"/>
                <a:gd name="T41" fmla="*/ 17 h 327"/>
                <a:gd name="T42" fmla="*/ 83 w 453"/>
                <a:gd name="T43" fmla="*/ 17 h 327"/>
                <a:gd name="T44" fmla="*/ 97 w 453"/>
                <a:gd name="T45" fmla="*/ 30 h 327"/>
                <a:gd name="T46" fmla="*/ 83 w 453"/>
                <a:gd name="T47" fmla="*/ 44 h 327"/>
                <a:gd name="T48" fmla="*/ 70 w 453"/>
                <a:gd name="T49" fmla="*/ 30 h 327"/>
                <a:gd name="T50" fmla="*/ 83 w 453"/>
                <a:gd name="T51" fmla="*/ 17 h 327"/>
                <a:gd name="T52" fmla="*/ 40 w 453"/>
                <a:gd name="T53" fmla="*/ 17 h 327"/>
                <a:gd name="T54" fmla="*/ 54 w 453"/>
                <a:gd name="T55" fmla="*/ 30 h 327"/>
                <a:gd name="T56" fmla="*/ 40 w 453"/>
                <a:gd name="T57" fmla="*/ 44 h 327"/>
                <a:gd name="T58" fmla="*/ 27 w 453"/>
                <a:gd name="T59" fmla="*/ 30 h 327"/>
                <a:gd name="T60" fmla="*/ 40 w 453"/>
                <a:gd name="T61" fmla="*/ 17 h 327"/>
                <a:gd name="T62" fmla="*/ 428 w 453"/>
                <a:gd name="T63" fmla="*/ 301 h 327"/>
                <a:gd name="T64" fmla="*/ 24 w 453"/>
                <a:gd name="T65" fmla="*/ 301 h 327"/>
                <a:gd name="T66" fmla="*/ 24 w 453"/>
                <a:gd name="T67" fmla="*/ 56 h 327"/>
                <a:gd name="T68" fmla="*/ 428 w 453"/>
                <a:gd name="T69" fmla="*/ 56 h 327"/>
                <a:gd name="T70" fmla="*/ 428 w 453"/>
                <a:gd name="T71" fmla="*/ 301 h 327"/>
                <a:gd name="T72" fmla="*/ 226 w 453"/>
                <a:gd name="T73" fmla="*/ 256 h 327"/>
                <a:gd name="T74" fmla="*/ 79 w 453"/>
                <a:gd name="T75" fmla="*/ 256 h 327"/>
                <a:gd name="T76" fmla="*/ 79 w 453"/>
                <a:gd name="T77" fmla="*/ 235 h 327"/>
                <a:gd name="T78" fmla="*/ 226 w 453"/>
                <a:gd name="T79" fmla="*/ 235 h 327"/>
                <a:gd name="T80" fmla="*/ 226 w 453"/>
                <a:gd name="T81" fmla="*/ 256 h 327"/>
                <a:gd name="T82" fmla="*/ 374 w 453"/>
                <a:gd name="T83" fmla="*/ 170 h 327"/>
                <a:gd name="T84" fmla="*/ 79 w 453"/>
                <a:gd name="T85" fmla="*/ 170 h 327"/>
                <a:gd name="T86" fmla="*/ 79 w 453"/>
                <a:gd name="T87" fmla="*/ 79 h 327"/>
                <a:gd name="T88" fmla="*/ 374 w 453"/>
                <a:gd name="T89" fmla="*/ 79 h 327"/>
                <a:gd name="T90" fmla="*/ 374 w 453"/>
                <a:gd name="T91" fmla="*/ 170 h 327"/>
                <a:gd name="T92" fmla="*/ 374 w 453"/>
                <a:gd name="T93" fmla="*/ 213 h 327"/>
                <a:gd name="T94" fmla="*/ 79 w 453"/>
                <a:gd name="T95" fmla="*/ 213 h 327"/>
                <a:gd name="T96" fmla="*/ 79 w 453"/>
                <a:gd name="T97" fmla="*/ 192 h 327"/>
                <a:gd name="T98" fmla="*/ 374 w 453"/>
                <a:gd name="T99" fmla="*/ 192 h 327"/>
                <a:gd name="T100" fmla="*/ 374 w 453"/>
                <a:gd name="T101" fmla="*/ 213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53" h="327">
                  <a:moveTo>
                    <a:pt x="435" y="0"/>
                  </a:moveTo>
                  <a:cubicBezTo>
                    <a:pt x="18" y="0"/>
                    <a:pt x="18" y="0"/>
                    <a:pt x="18" y="0"/>
                  </a:cubicBezTo>
                  <a:cubicBezTo>
                    <a:pt x="8" y="0"/>
                    <a:pt x="0" y="9"/>
                    <a:pt x="0" y="19"/>
                  </a:cubicBezTo>
                  <a:cubicBezTo>
                    <a:pt x="0" y="309"/>
                    <a:pt x="0" y="309"/>
                    <a:pt x="0" y="309"/>
                  </a:cubicBezTo>
                  <a:cubicBezTo>
                    <a:pt x="0" y="319"/>
                    <a:pt x="8" y="327"/>
                    <a:pt x="18" y="327"/>
                  </a:cubicBezTo>
                  <a:cubicBezTo>
                    <a:pt x="435" y="327"/>
                    <a:pt x="435" y="327"/>
                    <a:pt x="435" y="327"/>
                  </a:cubicBezTo>
                  <a:cubicBezTo>
                    <a:pt x="445" y="327"/>
                    <a:pt x="453" y="319"/>
                    <a:pt x="453" y="309"/>
                  </a:cubicBezTo>
                  <a:cubicBezTo>
                    <a:pt x="453" y="19"/>
                    <a:pt x="453" y="19"/>
                    <a:pt x="453" y="19"/>
                  </a:cubicBezTo>
                  <a:cubicBezTo>
                    <a:pt x="453" y="9"/>
                    <a:pt x="445" y="0"/>
                    <a:pt x="435" y="0"/>
                  </a:cubicBezTo>
                  <a:close/>
                  <a:moveTo>
                    <a:pt x="171" y="20"/>
                  </a:moveTo>
                  <a:cubicBezTo>
                    <a:pt x="416" y="20"/>
                    <a:pt x="416" y="20"/>
                    <a:pt x="416" y="20"/>
                  </a:cubicBezTo>
                  <a:cubicBezTo>
                    <a:pt x="421" y="20"/>
                    <a:pt x="426" y="25"/>
                    <a:pt x="426" y="30"/>
                  </a:cubicBezTo>
                  <a:cubicBezTo>
                    <a:pt x="426" y="36"/>
                    <a:pt x="421" y="40"/>
                    <a:pt x="416" y="40"/>
                  </a:cubicBezTo>
                  <a:cubicBezTo>
                    <a:pt x="171" y="40"/>
                    <a:pt x="171" y="40"/>
                    <a:pt x="171" y="40"/>
                  </a:cubicBezTo>
                  <a:cubicBezTo>
                    <a:pt x="165" y="40"/>
                    <a:pt x="161" y="36"/>
                    <a:pt x="161" y="30"/>
                  </a:cubicBezTo>
                  <a:cubicBezTo>
                    <a:pt x="161" y="25"/>
                    <a:pt x="165" y="20"/>
                    <a:pt x="171" y="20"/>
                  </a:cubicBezTo>
                  <a:close/>
                  <a:moveTo>
                    <a:pt x="127" y="17"/>
                  </a:moveTo>
                  <a:cubicBezTo>
                    <a:pt x="134" y="17"/>
                    <a:pt x="140" y="23"/>
                    <a:pt x="140" y="30"/>
                  </a:cubicBezTo>
                  <a:cubicBezTo>
                    <a:pt x="140" y="38"/>
                    <a:pt x="134" y="44"/>
                    <a:pt x="127" y="44"/>
                  </a:cubicBezTo>
                  <a:cubicBezTo>
                    <a:pt x="119" y="44"/>
                    <a:pt x="113" y="38"/>
                    <a:pt x="113" y="30"/>
                  </a:cubicBezTo>
                  <a:cubicBezTo>
                    <a:pt x="113" y="23"/>
                    <a:pt x="119" y="17"/>
                    <a:pt x="127" y="17"/>
                  </a:cubicBezTo>
                  <a:close/>
                  <a:moveTo>
                    <a:pt x="83" y="17"/>
                  </a:moveTo>
                  <a:cubicBezTo>
                    <a:pt x="91" y="17"/>
                    <a:pt x="97" y="23"/>
                    <a:pt x="97" y="30"/>
                  </a:cubicBezTo>
                  <a:cubicBezTo>
                    <a:pt x="97" y="38"/>
                    <a:pt x="91" y="44"/>
                    <a:pt x="83" y="44"/>
                  </a:cubicBezTo>
                  <a:cubicBezTo>
                    <a:pt x="76" y="44"/>
                    <a:pt x="70" y="38"/>
                    <a:pt x="70" y="30"/>
                  </a:cubicBezTo>
                  <a:cubicBezTo>
                    <a:pt x="70" y="23"/>
                    <a:pt x="76" y="17"/>
                    <a:pt x="83" y="17"/>
                  </a:cubicBezTo>
                  <a:close/>
                  <a:moveTo>
                    <a:pt x="40" y="17"/>
                  </a:moveTo>
                  <a:cubicBezTo>
                    <a:pt x="48" y="17"/>
                    <a:pt x="54" y="23"/>
                    <a:pt x="54" y="30"/>
                  </a:cubicBezTo>
                  <a:cubicBezTo>
                    <a:pt x="54" y="38"/>
                    <a:pt x="48" y="44"/>
                    <a:pt x="40" y="44"/>
                  </a:cubicBezTo>
                  <a:cubicBezTo>
                    <a:pt x="33" y="44"/>
                    <a:pt x="27" y="38"/>
                    <a:pt x="27" y="30"/>
                  </a:cubicBezTo>
                  <a:cubicBezTo>
                    <a:pt x="27" y="23"/>
                    <a:pt x="33" y="17"/>
                    <a:pt x="40" y="17"/>
                  </a:cubicBezTo>
                  <a:close/>
                  <a:moveTo>
                    <a:pt x="428" y="301"/>
                  </a:moveTo>
                  <a:cubicBezTo>
                    <a:pt x="24" y="301"/>
                    <a:pt x="24" y="301"/>
                    <a:pt x="24" y="301"/>
                  </a:cubicBezTo>
                  <a:cubicBezTo>
                    <a:pt x="24" y="56"/>
                    <a:pt x="24" y="56"/>
                    <a:pt x="24" y="56"/>
                  </a:cubicBezTo>
                  <a:cubicBezTo>
                    <a:pt x="428" y="56"/>
                    <a:pt x="428" y="56"/>
                    <a:pt x="428" y="56"/>
                  </a:cubicBezTo>
                  <a:lnTo>
                    <a:pt x="428" y="301"/>
                  </a:lnTo>
                  <a:close/>
                  <a:moveTo>
                    <a:pt x="226" y="256"/>
                  </a:moveTo>
                  <a:cubicBezTo>
                    <a:pt x="79" y="256"/>
                    <a:pt x="79" y="256"/>
                    <a:pt x="79" y="256"/>
                  </a:cubicBezTo>
                  <a:cubicBezTo>
                    <a:pt x="79" y="235"/>
                    <a:pt x="79" y="235"/>
                    <a:pt x="79" y="235"/>
                  </a:cubicBezTo>
                  <a:cubicBezTo>
                    <a:pt x="226" y="235"/>
                    <a:pt x="226" y="235"/>
                    <a:pt x="226" y="235"/>
                  </a:cubicBezTo>
                  <a:lnTo>
                    <a:pt x="226" y="256"/>
                  </a:lnTo>
                  <a:close/>
                  <a:moveTo>
                    <a:pt x="374" y="170"/>
                  </a:moveTo>
                  <a:cubicBezTo>
                    <a:pt x="79" y="170"/>
                    <a:pt x="79" y="170"/>
                    <a:pt x="79" y="170"/>
                  </a:cubicBezTo>
                  <a:cubicBezTo>
                    <a:pt x="79" y="79"/>
                    <a:pt x="79" y="79"/>
                    <a:pt x="79" y="79"/>
                  </a:cubicBezTo>
                  <a:cubicBezTo>
                    <a:pt x="374" y="79"/>
                    <a:pt x="374" y="79"/>
                    <a:pt x="374" y="79"/>
                  </a:cubicBezTo>
                  <a:lnTo>
                    <a:pt x="374" y="170"/>
                  </a:lnTo>
                  <a:close/>
                  <a:moveTo>
                    <a:pt x="374" y="213"/>
                  </a:moveTo>
                  <a:cubicBezTo>
                    <a:pt x="79" y="213"/>
                    <a:pt x="79" y="213"/>
                    <a:pt x="79" y="213"/>
                  </a:cubicBezTo>
                  <a:cubicBezTo>
                    <a:pt x="79" y="192"/>
                    <a:pt x="79" y="192"/>
                    <a:pt x="79" y="192"/>
                  </a:cubicBezTo>
                  <a:cubicBezTo>
                    <a:pt x="374" y="192"/>
                    <a:pt x="374" y="192"/>
                    <a:pt x="374" y="192"/>
                  </a:cubicBezTo>
                  <a:lnTo>
                    <a:pt x="374" y="213"/>
                  </a:lnTo>
                  <a:close/>
                </a:path>
              </a:pathLst>
            </a:custGeom>
            <a:solidFill>
              <a:srgbClr val="003B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8694" tIns="49347" rIns="98694" bIns="49347" numCol="1" anchor="t" anchorCtr="0" compatLnSpc="1">
              <a:prstTxWarp prst="textNoShape">
                <a:avLst/>
              </a:prstTxWarp>
            </a:bodyPr>
            <a:lstStyle/>
            <a:p>
              <a:endParaRPr lang="ja-JP" altLang="en-US" sz="1943">
                <a:solidFill>
                  <a:schemeClr val="bg1"/>
                </a:solidFill>
                <a:latin typeface="+mj-ea"/>
                <a:ea typeface="+mj-ea"/>
              </a:endParaRPr>
            </a:p>
          </p:txBody>
        </p:sp>
      </p:grpSp>
    </p:spTree>
    <p:extLst>
      <p:ext uri="{BB962C8B-B14F-4D97-AF65-F5344CB8AC3E}">
        <p14:creationId xmlns:p14="http://schemas.microsoft.com/office/powerpoint/2010/main" val="1608246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E4BA6360-3BD3-836C-22B5-DFCD05916EE6}"/>
              </a:ext>
            </a:extLst>
          </p:cNvPr>
          <p:cNvGraphicFramePr>
            <a:graphicFrameLocks noChangeAspect="1"/>
          </p:cNvGraphicFramePr>
          <p:nvPr>
            <p:custDataLst>
              <p:tags r:id="rId1"/>
            </p:custDataLst>
            <p:extLst>
              <p:ext uri="{D42A27DB-BD31-4B8C-83A1-F6EECF244321}">
                <p14:modId xmlns:p14="http://schemas.microsoft.com/office/powerpoint/2010/main" val="6818518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54" imgH="551" progId="TCLayout.ActiveDocument.1">
                  <p:embed/>
                </p:oleObj>
              </mc:Choice>
              <mc:Fallback>
                <p:oleObj name="think-cell スライド" r:id="rId4" imgW="554" imgH="551" progId="TCLayout.ActiveDocument.1">
                  <p:embed/>
                  <p:pic>
                    <p:nvPicPr>
                      <p:cNvPr id="4" name="think-cell data - do not delete" hidden="1">
                        <a:extLst>
                          <a:ext uri="{FF2B5EF4-FFF2-40B4-BE49-F238E27FC236}">
                            <a16:creationId xmlns:a16="http://schemas.microsoft.com/office/drawing/2014/main" id="{E4BA6360-3BD3-836C-22B5-DFCD05916E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723A69ED-0EC3-4344-A720-7EDC6F070881}"/>
              </a:ext>
            </a:extLst>
          </p:cNvPr>
          <p:cNvSpPr txBox="1">
            <a:spLocks/>
          </p:cNvSpPr>
          <p:nvPr/>
        </p:nvSpPr>
        <p:spPr>
          <a:xfrm>
            <a:off x="-1" y="78825"/>
            <a:ext cx="10691813" cy="458498"/>
          </a:xfrm>
          <a:prstGeom prst="rect">
            <a:avLst/>
          </a:prstGeom>
          <a:solidFill>
            <a:srgbClr val="002060"/>
          </a:solidFill>
        </p:spPr>
        <p:txBody>
          <a:bodyPr vert="horz" lIns="114136" tIns="48318" rIns="96635" bIns="48318" rtlCol="0" anchor="ctr">
            <a:noAutofit/>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911019"/>
            <a:r>
              <a:rPr lang="en-US" altLang="ja-JP" sz="2325" b="0" dirty="0">
                <a:solidFill>
                  <a:srgbClr val="FFFFFF"/>
                </a:solidFill>
                <a:latin typeface="Meiryo UI" panose="020B0604030504040204" pitchFamily="50" charset="-128"/>
                <a:ea typeface="Meiryo UI" panose="020B0604030504040204" pitchFamily="50" charset="-128"/>
              </a:rPr>
              <a:t>NDB</a:t>
            </a:r>
            <a:r>
              <a:rPr lang="ja-JP" altLang="en-US" sz="2325" b="0" dirty="0">
                <a:solidFill>
                  <a:srgbClr val="FFFFFF"/>
                </a:solidFill>
                <a:latin typeface="Meiryo UI" panose="020B0604030504040204" pitchFamily="50" charset="-128"/>
                <a:ea typeface="Meiryo UI" panose="020B0604030504040204" pitchFamily="50" charset="-128"/>
              </a:rPr>
              <a:t>データを用いたプレプリントの対象項目</a:t>
            </a:r>
          </a:p>
        </p:txBody>
      </p:sp>
      <p:sp>
        <p:nvSpPr>
          <p:cNvPr id="11" name="テキスト プレースホルダー 2">
            <a:extLst>
              <a:ext uri="{FF2B5EF4-FFF2-40B4-BE49-F238E27FC236}">
                <a16:creationId xmlns:a16="http://schemas.microsoft.com/office/drawing/2014/main" id="{7DC3712F-D5FD-408B-A259-7CA10EBE3E59}"/>
              </a:ext>
            </a:extLst>
          </p:cNvPr>
          <p:cNvSpPr>
            <a:spLocks noGrp="1"/>
          </p:cNvSpPr>
          <p:nvPr>
            <p:ph type="body" sz="quarter" idx="10"/>
          </p:nvPr>
        </p:nvSpPr>
        <p:spPr>
          <a:xfrm>
            <a:off x="404843" y="683504"/>
            <a:ext cx="9969019" cy="764312"/>
          </a:xfrm>
          <a:ln>
            <a:noFill/>
          </a:ln>
        </p:spPr>
        <p:txBody>
          <a:bodyPr/>
          <a:lstStyle/>
          <a:p>
            <a:pPr marL="301556" indent="-301556" fontAlgn="base">
              <a:lnSpc>
                <a:spcPct val="110000"/>
              </a:lnSpc>
              <a:buClr>
                <a:schemeClr val="tx1"/>
              </a:buClr>
              <a:buFont typeface="Meiryo UI" panose="020B0604030504040204" pitchFamily="50" charset="-128"/>
              <a:buChar char="○"/>
            </a:pPr>
            <a:r>
              <a:rPr lang="en-US" altLang="ja-JP" sz="1400" b="0" dirty="0">
                <a:solidFill>
                  <a:srgbClr val="000000"/>
                </a:solidFill>
                <a:latin typeface="Meiryo UI" panose="020B0604030504040204" pitchFamily="50" charset="-128"/>
                <a:ea typeface="Meiryo UI" panose="020B0604030504040204" pitchFamily="50" charset="-128"/>
              </a:rPr>
              <a:t>NDB</a:t>
            </a:r>
            <a:r>
              <a:rPr lang="ja-JP" altLang="en-US" sz="1400" b="0" dirty="0">
                <a:solidFill>
                  <a:srgbClr val="000000"/>
                </a:solidFill>
                <a:latin typeface="Meiryo UI" panose="020B0604030504040204" pitchFamily="50" charset="-128"/>
                <a:ea typeface="Meiryo UI" panose="020B0604030504040204" pitchFamily="50" charset="-128"/>
              </a:rPr>
              <a:t>プレプリントの</a:t>
            </a:r>
            <a:r>
              <a:rPr lang="ja-JP" altLang="en-US" sz="1400" b="0" dirty="0">
                <a:solidFill>
                  <a:schemeClr val="tx1"/>
                </a:solidFill>
                <a:latin typeface="Meiryo UI" panose="020B0604030504040204" pitchFamily="50" charset="-128"/>
                <a:ea typeface="Meiryo UI" panose="020B0604030504040204" pitchFamily="50" charset="-128"/>
              </a:rPr>
              <a:t>対象項目は、</a:t>
            </a:r>
            <a:r>
              <a:rPr lang="ja-JP" altLang="en-US" sz="1400" b="0" dirty="0">
                <a:solidFill>
                  <a:srgbClr val="FF0000"/>
                </a:solidFill>
                <a:latin typeface="Meiryo UI" panose="020B0604030504040204" pitchFamily="50" charset="-128"/>
                <a:ea typeface="Meiryo UI" panose="020B0604030504040204" pitchFamily="50" charset="-128"/>
              </a:rPr>
              <a:t>「</a:t>
            </a:r>
            <a:r>
              <a:rPr lang="en-US" altLang="ja-JP"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rPr>
              <a:t>医療機関用</a:t>
            </a:r>
            <a:r>
              <a:rPr lang="en-US" altLang="ja-JP"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rPr>
              <a:t>かかりつけ医機能報告マニュアル」の「報告項目一覧」のうち、「</a:t>
            </a:r>
            <a:r>
              <a:rPr lang="en-US" altLang="ja-JP" sz="1400" b="0" dirty="0">
                <a:solidFill>
                  <a:srgbClr val="FF0000"/>
                </a:solidFill>
                <a:latin typeface="Meiryo UI" panose="020B0604030504040204" pitchFamily="50" charset="-128"/>
                <a:ea typeface="Meiryo UI" panose="020B0604030504040204" pitchFamily="50" charset="-128"/>
              </a:rPr>
              <a:t>NDB</a:t>
            </a:r>
            <a:r>
              <a:rPr lang="ja-JP" altLang="en-US" sz="1400" b="0" dirty="0">
                <a:solidFill>
                  <a:srgbClr val="FF0000"/>
                </a:solidFill>
                <a:latin typeface="Meiryo UI" panose="020B0604030504040204" pitchFamily="50" charset="-128"/>
                <a:ea typeface="Meiryo UI" panose="020B0604030504040204" pitchFamily="50" charset="-128"/>
              </a:rPr>
              <a:t>プレプリント項目」</a:t>
            </a:r>
            <a:r>
              <a:rPr lang="ja-JP" altLang="en-US" sz="1400" b="0" dirty="0">
                <a:solidFill>
                  <a:schemeClr val="tx1"/>
                </a:solidFill>
                <a:latin typeface="Meiryo UI" panose="020B0604030504040204" pitchFamily="50" charset="-128"/>
                <a:ea typeface="Meiryo UI" panose="020B0604030504040204" pitchFamily="50" charset="-128"/>
              </a:rPr>
              <a:t>が対象となります。</a:t>
            </a:r>
            <a:endParaRPr lang="en-US" altLang="ja-JP" sz="1400" b="0" dirty="0">
              <a:solidFill>
                <a:srgbClr val="000000"/>
              </a:solidFill>
              <a:latin typeface="Meiryo UI" panose="020B0604030504040204" pitchFamily="50" charset="-128"/>
              <a:ea typeface="Meiryo UI" panose="020B0604030504040204" pitchFamily="50" charset="-128"/>
            </a:endParaRPr>
          </a:p>
          <a:p>
            <a:pPr marL="301556" indent="-301556" fontAlgn="base">
              <a:lnSpc>
                <a:spcPct val="110000"/>
              </a:lnSpc>
              <a:buClr>
                <a:schemeClr val="tx1"/>
              </a:buClr>
              <a:buFont typeface="Meiryo UI" panose="020B0604030504040204" pitchFamily="50" charset="-128"/>
              <a:buChar char="○"/>
            </a:pPr>
            <a:r>
              <a:rPr lang="ja-JP" altLang="en-US" sz="1400" b="0" dirty="0">
                <a:solidFill>
                  <a:srgbClr val="000000"/>
                </a:solidFill>
                <a:latin typeface="Meiryo UI"/>
                <a:ea typeface="Meiryo UI"/>
              </a:rPr>
              <a:t>具体的な対象項目は、対象年度の「</a:t>
            </a:r>
            <a:r>
              <a:rPr lang="en-US" altLang="ja-JP" sz="1400" b="0" dirty="0">
                <a:solidFill>
                  <a:srgbClr val="000000"/>
                </a:solidFill>
                <a:latin typeface="Meiryo UI"/>
                <a:ea typeface="Meiryo UI"/>
              </a:rPr>
              <a:t>【</a:t>
            </a:r>
            <a:r>
              <a:rPr lang="ja-JP" altLang="en-US" sz="1400" b="0" dirty="0">
                <a:solidFill>
                  <a:srgbClr val="000000"/>
                </a:solidFill>
                <a:latin typeface="Meiryo UI"/>
                <a:ea typeface="Meiryo UI"/>
              </a:rPr>
              <a:t>医療機関用</a:t>
            </a:r>
            <a:r>
              <a:rPr lang="en-US" altLang="ja-JP" sz="1400" b="0" dirty="0">
                <a:solidFill>
                  <a:srgbClr val="000000"/>
                </a:solidFill>
                <a:latin typeface="Meiryo UI"/>
                <a:ea typeface="Meiryo UI"/>
              </a:rPr>
              <a:t>】</a:t>
            </a:r>
            <a:r>
              <a:rPr lang="ja-JP" altLang="en-US" sz="1400" b="0" dirty="0">
                <a:solidFill>
                  <a:srgbClr val="000000"/>
                </a:solidFill>
                <a:latin typeface="Meiryo UI"/>
                <a:ea typeface="Meiryo UI"/>
              </a:rPr>
              <a:t>かかりつけ医機能報告マニュアル」をご覧ください。</a:t>
            </a:r>
            <a:endParaRPr lang="en-US" altLang="ja-JP" sz="1400" b="0" dirty="0">
              <a:solidFill>
                <a:srgbClr val="000000"/>
              </a:solidFill>
              <a:latin typeface="Meiryo UI" panose="020B0604030504040204" pitchFamily="50" charset="-128"/>
              <a:ea typeface="Meiryo UI" panose="020B0604030504040204" pitchFamily="50" charset="-128"/>
            </a:endParaRPr>
          </a:p>
        </p:txBody>
      </p:sp>
      <p:sp>
        <p:nvSpPr>
          <p:cNvPr id="12" name="テキスト プレースホルダー 2">
            <a:extLst>
              <a:ext uri="{FF2B5EF4-FFF2-40B4-BE49-F238E27FC236}">
                <a16:creationId xmlns:a16="http://schemas.microsoft.com/office/drawing/2014/main" id="{BEA30BAF-7430-9CA3-D15C-CBF611C93374}"/>
              </a:ext>
            </a:extLst>
          </p:cNvPr>
          <p:cNvSpPr txBox="1">
            <a:spLocks/>
          </p:cNvSpPr>
          <p:nvPr/>
        </p:nvSpPr>
        <p:spPr>
          <a:xfrm>
            <a:off x="1732172" y="7020197"/>
            <a:ext cx="7536024" cy="182871"/>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lvl1pPr marL="252000" marR="0" indent="-252000" algn="l" defTabSz="1007772" rtl="0" eaLnBrk="1" fontAlgn="auto" latinLnBrk="0" hangingPunct="1">
              <a:lnSpc>
                <a:spcPct val="120000"/>
              </a:lnSpc>
              <a:spcBef>
                <a:spcPts val="0"/>
              </a:spcBef>
              <a:spcAft>
                <a:spcPts val="600"/>
              </a:spcAft>
              <a:buClr>
                <a:srgbClr val="595758"/>
              </a:buClr>
              <a:buSzTx/>
              <a:buFont typeface="Wingdings" panose="05000000000000000000" pitchFamily="2" charset="2"/>
              <a:buChar char="l"/>
              <a:tabLst/>
              <a:defRPr kumimoji="1" lang="ja-JP" altLang="en-US" sz="1600" b="1" kern="1200" spc="120" baseline="0" dirty="0" smtClean="0">
                <a:solidFill>
                  <a:srgbClr val="3C82F4"/>
                </a:solidFill>
                <a:latin typeface="+mn-lt"/>
                <a:ea typeface="+mn-ea"/>
                <a:cs typeface="+mn-cs"/>
              </a:defRPr>
            </a:lvl1pPr>
            <a:lvl2pPr marL="252000" marR="0" indent="-216000" algn="l" defTabSz="1007772" rtl="0" eaLnBrk="1" fontAlgn="auto" latinLnBrk="0" hangingPunct="1">
              <a:lnSpc>
                <a:spcPct val="120000"/>
              </a:lnSpc>
              <a:spcBef>
                <a:spcPts val="0"/>
              </a:spcBef>
              <a:spcAft>
                <a:spcPts val="600"/>
              </a:spcAft>
              <a:buClr>
                <a:srgbClr val="3C82F4"/>
              </a:buClr>
              <a:buSzPct val="70000"/>
              <a:buFont typeface="Wingdings" panose="05000000000000000000" pitchFamily="2" charset="2"/>
              <a:buChar char="l"/>
              <a:tabLst/>
              <a:defRPr kumimoji="1" lang="ja-JP" altLang="en-US" sz="1600" b="0" kern="1200" spc="120" baseline="0" dirty="0" smtClean="0">
                <a:solidFill>
                  <a:srgbClr val="000000"/>
                </a:solidFill>
                <a:latin typeface="+mj-ea"/>
                <a:ea typeface="+mj-ea"/>
                <a:cs typeface="+mn-cs"/>
              </a:defRPr>
            </a:lvl2pPr>
            <a:lvl3pPr marL="396000" marR="0" indent="-144000" algn="l" defTabSz="1007772" rtl="0" eaLnBrk="1" fontAlgn="auto" latinLnBrk="0" hangingPunct="1">
              <a:lnSpc>
                <a:spcPct val="120000"/>
              </a:lnSpc>
              <a:spcBef>
                <a:spcPts val="0"/>
              </a:spcBef>
              <a:spcAft>
                <a:spcPts val="600"/>
              </a:spcAft>
              <a:buClr>
                <a:srgbClr val="000000"/>
              </a:buClr>
              <a:buSzTx/>
              <a:buFont typeface="BIZ UDPゴシック" panose="020B0400000000000000" pitchFamily="50" charset="-128"/>
              <a:buChar char="-"/>
              <a:tabLst/>
              <a:defRPr kumimoji="1" lang="ja-JP" altLang="en-US" sz="1400" b="0" kern="1200" spc="120" baseline="0" dirty="0" smtClean="0">
                <a:solidFill>
                  <a:srgbClr val="000000"/>
                </a:solidFill>
                <a:latin typeface="+mj-ea"/>
                <a:ea typeface="+mj-ea"/>
                <a:cs typeface="+mn-cs"/>
              </a:defRPr>
            </a:lvl3pPr>
            <a:lvl4pPr marL="540000" marR="0" indent="-108000" algn="l" defTabSz="1007772" rtl="0" eaLnBrk="1" fontAlgn="auto" latinLnBrk="0" hangingPunct="1">
              <a:lnSpc>
                <a:spcPct val="120000"/>
              </a:lnSpc>
              <a:spcBef>
                <a:spcPts val="0"/>
              </a:spcBef>
              <a:spcAft>
                <a:spcPts val="400"/>
              </a:spcAft>
              <a:buClr>
                <a:srgbClr val="595758"/>
              </a:buClr>
              <a:buSzTx/>
              <a:buFont typeface="Arial" panose="020B0604020202020204" pitchFamily="34" charset="0"/>
              <a:buChar char="•"/>
              <a:tabLst/>
              <a:defRPr kumimoji="1" lang="ja-JP" altLang="en-US" sz="1200" b="0" kern="1200" spc="120" baseline="0" dirty="0" smtClean="0">
                <a:solidFill>
                  <a:srgbClr val="000000"/>
                </a:solidFill>
                <a:latin typeface="+mn-ea"/>
                <a:ea typeface="+mn-ea"/>
                <a:cs typeface="+mn-cs"/>
              </a:defRPr>
            </a:lvl4pPr>
            <a:lvl5pPr marL="648000" marR="0" indent="-108000" algn="l" defTabSz="1007772" rtl="0" eaLnBrk="1" fontAlgn="auto" latinLnBrk="0" hangingPunct="1">
              <a:lnSpc>
                <a:spcPct val="120000"/>
              </a:lnSpc>
              <a:spcBef>
                <a:spcPts val="0"/>
              </a:spcBef>
              <a:spcAft>
                <a:spcPts val="400"/>
              </a:spcAft>
              <a:buClr>
                <a:srgbClr val="595758"/>
              </a:buClr>
              <a:buSzTx/>
              <a:buFont typeface="BIZ UDPゴシック" panose="020B0400000000000000" pitchFamily="50" charset="-128"/>
              <a:buChar char="-"/>
              <a:tabLst/>
              <a:defRPr kumimoji="1" lang="ja-JP" altLang="en-US" sz="1050" b="0" kern="1200" spc="120" baseline="0" dirty="0">
                <a:solidFill>
                  <a:srgbClr val="000000"/>
                </a:solidFill>
                <a:latin typeface="+mn-ea"/>
                <a:ea typeface="+mn-ea"/>
                <a:cs typeface="+mn-cs"/>
              </a:defRPr>
            </a:lvl5pPr>
            <a:lvl6pPr marL="2771374"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260"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145"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032" indent="-251943" algn="l" defTabSz="1007772"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indent="0" fontAlgn="base">
              <a:lnSpc>
                <a:spcPct val="110000"/>
              </a:lnSpc>
              <a:buClr>
                <a:schemeClr val="tx1"/>
              </a:buClr>
              <a:buNone/>
            </a:pPr>
            <a:r>
              <a:rPr lang="en-US" altLang="ja-JP" sz="1200" b="0" dirty="0">
                <a:solidFill>
                  <a:srgbClr val="000000"/>
                </a:solidFill>
                <a:latin typeface="Meiryo UI" panose="020B0604030504040204" pitchFamily="50" charset="-128"/>
                <a:ea typeface="Meiryo UI" panose="020B0604030504040204" pitchFamily="50" charset="-128"/>
              </a:rPr>
              <a:t>※</a:t>
            </a:r>
            <a:r>
              <a:rPr lang="ja-JP" altLang="en-US" sz="1200" b="0" dirty="0">
                <a:solidFill>
                  <a:srgbClr val="000000"/>
                </a:solidFill>
                <a:latin typeface="Meiryo UI" panose="020B0604030504040204" pitchFamily="50" charset="-128"/>
                <a:ea typeface="Meiryo UI" panose="020B0604030504040204" pitchFamily="50" charset="-128"/>
              </a:rPr>
              <a:t>報告項目一覧のうち、</a:t>
            </a:r>
            <a:r>
              <a:rPr lang="en-US" altLang="ja-JP" sz="1200" b="0" dirty="0">
                <a:solidFill>
                  <a:srgbClr val="000000"/>
                </a:solidFill>
                <a:latin typeface="Meiryo UI" panose="020B0604030504040204" pitchFamily="50" charset="-128"/>
                <a:ea typeface="Meiryo UI" panose="020B0604030504040204" pitchFamily="50" charset="-128"/>
              </a:rPr>
              <a:t>NDB</a:t>
            </a:r>
            <a:r>
              <a:rPr lang="ja-JP" altLang="en-US" sz="1200" b="0" dirty="0">
                <a:solidFill>
                  <a:srgbClr val="000000"/>
                </a:solidFill>
                <a:latin typeface="Meiryo UI" panose="020B0604030504040204" pitchFamily="50" charset="-128"/>
                <a:ea typeface="Meiryo UI" panose="020B0604030504040204" pitchFamily="50" charset="-128"/>
              </a:rPr>
              <a:t>プレプリント項目の例：</a:t>
            </a:r>
            <a:r>
              <a:rPr lang="en-US" altLang="ja-JP" sz="1200" b="0" dirty="0">
                <a:solidFill>
                  <a:srgbClr val="000000"/>
                </a:solidFill>
                <a:latin typeface="Meiryo UI" panose="020B0604030504040204" pitchFamily="50" charset="-128"/>
                <a:ea typeface="Meiryo UI" panose="020B0604030504040204" pitchFamily="50" charset="-128"/>
              </a:rPr>
              <a:t>2</a:t>
            </a:r>
            <a:r>
              <a:rPr lang="ja-JP" altLang="en-US" sz="1200" b="0" dirty="0">
                <a:solidFill>
                  <a:srgbClr val="000000"/>
                </a:solidFill>
                <a:latin typeface="Meiryo UI" panose="020B0604030504040204" pitchFamily="50" charset="-128"/>
                <a:ea typeface="Meiryo UI" panose="020B0604030504040204" pitchFamily="50" charset="-128"/>
              </a:rPr>
              <a:t>号機能</a:t>
            </a:r>
            <a:r>
              <a:rPr lang="en-US" altLang="ja-JP" sz="1200" b="0" dirty="0">
                <a:solidFill>
                  <a:srgbClr val="000000"/>
                </a:solidFill>
                <a:latin typeface="Meiryo UI" panose="020B0604030504040204" pitchFamily="50" charset="-128"/>
                <a:ea typeface="Meiryo UI" panose="020B0604030504040204" pitchFamily="50" charset="-128"/>
              </a:rPr>
              <a:t>(2)</a:t>
            </a:r>
            <a:r>
              <a:rPr lang="ja-JP" altLang="en-US" sz="1200" b="0" dirty="0">
                <a:solidFill>
                  <a:srgbClr val="000000"/>
                </a:solidFill>
                <a:latin typeface="Meiryo UI" panose="020B0604030504040204" pitchFamily="50" charset="-128"/>
                <a:ea typeface="Meiryo UI" panose="020B0604030504040204" pitchFamily="50" charset="-128"/>
              </a:rPr>
              <a:t>通常の診療時間外の診療</a:t>
            </a:r>
          </a:p>
        </p:txBody>
      </p:sp>
      <p:sp>
        <p:nvSpPr>
          <p:cNvPr id="6" name="テキスト ボックス 5">
            <a:extLst>
              <a:ext uri="{FF2B5EF4-FFF2-40B4-BE49-F238E27FC236}">
                <a16:creationId xmlns:a16="http://schemas.microsoft.com/office/drawing/2014/main" id="{4E292114-6A06-4748-F2C2-8EDEE13A8072}"/>
              </a:ext>
            </a:extLst>
          </p:cNvPr>
          <p:cNvSpPr txBox="1"/>
          <p:nvPr/>
        </p:nvSpPr>
        <p:spPr>
          <a:xfrm>
            <a:off x="10446844" y="7259251"/>
            <a:ext cx="216417" cy="221599"/>
          </a:xfrm>
          <a:prstGeom prst="rect">
            <a:avLst/>
          </a:prstGeom>
          <a:noFill/>
        </p:spPr>
        <p:txBody>
          <a:bodyPr wrap="square" lIns="0" tIns="0" rIns="0" bIns="0" rtlCol="0">
            <a:spAutoFit/>
          </a:bodyPr>
          <a:lstStyle/>
          <a:p>
            <a:pPr algn="l" defTabSz="1007772" fontAlgn="ctr">
              <a:lnSpc>
                <a:spcPct val="120000"/>
              </a:lnSpc>
              <a:spcAft>
                <a:spcPts val="400"/>
              </a:spcAft>
              <a:buClr>
                <a:srgbClr val="000000"/>
              </a:buClr>
            </a:pPr>
            <a:r>
              <a:rPr kumimoji="1" lang="ja-JP" altLang="en-US" sz="1200" b="1" spc="100" dirty="0">
                <a:solidFill>
                  <a:srgbClr val="000000"/>
                </a:solidFill>
              </a:rPr>
              <a:t>３</a:t>
            </a:r>
          </a:p>
        </p:txBody>
      </p:sp>
      <p:pic>
        <p:nvPicPr>
          <p:cNvPr id="13" name="図 12">
            <a:extLst>
              <a:ext uri="{FF2B5EF4-FFF2-40B4-BE49-F238E27FC236}">
                <a16:creationId xmlns:a16="http://schemas.microsoft.com/office/drawing/2014/main" id="{3DB1BD86-8BFB-6CA1-9C41-15A1E45C7A6F}"/>
              </a:ext>
            </a:extLst>
          </p:cNvPr>
          <p:cNvPicPr>
            <a:picLocks noChangeAspect="1"/>
          </p:cNvPicPr>
          <p:nvPr/>
        </p:nvPicPr>
        <p:blipFill>
          <a:blip r:embed="rId6"/>
          <a:stretch>
            <a:fillRect/>
          </a:stretch>
        </p:blipFill>
        <p:spPr>
          <a:xfrm>
            <a:off x="1853517" y="1610343"/>
            <a:ext cx="6984776" cy="5247327"/>
          </a:xfrm>
          <a:prstGeom prst="rect">
            <a:avLst/>
          </a:prstGeom>
          <a:ln>
            <a:solidFill>
              <a:schemeClr val="tx1"/>
            </a:solidFill>
          </a:ln>
        </p:spPr>
      </p:pic>
    </p:spTree>
    <p:extLst>
      <p:ext uri="{BB962C8B-B14F-4D97-AF65-F5344CB8AC3E}">
        <p14:creationId xmlns:p14="http://schemas.microsoft.com/office/powerpoint/2010/main" val="56962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723A69ED-0EC3-4344-A720-7EDC6F070881}"/>
              </a:ext>
            </a:extLst>
          </p:cNvPr>
          <p:cNvSpPr txBox="1">
            <a:spLocks/>
          </p:cNvSpPr>
          <p:nvPr/>
        </p:nvSpPr>
        <p:spPr>
          <a:xfrm>
            <a:off x="-1" y="78825"/>
            <a:ext cx="10691813" cy="458498"/>
          </a:xfrm>
          <a:prstGeom prst="rect">
            <a:avLst/>
          </a:prstGeom>
          <a:solidFill>
            <a:srgbClr val="002060"/>
          </a:solidFill>
        </p:spPr>
        <p:txBody>
          <a:bodyPr vert="horz" lIns="114136" tIns="48318" rIns="96635" bIns="48318" rtlCol="0" anchor="ctr">
            <a:noAutofit/>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911019"/>
            <a:r>
              <a:rPr lang="en-US" altLang="ja-JP" sz="2325" b="0" dirty="0">
                <a:solidFill>
                  <a:srgbClr val="FFFFFF"/>
                </a:solidFill>
                <a:latin typeface="Meiryo UI" panose="020B0604030504040204" pitchFamily="50" charset="-128"/>
                <a:ea typeface="Meiryo UI" panose="020B0604030504040204" pitchFamily="50" charset="-128"/>
              </a:rPr>
              <a:t>NDB</a:t>
            </a:r>
            <a:r>
              <a:rPr lang="ja-JP" altLang="en-US" sz="2325" b="0" dirty="0">
                <a:solidFill>
                  <a:srgbClr val="FFFFFF"/>
                </a:solidFill>
                <a:latin typeface="Meiryo UI" panose="020B0604030504040204" pitchFamily="50" charset="-128"/>
                <a:ea typeface="Meiryo UI" panose="020B0604030504040204" pitchFamily="50" charset="-128"/>
              </a:rPr>
              <a:t>プレプリントデータの定義（</a:t>
            </a:r>
            <a:r>
              <a:rPr lang="en-US" altLang="ja-JP" sz="2325" b="0" dirty="0">
                <a:solidFill>
                  <a:srgbClr val="FFFFFF"/>
                </a:solidFill>
                <a:latin typeface="Meiryo UI" panose="020B0604030504040204" pitchFamily="50" charset="-128"/>
                <a:ea typeface="Meiryo UI" panose="020B0604030504040204" pitchFamily="50" charset="-128"/>
              </a:rPr>
              <a:t>1/2</a:t>
            </a:r>
            <a:r>
              <a:rPr lang="ja-JP" altLang="en-US" sz="2325" b="0" dirty="0">
                <a:solidFill>
                  <a:srgbClr val="FFFFFF"/>
                </a:solidFill>
                <a:latin typeface="Meiryo UI" panose="020B0604030504040204" pitchFamily="50" charset="-128"/>
                <a:ea typeface="Meiryo UI" panose="020B0604030504040204" pitchFamily="50" charset="-128"/>
              </a:rPr>
              <a:t>）</a:t>
            </a:r>
          </a:p>
        </p:txBody>
      </p:sp>
      <p:sp>
        <p:nvSpPr>
          <p:cNvPr id="11" name="テキスト プレースホルダー 2">
            <a:extLst>
              <a:ext uri="{FF2B5EF4-FFF2-40B4-BE49-F238E27FC236}">
                <a16:creationId xmlns:a16="http://schemas.microsoft.com/office/drawing/2014/main" id="{7DC3712F-D5FD-408B-A259-7CA10EBE3E59}"/>
              </a:ext>
            </a:extLst>
          </p:cNvPr>
          <p:cNvSpPr>
            <a:spLocks noGrp="1"/>
          </p:cNvSpPr>
          <p:nvPr>
            <p:ph type="body" sz="quarter" idx="10"/>
          </p:nvPr>
        </p:nvSpPr>
        <p:spPr>
          <a:xfrm>
            <a:off x="404843" y="683504"/>
            <a:ext cx="9969019" cy="1315232"/>
          </a:xfrm>
          <a:ln>
            <a:noFill/>
          </a:ln>
        </p:spPr>
        <p:txBody>
          <a:bodyPr/>
          <a:lstStyle/>
          <a:p>
            <a:pPr marL="301556" indent="-301556" fontAlgn="base">
              <a:lnSpc>
                <a:spcPct val="110000"/>
              </a:lnSpc>
              <a:buClr>
                <a:schemeClr val="tx1"/>
              </a:buClr>
              <a:buFont typeface="Meiryo UI" panose="020B0604030504040204" pitchFamily="50" charset="-128"/>
              <a:buChar char="○"/>
            </a:pPr>
            <a:r>
              <a:rPr lang="ja-JP" altLang="en-US" sz="1400" b="0" dirty="0">
                <a:solidFill>
                  <a:srgbClr val="000000"/>
                </a:solidFill>
                <a:latin typeface="Meiryo UI" panose="020B0604030504040204" pitchFamily="50" charset="-128"/>
                <a:ea typeface="Meiryo UI" panose="020B0604030504040204" pitchFamily="50" charset="-128"/>
              </a:rPr>
              <a:t>匿名レセプト情報・匿名特定健診等情報（</a:t>
            </a:r>
            <a:r>
              <a:rPr lang="en-US" altLang="ja-JP" sz="1400" b="0" dirty="0">
                <a:solidFill>
                  <a:srgbClr val="000000"/>
                </a:solidFill>
                <a:latin typeface="Meiryo UI" panose="020B0604030504040204" pitchFamily="50" charset="-128"/>
                <a:ea typeface="Meiryo UI" panose="020B0604030504040204" pitchFamily="50" charset="-128"/>
              </a:rPr>
              <a:t>NDB</a:t>
            </a:r>
            <a:r>
              <a:rPr lang="ja-JP" altLang="en-US" sz="1400" b="0" dirty="0">
                <a:solidFill>
                  <a:srgbClr val="000000"/>
                </a:solidFill>
                <a:latin typeface="Meiryo UI" panose="020B0604030504040204" pitchFamily="50" charset="-128"/>
                <a:ea typeface="Meiryo UI" panose="020B0604030504040204" pitchFamily="50" charset="-128"/>
              </a:rPr>
              <a:t>；</a:t>
            </a:r>
            <a:r>
              <a:rPr lang="en-US" altLang="ja-JP" sz="1400" b="0" dirty="0">
                <a:solidFill>
                  <a:srgbClr val="000000"/>
                </a:solidFill>
                <a:latin typeface="Meiryo UI" panose="020B0604030504040204" pitchFamily="50" charset="-128"/>
                <a:ea typeface="Meiryo UI" panose="020B0604030504040204" pitchFamily="50" charset="-128"/>
              </a:rPr>
              <a:t>National Database of Health Insurance Claims and Specific Health Checkups of Japan</a:t>
            </a:r>
            <a:r>
              <a:rPr lang="ja-JP" altLang="en-US" sz="1400" b="0" dirty="0">
                <a:solidFill>
                  <a:srgbClr val="000000"/>
                </a:solidFill>
                <a:latin typeface="Meiryo UI" panose="020B0604030504040204" pitchFamily="50" charset="-128"/>
                <a:ea typeface="Meiryo UI" panose="020B0604030504040204" pitchFamily="50" charset="-128"/>
              </a:rPr>
              <a:t>）のデータを用いて集計されています。</a:t>
            </a:r>
          </a:p>
          <a:p>
            <a:pPr marL="301556" indent="-301556" fontAlgn="base">
              <a:lnSpc>
                <a:spcPct val="110000"/>
              </a:lnSpc>
              <a:buClr>
                <a:schemeClr val="tx1"/>
              </a:buClr>
              <a:buFont typeface="Meiryo UI" panose="020B0604030504040204" pitchFamily="50" charset="-128"/>
              <a:buChar char="○"/>
            </a:pPr>
            <a:r>
              <a:rPr lang="en-US" altLang="ja-JP" sz="1400" b="0" dirty="0">
                <a:solidFill>
                  <a:srgbClr val="000000"/>
                </a:solidFill>
                <a:latin typeface="Meiryo UI" panose="020B0604030504040204" pitchFamily="50" charset="-128"/>
                <a:ea typeface="Meiryo UI" panose="020B0604030504040204" pitchFamily="50" charset="-128"/>
              </a:rPr>
              <a:t>NDB</a:t>
            </a:r>
            <a:r>
              <a:rPr lang="ja-JP" altLang="en-US" sz="1400" b="0" dirty="0">
                <a:solidFill>
                  <a:srgbClr val="000000"/>
                </a:solidFill>
                <a:latin typeface="Meiryo UI" panose="020B0604030504040204" pitchFamily="50" charset="-128"/>
                <a:ea typeface="Meiryo UI" panose="020B0604030504040204" pitchFamily="50" charset="-128"/>
              </a:rPr>
              <a:t>は、厚生労働省が「高齢者の医療の確保に関する法律」に基づき、</a:t>
            </a:r>
            <a:r>
              <a:rPr lang="en-US" altLang="ja-JP" sz="1400" b="0" dirty="0">
                <a:solidFill>
                  <a:srgbClr val="000000"/>
                </a:solidFill>
                <a:latin typeface="Meiryo UI" panose="020B0604030504040204" pitchFamily="50" charset="-128"/>
                <a:ea typeface="Meiryo UI" panose="020B0604030504040204" pitchFamily="50" charset="-128"/>
              </a:rPr>
              <a:t>2009</a:t>
            </a:r>
            <a:r>
              <a:rPr lang="ja-JP" altLang="en-US" sz="1400" b="0" dirty="0">
                <a:solidFill>
                  <a:srgbClr val="000000"/>
                </a:solidFill>
                <a:latin typeface="Meiryo UI" panose="020B0604030504040204" pitchFamily="50" charset="-128"/>
                <a:ea typeface="Meiryo UI" panose="020B0604030504040204" pitchFamily="50" charset="-128"/>
              </a:rPr>
              <a:t>（平成</a:t>
            </a:r>
            <a:r>
              <a:rPr lang="en-US" altLang="ja-JP" sz="1400" b="0" dirty="0">
                <a:solidFill>
                  <a:srgbClr val="000000"/>
                </a:solidFill>
                <a:latin typeface="Meiryo UI" panose="020B0604030504040204" pitchFamily="50" charset="-128"/>
                <a:ea typeface="Meiryo UI" panose="020B0604030504040204" pitchFamily="50" charset="-128"/>
              </a:rPr>
              <a:t>21</a:t>
            </a:r>
            <a:r>
              <a:rPr lang="ja-JP" altLang="en-US" sz="1400" b="0" dirty="0">
                <a:solidFill>
                  <a:srgbClr val="000000"/>
                </a:solidFill>
                <a:latin typeface="Meiryo UI" panose="020B0604030504040204" pitchFamily="50" charset="-128"/>
                <a:ea typeface="Meiryo UI" panose="020B0604030504040204" pitchFamily="50" charset="-128"/>
              </a:rPr>
              <a:t>）年より収集しているレセプト情報並びに特定健診・特定保健指導情報を集約したデータベースです。</a:t>
            </a:r>
          </a:p>
          <a:p>
            <a:pPr marL="301556" indent="-301556" fontAlgn="base">
              <a:lnSpc>
                <a:spcPct val="110000"/>
              </a:lnSpc>
              <a:buClr>
                <a:schemeClr val="tx1"/>
              </a:buClr>
              <a:buFont typeface="Meiryo UI" panose="020B0604030504040204" pitchFamily="50" charset="-128"/>
              <a:buChar char="○"/>
            </a:pPr>
            <a:r>
              <a:rPr lang="en-US" altLang="ja-JP" sz="1400" b="0" dirty="0">
                <a:solidFill>
                  <a:srgbClr val="000000"/>
                </a:solidFill>
                <a:latin typeface="Meiryo UI" panose="020B0604030504040204" pitchFamily="50" charset="-128"/>
                <a:ea typeface="Meiryo UI" panose="020B0604030504040204" pitchFamily="50" charset="-128"/>
              </a:rPr>
              <a:t>NDB</a:t>
            </a:r>
            <a:r>
              <a:rPr lang="ja-JP" altLang="en-US" sz="1400" b="0" dirty="0">
                <a:solidFill>
                  <a:srgbClr val="000000"/>
                </a:solidFill>
                <a:latin typeface="Meiryo UI" panose="020B0604030504040204" pitchFamily="50" charset="-128"/>
                <a:ea typeface="Meiryo UI" panose="020B0604030504040204" pitchFamily="50" charset="-128"/>
              </a:rPr>
              <a:t>は、医療機関等が請求したレセプトが、審査支払機関を経て、国のデータベースシステムに格納されることで構築されます。</a:t>
            </a:r>
          </a:p>
        </p:txBody>
      </p:sp>
      <p:sp>
        <p:nvSpPr>
          <p:cNvPr id="17" name="テキスト ボックス 16">
            <a:extLst>
              <a:ext uri="{FF2B5EF4-FFF2-40B4-BE49-F238E27FC236}">
                <a16:creationId xmlns:a16="http://schemas.microsoft.com/office/drawing/2014/main" id="{18E20B08-5D70-43EF-97F3-B70B6AA68219}"/>
              </a:ext>
            </a:extLst>
          </p:cNvPr>
          <p:cNvSpPr txBox="1"/>
          <p:nvPr/>
        </p:nvSpPr>
        <p:spPr>
          <a:xfrm>
            <a:off x="650256" y="6961167"/>
            <a:ext cx="9734024" cy="241733"/>
          </a:xfrm>
          <a:prstGeom prst="rect">
            <a:avLst/>
          </a:prstGeom>
          <a:noFill/>
        </p:spPr>
        <p:txBody>
          <a:bodyPr wrap="square">
            <a:spAutoFit/>
          </a:bodyPr>
          <a:lstStyle/>
          <a:p>
            <a:pPr defTabSz="453239"/>
            <a:r>
              <a:rPr lang="ja-JP" altLang="en-US" sz="971" dirty="0">
                <a:solidFill>
                  <a:srgbClr val="000000"/>
                </a:solidFill>
                <a:latin typeface="Arial"/>
                <a:ea typeface="ＭＳ Ｐゴシック"/>
              </a:rPr>
              <a:t>出所）厚生労働省　</a:t>
            </a:r>
            <a:r>
              <a:rPr lang="en-US" altLang="ja-JP" sz="971" dirty="0">
                <a:solidFill>
                  <a:srgbClr val="000000"/>
                </a:solidFill>
                <a:latin typeface="Arial"/>
                <a:ea typeface="ＭＳ Ｐゴシック"/>
              </a:rPr>
              <a:t>NDB</a:t>
            </a:r>
            <a:r>
              <a:rPr lang="ja-JP" altLang="en-US" sz="971" dirty="0">
                <a:solidFill>
                  <a:srgbClr val="000000"/>
                </a:solidFill>
                <a:latin typeface="Arial"/>
                <a:ea typeface="ＭＳ Ｐゴシック"/>
              </a:rPr>
              <a:t>の利用を検討している方へのマニュアル（令和</a:t>
            </a:r>
            <a:r>
              <a:rPr lang="en-US" altLang="ja-JP" sz="971" dirty="0">
                <a:solidFill>
                  <a:srgbClr val="000000"/>
                </a:solidFill>
                <a:latin typeface="Arial"/>
                <a:ea typeface="ＭＳ Ｐゴシック"/>
              </a:rPr>
              <a:t>7</a:t>
            </a:r>
            <a:r>
              <a:rPr lang="ja-JP" altLang="en-US" sz="971" dirty="0">
                <a:solidFill>
                  <a:srgbClr val="000000"/>
                </a:solidFill>
                <a:latin typeface="Arial"/>
                <a:ea typeface="ＭＳ Ｐゴシック"/>
              </a:rPr>
              <a:t>年</a:t>
            </a:r>
            <a:r>
              <a:rPr lang="en-US" altLang="ja-JP" sz="971" dirty="0">
                <a:solidFill>
                  <a:srgbClr val="000000"/>
                </a:solidFill>
                <a:latin typeface="Arial"/>
                <a:ea typeface="ＭＳ Ｐゴシック"/>
              </a:rPr>
              <a:t>5</a:t>
            </a:r>
            <a:r>
              <a:rPr lang="ja-JP" altLang="en-US" sz="971" dirty="0">
                <a:solidFill>
                  <a:srgbClr val="000000"/>
                </a:solidFill>
                <a:latin typeface="Arial"/>
                <a:ea typeface="ＭＳ Ｐゴシック"/>
              </a:rPr>
              <a:t>月版）（</a:t>
            </a:r>
            <a:r>
              <a:rPr lang="en-US" altLang="ja-JP" sz="971" dirty="0">
                <a:solidFill>
                  <a:srgbClr val="000000"/>
                </a:solidFill>
                <a:latin typeface="Arial"/>
                <a:ea typeface="ＭＳ Ｐゴシック"/>
              </a:rPr>
              <a:t>2025/9/24</a:t>
            </a:r>
            <a:r>
              <a:rPr lang="ja-JP" altLang="en-US" sz="971" dirty="0">
                <a:solidFill>
                  <a:srgbClr val="000000"/>
                </a:solidFill>
                <a:latin typeface="Arial"/>
                <a:ea typeface="ＭＳ Ｐゴシック"/>
              </a:rPr>
              <a:t>　アクセス）　</a:t>
            </a:r>
            <a:r>
              <a:rPr lang="en-US" altLang="ja-JP" sz="971" dirty="0">
                <a:solidFill>
                  <a:srgbClr val="000000"/>
                </a:solidFill>
                <a:latin typeface="Arial"/>
                <a:ea typeface="ＭＳ Ｐゴシック"/>
              </a:rPr>
              <a:t>p.6 https://www.mhlw.go.jp/content/12400000/001496916.pdf</a:t>
            </a:r>
            <a:endParaRPr lang="ja-JP" altLang="en-US" sz="971" dirty="0">
              <a:solidFill>
                <a:srgbClr val="000000"/>
              </a:solidFill>
              <a:latin typeface="Arial"/>
              <a:ea typeface="ＭＳ Ｐゴシック"/>
            </a:endParaRPr>
          </a:p>
        </p:txBody>
      </p:sp>
      <p:pic>
        <p:nvPicPr>
          <p:cNvPr id="6" name="図 5">
            <a:extLst>
              <a:ext uri="{FF2B5EF4-FFF2-40B4-BE49-F238E27FC236}">
                <a16:creationId xmlns:a16="http://schemas.microsoft.com/office/drawing/2014/main" id="{35CEECDE-FA69-8028-8F67-821290D6B877}"/>
              </a:ext>
            </a:extLst>
          </p:cNvPr>
          <p:cNvPicPr>
            <a:picLocks noChangeAspect="1"/>
          </p:cNvPicPr>
          <p:nvPr/>
        </p:nvPicPr>
        <p:blipFill>
          <a:blip r:embed="rId3"/>
          <a:stretch>
            <a:fillRect/>
          </a:stretch>
        </p:blipFill>
        <p:spPr>
          <a:xfrm>
            <a:off x="1975082" y="2204599"/>
            <a:ext cx="6741645" cy="4663296"/>
          </a:xfrm>
          <a:prstGeom prst="rect">
            <a:avLst/>
          </a:prstGeom>
        </p:spPr>
      </p:pic>
      <p:sp>
        <p:nvSpPr>
          <p:cNvPr id="4" name="テキスト ボックス 3">
            <a:extLst>
              <a:ext uri="{FF2B5EF4-FFF2-40B4-BE49-F238E27FC236}">
                <a16:creationId xmlns:a16="http://schemas.microsoft.com/office/drawing/2014/main" id="{1E4727A0-2217-796B-1B0E-74052BEEDE94}"/>
              </a:ext>
            </a:extLst>
          </p:cNvPr>
          <p:cNvSpPr txBox="1"/>
          <p:nvPr/>
        </p:nvSpPr>
        <p:spPr>
          <a:xfrm>
            <a:off x="10446844" y="7259251"/>
            <a:ext cx="216417" cy="221599"/>
          </a:xfrm>
          <a:prstGeom prst="rect">
            <a:avLst/>
          </a:prstGeom>
          <a:noFill/>
        </p:spPr>
        <p:txBody>
          <a:bodyPr wrap="square" lIns="0" tIns="0" rIns="0" bIns="0" rtlCol="0">
            <a:spAutoFit/>
          </a:bodyPr>
          <a:lstStyle/>
          <a:p>
            <a:pPr algn="l" defTabSz="1007772" fontAlgn="ctr">
              <a:lnSpc>
                <a:spcPct val="120000"/>
              </a:lnSpc>
              <a:spcAft>
                <a:spcPts val="400"/>
              </a:spcAft>
              <a:buClr>
                <a:srgbClr val="000000"/>
              </a:buClr>
            </a:pPr>
            <a:r>
              <a:rPr kumimoji="1" lang="ja-JP" altLang="en-US" sz="1200" b="1" spc="100" dirty="0">
                <a:solidFill>
                  <a:srgbClr val="000000"/>
                </a:solidFill>
              </a:rPr>
              <a:t>４</a:t>
            </a:r>
          </a:p>
        </p:txBody>
      </p:sp>
    </p:spTree>
    <p:extLst>
      <p:ext uri="{BB962C8B-B14F-4D97-AF65-F5344CB8AC3E}">
        <p14:creationId xmlns:p14="http://schemas.microsoft.com/office/powerpoint/2010/main" val="194196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69D1D-DA3C-8972-17C4-5617C6429F24}"/>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0E2D7AB3-0626-61A1-FDB8-9DD3F4948561}"/>
              </a:ext>
            </a:extLst>
          </p:cNvPr>
          <p:cNvSpPr txBox="1">
            <a:spLocks/>
          </p:cNvSpPr>
          <p:nvPr/>
        </p:nvSpPr>
        <p:spPr>
          <a:xfrm>
            <a:off x="-1" y="78825"/>
            <a:ext cx="10691813" cy="458498"/>
          </a:xfrm>
          <a:prstGeom prst="rect">
            <a:avLst/>
          </a:prstGeom>
          <a:solidFill>
            <a:srgbClr val="002060"/>
          </a:solidFill>
        </p:spPr>
        <p:txBody>
          <a:bodyPr vert="horz" lIns="114136" tIns="48318" rIns="96635" bIns="48318" rtlCol="0" anchor="ctr">
            <a:noAutofit/>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911019"/>
            <a:r>
              <a:rPr lang="en-US" altLang="ja-JP" sz="2325" b="0" dirty="0">
                <a:solidFill>
                  <a:srgbClr val="FFFFFF"/>
                </a:solidFill>
                <a:latin typeface="Meiryo UI" panose="020B0604030504040204" pitchFamily="50" charset="-128"/>
                <a:ea typeface="Meiryo UI" panose="020B0604030504040204" pitchFamily="50" charset="-128"/>
              </a:rPr>
              <a:t>NDB</a:t>
            </a:r>
            <a:r>
              <a:rPr lang="ja-JP" altLang="en-US" sz="2325" b="0" dirty="0">
                <a:solidFill>
                  <a:srgbClr val="FFFFFF"/>
                </a:solidFill>
                <a:latin typeface="Meiryo UI" panose="020B0604030504040204" pitchFamily="50" charset="-128"/>
                <a:ea typeface="Meiryo UI" panose="020B0604030504040204" pitchFamily="50" charset="-128"/>
              </a:rPr>
              <a:t>プレプリントデータの定義（</a:t>
            </a:r>
            <a:r>
              <a:rPr lang="en-US" altLang="ja-JP" sz="2325" b="0" dirty="0">
                <a:solidFill>
                  <a:srgbClr val="FFFFFF"/>
                </a:solidFill>
                <a:latin typeface="Meiryo UI" panose="020B0604030504040204" pitchFamily="50" charset="-128"/>
                <a:ea typeface="Meiryo UI" panose="020B0604030504040204" pitchFamily="50" charset="-128"/>
              </a:rPr>
              <a:t>2/2</a:t>
            </a:r>
            <a:r>
              <a:rPr lang="ja-JP" altLang="en-US" sz="2325" b="0" dirty="0">
                <a:solidFill>
                  <a:srgbClr val="FFFFFF"/>
                </a:solidFill>
                <a:latin typeface="Meiryo UI" panose="020B0604030504040204" pitchFamily="50" charset="-128"/>
                <a:ea typeface="Meiryo UI" panose="020B0604030504040204" pitchFamily="50" charset="-128"/>
              </a:rPr>
              <a:t>）</a:t>
            </a:r>
          </a:p>
        </p:txBody>
      </p:sp>
      <p:sp>
        <p:nvSpPr>
          <p:cNvPr id="11" name="テキスト プレースホルダー 2">
            <a:extLst>
              <a:ext uri="{FF2B5EF4-FFF2-40B4-BE49-F238E27FC236}">
                <a16:creationId xmlns:a16="http://schemas.microsoft.com/office/drawing/2014/main" id="{6FE90695-2681-1B05-E379-885C984753E6}"/>
              </a:ext>
            </a:extLst>
          </p:cNvPr>
          <p:cNvSpPr>
            <a:spLocks noGrp="1"/>
          </p:cNvSpPr>
          <p:nvPr>
            <p:ph type="body" sz="quarter" idx="10"/>
          </p:nvPr>
        </p:nvSpPr>
        <p:spPr>
          <a:xfrm>
            <a:off x="361395" y="637151"/>
            <a:ext cx="9969019" cy="1352422"/>
          </a:xfrm>
          <a:ln>
            <a:noFill/>
          </a:ln>
        </p:spPr>
        <p:txBody>
          <a:bodyPr/>
          <a:lstStyle/>
          <a:p>
            <a:pPr marL="301556" indent="-301556" fontAlgn="base">
              <a:lnSpc>
                <a:spcPct val="110000"/>
              </a:lnSpc>
              <a:buClr>
                <a:schemeClr val="tx1"/>
              </a:buClr>
              <a:buFont typeface="Meiryo UI" panose="020B0604030504040204" pitchFamily="50" charset="-128"/>
              <a:buChar char="○"/>
            </a:pPr>
            <a:r>
              <a:rPr lang="ja-JP" altLang="en-US" sz="1200" b="0" dirty="0">
                <a:solidFill>
                  <a:srgbClr val="000000"/>
                </a:solidFill>
                <a:latin typeface="Meiryo UI" panose="020B0604030504040204" pitchFamily="50" charset="-128"/>
                <a:ea typeface="Meiryo UI" panose="020B0604030504040204" pitchFamily="50" charset="-128"/>
              </a:rPr>
              <a:t>かかりつけ医機能報告制度においてご提示する</a:t>
            </a:r>
            <a:r>
              <a:rPr lang="en-US" altLang="ja-JP" sz="1200" b="0" dirty="0">
                <a:solidFill>
                  <a:srgbClr val="000000"/>
                </a:solidFill>
                <a:latin typeface="Meiryo UI" panose="020B0604030504040204" pitchFamily="50" charset="-128"/>
                <a:ea typeface="Meiryo UI" panose="020B0604030504040204" pitchFamily="50" charset="-128"/>
              </a:rPr>
              <a:t>NDB</a:t>
            </a:r>
            <a:r>
              <a:rPr lang="ja-JP" altLang="en-US" sz="1200" b="0" dirty="0">
                <a:solidFill>
                  <a:srgbClr val="000000"/>
                </a:solidFill>
                <a:latin typeface="Meiryo UI" panose="020B0604030504040204" pitchFamily="50" charset="-128"/>
                <a:ea typeface="Meiryo UI" panose="020B0604030504040204" pitchFamily="50" charset="-128"/>
              </a:rPr>
              <a:t>プレプリントデータは、</a:t>
            </a:r>
            <a:r>
              <a:rPr lang="en-US" altLang="ja-JP" sz="1200" b="0" dirty="0">
                <a:solidFill>
                  <a:srgbClr val="000000"/>
                </a:solidFill>
                <a:latin typeface="Meiryo UI" panose="020B0604030504040204" pitchFamily="50" charset="-128"/>
                <a:ea typeface="Meiryo UI" panose="020B0604030504040204" pitchFamily="50" charset="-128"/>
              </a:rPr>
              <a:t>NDB</a:t>
            </a:r>
            <a:r>
              <a:rPr lang="ja-JP" altLang="en-US" sz="1200" b="0" dirty="0">
                <a:solidFill>
                  <a:srgbClr val="000000"/>
                </a:solidFill>
                <a:latin typeface="Meiryo UI" panose="020B0604030504040204" pitchFamily="50" charset="-128"/>
                <a:ea typeface="Meiryo UI" panose="020B0604030504040204" pitchFamily="50" charset="-128"/>
              </a:rPr>
              <a:t>から抽出されたデータを受領した後、</a:t>
            </a:r>
            <a:r>
              <a:rPr lang="zh-TW" altLang="en-US" sz="1200" b="0" dirty="0">
                <a:solidFill>
                  <a:srgbClr val="000000"/>
                </a:solidFill>
                <a:latin typeface="Meiryo UI" panose="020B0604030504040204" pitchFamily="50" charset="-128"/>
                <a:ea typeface="Meiryo UI" panose="020B0604030504040204" pitchFamily="50" charset="-128"/>
              </a:rPr>
              <a:t>厚生労働省（</a:t>
            </a:r>
            <a:r>
              <a:rPr lang="ja-JP" altLang="en-US" sz="1200" b="0" dirty="0">
                <a:solidFill>
                  <a:srgbClr val="000000"/>
                </a:solidFill>
                <a:latin typeface="Meiryo UI" panose="020B0604030504040204" pitchFamily="50" charset="-128"/>
                <a:ea typeface="Meiryo UI" panose="020B0604030504040204" pitchFamily="50" charset="-128"/>
              </a:rPr>
              <a:t>プロジェクト管理支援</a:t>
            </a:r>
            <a:r>
              <a:rPr lang="zh-TW" altLang="en-US" sz="1200" b="0" dirty="0">
                <a:solidFill>
                  <a:srgbClr val="000000"/>
                </a:solidFill>
                <a:latin typeface="Meiryo UI" panose="020B0604030504040204" pitchFamily="50" charset="-128"/>
                <a:ea typeface="Meiryo UI" panose="020B0604030504040204" pitchFamily="50" charset="-128"/>
              </a:rPr>
              <a:t>事業者）</a:t>
            </a:r>
            <a:r>
              <a:rPr lang="ja-JP" altLang="en-US" sz="1200" b="0" dirty="0">
                <a:solidFill>
                  <a:srgbClr val="000000"/>
                </a:solidFill>
                <a:latin typeface="Meiryo UI" panose="020B0604030504040204" pitchFamily="50" charset="-128"/>
                <a:ea typeface="Meiryo UI" panose="020B0604030504040204" pitchFamily="50" charset="-128"/>
              </a:rPr>
              <a:t>側で集計処理を実施したデータとなります。</a:t>
            </a:r>
            <a:r>
              <a:rPr lang="ja-JP" altLang="en-US" sz="1200" b="0" u="sng" dirty="0">
                <a:solidFill>
                  <a:srgbClr val="000000"/>
                </a:solidFill>
                <a:latin typeface="Meiryo UI" panose="020B0604030504040204" pitchFamily="50" charset="-128"/>
                <a:ea typeface="Meiryo UI" panose="020B0604030504040204" pitchFamily="50" charset="-128"/>
              </a:rPr>
              <a:t>報告の際には、参考値としてご確認ください。</a:t>
            </a:r>
          </a:p>
          <a:p>
            <a:pPr marL="301556" indent="-301556" fontAlgn="base">
              <a:lnSpc>
                <a:spcPct val="110000"/>
              </a:lnSpc>
              <a:buClr>
                <a:schemeClr val="tx1"/>
              </a:buClr>
              <a:buFont typeface="Meiryo UI" panose="020B0604030504040204" pitchFamily="50" charset="-128"/>
              <a:buChar char="○"/>
            </a:pPr>
            <a:r>
              <a:rPr lang="ja-JP" altLang="en-US" sz="1200" b="0" dirty="0">
                <a:solidFill>
                  <a:srgbClr val="000000"/>
                </a:solidFill>
                <a:latin typeface="Meiryo UI" panose="020B0604030504040204" pitchFamily="50" charset="-128"/>
                <a:ea typeface="Meiryo UI" panose="020B0604030504040204" pitchFamily="50" charset="-128"/>
              </a:rPr>
              <a:t>今年度のかかりつけ医機能報告制度では、前年度診療分データを使用しました。</a:t>
            </a:r>
            <a:endParaRPr lang="en-US" altLang="ja-JP" sz="1200" b="0" dirty="0">
              <a:solidFill>
                <a:srgbClr val="000000"/>
              </a:solidFill>
              <a:latin typeface="Meiryo UI" panose="020B0604030504040204" pitchFamily="50" charset="-128"/>
              <a:ea typeface="Meiryo UI" panose="020B0604030504040204" pitchFamily="50" charset="-128"/>
            </a:endParaRPr>
          </a:p>
          <a:p>
            <a:pPr marL="301556" indent="-301556" fontAlgn="base">
              <a:lnSpc>
                <a:spcPct val="110000"/>
              </a:lnSpc>
              <a:buClr>
                <a:schemeClr val="tx1"/>
              </a:buClr>
              <a:buFont typeface="Meiryo UI" panose="020B0604030504040204" pitchFamily="50" charset="-128"/>
              <a:buChar char="○"/>
            </a:pPr>
            <a:r>
              <a:rPr lang="ja-JP" altLang="en-US" sz="1200" b="0" dirty="0">
                <a:solidFill>
                  <a:srgbClr val="000000"/>
                </a:solidFill>
                <a:latin typeface="Meiryo UI" panose="020B0604030504040204" pitchFamily="50" charset="-128"/>
                <a:ea typeface="Meiryo UI" panose="020B0604030504040204" pitchFamily="50" charset="-128"/>
              </a:rPr>
              <a:t>集計値は、医科入院・医科入院外・</a:t>
            </a:r>
            <a:r>
              <a:rPr lang="en-US" altLang="ja-JP" sz="1200" b="0" dirty="0">
                <a:solidFill>
                  <a:srgbClr val="000000"/>
                </a:solidFill>
                <a:latin typeface="Meiryo UI" panose="020B0604030504040204" pitchFamily="50" charset="-128"/>
                <a:ea typeface="Meiryo UI" panose="020B0604030504040204" pitchFamily="50" charset="-128"/>
              </a:rPr>
              <a:t>DPC</a:t>
            </a:r>
            <a:r>
              <a:rPr lang="ja-JP" altLang="en-US" sz="1200" b="0" dirty="0">
                <a:solidFill>
                  <a:srgbClr val="000000"/>
                </a:solidFill>
                <a:latin typeface="Meiryo UI" panose="020B0604030504040204" pitchFamily="50" charset="-128"/>
                <a:ea typeface="Meiryo UI" panose="020B0604030504040204" pitchFamily="50" charset="-128"/>
              </a:rPr>
              <a:t>レセプトを対象とした「算定回数」または「レセプト件数」（</a:t>
            </a:r>
            <a:r>
              <a:rPr lang="en-US" altLang="ja-JP" sz="1200" b="0" dirty="0">
                <a:solidFill>
                  <a:srgbClr val="000000"/>
                </a:solidFill>
                <a:latin typeface="Meiryo UI" panose="020B0604030504040204" pitchFamily="50" charset="-128"/>
                <a:ea typeface="Meiryo UI" panose="020B0604030504040204" pitchFamily="50" charset="-128"/>
              </a:rPr>
              <a:t>※</a:t>
            </a:r>
            <a:r>
              <a:rPr lang="ja-JP" altLang="en-US" sz="1200" b="0" dirty="0">
                <a:solidFill>
                  <a:srgbClr val="000000"/>
                </a:solidFill>
                <a:latin typeface="Meiryo UI" panose="020B0604030504040204" pitchFamily="50" charset="-128"/>
                <a:ea typeface="Meiryo UI" panose="020B0604030504040204" pitchFamily="50" charset="-128"/>
              </a:rPr>
              <a:t>）の前年度</a:t>
            </a:r>
            <a:r>
              <a:rPr lang="en-US" altLang="ja-JP" sz="1200" b="0" dirty="0">
                <a:solidFill>
                  <a:srgbClr val="000000"/>
                </a:solidFill>
                <a:latin typeface="Meiryo UI" panose="020B0604030504040204" pitchFamily="50" charset="-128"/>
                <a:ea typeface="Meiryo UI" panose="020B0604030504040204" pitchFamily="50" charset="-128"/>
              </a:rPr>
              <a:t>4</a:t>
            </a:r>
            <a:r>
              <a:rPr lang="ja-JP" altLang="en-US" sz="1200" b="0" dirty="0">
                <a:solidFill>
                  <a:srgbClr val="000000"/>
                </a:solidFill>
                <a:latin typeface="Meiryo UI" panose="020B0604030504040204" pitchFamily="50" charset="-128"/>
                <a:ea typeface="Meiryo UI" panose="020B0604030504040204" pitchFamily="50" charset="-128"/>
              </a:rPr>
              <a:t>月</a:t>
            </a:r>
            <a:r>
              <a:rPr lang="en-US" altLang="ja-JP" sz="1200" b="0" dirty="0">
                <a:solidFill>
                  <a:srgbClr val="000000"/>
                </a:solidFill>
                <a:latin typeface="Meiryo UI" panose="020B0604030504040204" pitchFamily="50" charset="-128"/>
                <a:ea typeface="Meiryo UI" panose="020B0604030504040204" pitchFamily="50" charset="-128"/>
              </a:rPr>
              <a:t>~3</a:t>
            </a:r>
            <a:r>
              <a:rPr lang="ja-JP" altLang="en-US" sz="1200" b="0" dirty="0">
                <a:solidFill>
                  <a:srgbClr val="000000"/>
                </a:solidFill>
                <a:latin typeface="Meiryo UI" panose="020B0604030504040204" pitchFamily="50" charset="-128"/>
                <a:ea typeface="Meiryo UI" panose="020B0604030504040204" pitchFamily="50" charset="-128"/>
              </a:rPr>
              <a:t>月の年間合計値です。</a:t>
            </a:r>
            <a:br>
              <a:rPr lang="en-US" altLang="ja-JP" sz="1200" b="0" dirty="0">
                <a:solidFill>
                  <a:srgbClr val="000000"/>
                </a:solidFill>
                <a:latin typeface="Meiryo UI" panose="020B0604030504040204" pitchFamily="50" charset="-128"/>
                <a:ea typeface="Meiryo UI" panose="020B0604030504040204" pitchFamily="50" charset="-128"/>
              </a:rPr>
            </a:br>
            <a:r>
              <a:rPr lang="ja-JP" altLang="en-US" sz="1200" b="0" dirty="0">
                <a:solidFill>
                  <a:srgbClr val="000000"/>
                </a:solidFill>
                <a:latin typeface="Meiryo UI" panose="020B0604030504040204" pitchFamily="50" charset="-128"/>
                <a:ea typeface="Meiryo UI" panose="020B0604030504040204" pitchFamily="50" charset="-128"/>
              </a:rPr>
              <a:t>集計条件に使用する具体的なレセプト電算コードは、別添「プレプリント対象項目」をご覧ください。</a:t>
            </a:r>
            <a:br>
              <a:rPr lang="en-US" altLang="ja-JP" sz="1200" b="0" dirty="0">
                <a:solidFill>
                  <a:srgbClr val="000000"/>
                </a:solidFill>
                <a:latin typeface="Meiryo UI" panose="020B0604030504040204" pitchFamily="50" charset="-128"/>
                <a:ea typeface="Meiryo UI" panose="020B0604030504040204" pitchFamily="50" charset="-128"/>
              </a:rPr>
            </a:br>
            <a:r>
              <a:rPr lang="en-US" altLang="ja-JP" sz="1200" b="0" dirty="0">
                <a:solidFill>
                  <a:srgbClr val="000000"/>
                </a:solidFill>
                <a:latin typeface="Meiryo UI" panose="020B0604030504040204" pitchFamily="50" charset="-128"/>
                <a:ea typeface="Meiryo UI" panose="020B0604030504040204" pitchFamily="50" charset="-128"/>
              </a:rPr>
              <a:t>※</a:t>
            </a:r>
            <a:r>
              <a:rPr lang="ja-JP" altLang="en-US" sz="1200" b="0" dirty="0">
                <a:solidFill>
                  <a:srgbClr val="000000"/>
                </a:solidFill>
                <a:latin typeface="Meiryo UI" panose="020B0604030504040204" pitchFamily="50" charset="-128"/>
                <a:ea typeface="Meiryo UI" panose="020B0604030504040204" pitchFamily="50" charset="-128"/>
              </a:rPr>
              <a:t>歯科レセプト、調剤レセプトは対象としておりません。</a:t>
            </a:r>
          </a:p>
        </p:txBody>
      </p:sp>
      <p:sp>
        <p:nvSpPr>
          <p:cNvPr id="6" name="テキスト プレースホルダー 2">
            <a:extLst>
              <a:ext uri="{FF2B5EF4-FFF2-40B4-BE49-F238E27FC236}">
                <a16:creationId xmlns:a16="http://schemas.microsoft.com/office/drawing/2014/main" id="{CA92DADF-C857-CF27-1744-FCDC271E3811}"/>
              </a:ext>
            </a:extLst>
          </p:cNvPr>
          <p:cNvSpPr txBox="1">
            <a:spLocks/>
          </p:cNvSpPr>
          <p:nvPr/>
        </p:nvSpPr>
        <p:spPr>
          <a:xfrm>
            <a:off x="393355" y="5549542"/>
            <a:ext cx="9969019" cy="1555554"/>
          </a:xfrm>
          <a:prstGeom prst="rect">
            <a:avLst/>
          </a:prstGeom>
          <a:solidFill>
            <a:schemeClr val="accent1">
              <a:lumMod val="20000"/>
              <a:lumOff val="80000"/>
            </a:schemeClr>
          </a:solidFill>
          <a:ln>
            <a:no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集計処理を通じて、各医療機関の診療実績を計算していますが、医療機関が把握している実績とは、</a:t>
            </a:r>
            <a:r>
              <a:rPr lang="ja-JP" altLang="en-US" sz="1200" u="sng" dirty="0">
                <a:solidFill>
                  <a:srgbClr val="000000"/>
                </a:solidFill>
                <a:latin typeface="Meiryo UI" panose="020B0604030504040204" pitchFamily="50" charset="-128"/>
                <a:ea typeface="Meiryo UI" panose="020B0604030504040204" pitchFamily="50" charset="-128"/>
              </a:rPr>
              <a:t>データの性質上、やむを得ず乖離が発生する場合がございます。</a:t>
            </a:r>
            <a:r>
              <a:rPr lang="ja-JP" altLang="en-US" sz="1200" dirty="0">
                <a:solidFill>
                  <a:srgbClr val="000000"/>
                </a:solidFill>
                <a:latin typeface="Meiryo UI" panose="020B0604030504040204" pitchFamily="50" charset="-128"/>
                <a:ea typeface="Meiryo UI" panose="020B0604030504040204" pitchFamily="50" charset="-128"/>
              </a:rPr>
              <a:t>主な理由は以下の通りです。</a:t>
            </a:r>
            <a:r>
              <a:rPr lang="ja-JP" altLang="en-US" sz="1200" b="1" u="sng" dirty="0">
                <a:solidFill>
                  <a:srgbClr val="000000"/>
                </a:solidFill>
                <a:latin typeface="Meiryo UI" panose="020B0604030504040204" pitchFamily="50" charset="-128"/>
                <a:ea typeface="Meiryo UI" panose="020B0604030504040204" pitchFamily="50" charset="-128"/>
              </a:rPr>
              <a:t>数値が乖離する場合は、適切な報告値へ修正をお願いします。</a:t>
            </a:r>
          </a:p>
          <a:p>
            <a:pPr marL="499783" lvl="1" indent="-301556" defTabSz="892016" fontAlgn="base">
              <a:lnSpc>
                <a:spcPct val="110000"/>
              </a:lnSpc>
              <a:spcBef>
                <a:spcPts val="328"/>
              </a:spcBef>
              <a:buClr>
                <a:srgbClr val="000000"/>
              </a:buClr>
            </a:pPr>
            <a:r>
              <a:rPr lang="ja-JP" altLang="en-US" sz="1200" u="sng" dirty="0">
                <a:solidFill>
                  <a:srgbClr val="000000"/>
                </a:solidFill>
                <a:latin typeface="Meiryo UI" panose="020B0604030504040204" pitchFamily="50" charset="-128"/>
                <a:ea typeface="Meiryo UI" panose="020B0604030504040204" pitchFamily="50" charset="-128"/>
              </a:rPr>
              <a:t>紙レセプトによる請求</a:t>
            </a:r>
            <a:r>
              <a:rPr lang="ja-JP" altLang="en-US" sz="1200" dirty="0">
                <a:solidFill>
                  <a:srgbClr val="000000"/>
                </a:solidFill>
                <a:latin typeface="Meiryo UI" panose="020B0604030504040204" pitchFamily="50" charset="-128"/>
                <a:ea typeface="Meiryo UI" panose="020B0604030504040204" pitchFamily="50" charset="-128"/>
              </a:rPr>
              <a:t>は、</a:t>
            </a:r>
            <a:r>
              <a:rPr lang="en-US" altLang="ja-JP" sz="1200" dirty="0">
                <a:solidFill>
                  <a:srgbClr val="000000"/>
                </a:solidFill>
                <a:latin typeface="Meiryo UI" panose="020B0604030504040204" pitchFamily="50" charset="-128"/>
                <a:ea typeface="Meiryo UI" panose="020B0604030504040204" pitchFamily="50" charset="-128"/>
              </a:rPr>
              <a:t>NDB</a:t>
            </a:r>
            <a:r>
              <a:rPr lang="ja-JP" altLang="en-US" sz="1200" dirty="0">
                <a:solidFill>
                  <a:srgbClr val="000000"/>
                </a:solidFill>
                <a:latin typeface="Meiryo UI" panose="020B0604030504040204" pitchFamily="50" charset="-128"/>
                <a:ea typeface="Meiryo UI" panose="020B0604030504040204" pitchFamily="50" charset="-128"/>
              </a:rPr>
              <a:t>には含まれておりません。</a:t>
            </a:r>
          </a:p>
          <a:p>
            <a:pPr marL="499783" lvl="1" indent="-301556" defTabSz="892016" fontAlgn="base">
              <a:lnSpc>
                <a:spcPct val="110000"/>
              </a:lnSpc>
              <a:spcBef>
                <a:spcPts val="328"/>
              </a:spcBef>
              <a:buClr>
                <a:srgbClr val="000000"/>
              </a:buClr>
            </a:pPr>
            <a:r>
              <a:rPr lang="ja-JP" altLang="en-US" sz="1200" dirty="0">
                <a:solidFill>
                  <a:srgbClr val="000000"/>
                </a:solidFill>
                <a:latin typeface="Meiryo UI" panose="020B0604030504040204" pitchFamily="50" charset="-128"/>
                <a:ea typeface="Meiryo UI" panose="020B0604030504040204" pitchFamily="50" charset="-128"/>
              </a:rPr>
              <a:t>自動車損害賠償責任保険、労働災害補償保険、その他の自由診療での診療の実績</a:t>
            </a:r>
            <a:r>
              <a:rPr lang="ja-JP" altLang="en-US" sz="1200" u="sng" dirty="0">
                <a:solidFill>
                  <a:srgbClr val="000000"/>
                </a:solidFill>
                <a:latin typeface="Meiryo UI" panose="020B0604030504040204" pitchFamily="50" charset="-128"/>
                <a:ea typeface="Meiryo UI" panose="020B0604030504040204" pitchFamily="50" charset="-128"/>
              </a:rPr>
              <a:t>（医療保険での診療以外の場合）は、</a:t>
            </a:r>
            <a:r>
              <a:rPr lang="en-US" altLang="ja-JP" sz="1200" u="sng" dirty="0">
                <a:solidFill>
                  <a:srgbClr val="000000"/>
                </a:solidFill>
                <a:latin typeface="Meiryo UI" panose="020B0604030504040204" pitchFamily="50" charset="-128"/>
                <a:ea typeface="Meiryo UI" panose="020B0604030504040204" pitchFamily="50" charset="-128"/>
              </a:rPr>
              <a:t>NDB</a:t>
            </a:r>
            <a:r>
              <a:rPr lang="ja-JP" altLang="en-US" sz="1200" u="sng" dirty="0">
                <a:solidFill>
                  <a:srgbClr val="000000"/>
                </a:solidFill>
                <a:latin typeface="Meiryo UI" panose="020B0604030504040204" pitchFamily="50" charset="-128"/>
                <a:ea typeface="Meiryo UI" panose="020B0604030504040204" pitchFamily="50" charset="-128"/>
              </a:rPr>
              <a:t>には含まれておりません。</a:t>
            </a:r>
          </a:p>
          <a:p>
            <a:pPr marL="499783" lvl="1" indent="-301556" defTabSz="892016" fontAlgn="base">
              <a:lnSpc>
                <a:spcPct val="110000"/>
              </a:lnSpc>
              <a:spcBef>
                <a:spcPts val="328"/>
              </a:spcBef>
              <a:buClr>
                <a:srgbClr val="000000"/>
              </a:buClr>
            </a:pPr>
            <a:r>
              <a:rPr lang="ja-JP" altLang="en-US" sz="1200" dirty="0">
                <a:solidFill>
                  <a:srgbClr val="000000"/>
                </a:solidFill>
                <a:latin typeface="Meiryo UI" panose="020B0604030504040204" pitchFamily="50" charset="-128"/>
                <a:ea typeface="Meiryo UI" panose="020B0604030504040204" pitchFamily="50" charset="-128"/>
              </a:rPr>
              <a:t>各年度末の翌月請求分データ（４月請求分）までが含まれるため、一部の</a:t>
            </a:r>
            <a:r>
              <a:rPr lang="ja-JP" altLang="en-US" sz="1200" u="sng" dirty="0">
                <a:solidFill>
                  <a:srgbClr val="000000"/>
                </a:solidFill>
                <a:latin typeface="Meiryo UI" panose="020B0604030504040204" pitchFamily="50" charset="-128"/>
                <a:ea typeface="Meiryo UI" panose="020B0604030504040204" pitchFamily="50" charset="-128"/>
              </a:rPr>
              <a:t>月遅れ請求分の実績は、プレプリントデータに用いる</a:t>
            </a:r>
            <a:r>
              <a:rPr lang="en-US" altLang="ja-JP" sz="1200" u="sng" dirty="0">
                <a:solidFill>
                  <a:srgbClr val="000000"/>
                </a:solidFill>
                <a:latin typeface="Meiryo UI" panose="020B0604030504040204" pitchFamily="50" charset="-128"/>
                <a:ea typeface="Meiryo UI" panose="020B0604030504040204" pitchFamily="50" charset="-128"/>
              </a:rPr>
              <a:t>NDB</a:t>
            </a:r>
            <a:r>
              <a:rPr lang="ja-JP" altLang="en-US" sz="1200" u="sng" dirty="0">
                <a:solidFill>
                  <a:srgbClr val="000000"/>
                </a:solidFill>
                <a:latin typeface="Meiryo UI" panose="020B0604030504040204" pitchFamily="50" charset="-128"/>
                <a:ea typeface="Meiryo UI" panose="020B0604030504040204" pitchFamily="50" charset="-128"/>
              </a:rPr>
              <a:t>には含まれておりません</a:t>
            </a:r>
            <a:r>
              <a:rPr lang="ja-JP" altLang="en-US" sz="1200" dirty="0">
                <a:solidFill>
                  <a:srgbClr val="000000"/>
                </a:solidFill>
                <a:latin typeface="Meiryo UI" panose="020B0604030504040204" pitchFamily="50" charset="-128"/>
                <a:ea typeface="Meiryo UI" panose="020B0604030504040204" pitchFamily="50" charset="-128"/>
              </a:rPr>
              <a:t>。</a:t>
            </a:r>
          </a:p>
          <a:p>
            <a:pPr marL="499783" lvl="1" indent="-301556" defTabSz="892016" fontAlgn="base">
              <a:lnSpc>
                <a:spcPct val="110000"/>
              </a:lnSpc>
              <a:spcBef>
                <a:spcPts val="328"/>
              </a:spcBef>
              <a:buClr>
                <a:srgbClr val="000000"/>
              </a:buClr>
            </a:pPr>
            <a:r>
              <a:rPr lang="en-US" altLang="ja-JP" sz="1200" dirty="0">
                <a:solidFill>
                  <a:srgbClr val="000000"/>
                </a:solidFill>
                <a:latin typeface="Meiryo UI" panose="020B0604030504040204" pitchFamily="50" charset="-128"/>
                <a:ea typeface="Meiryo UI" panose="020B0604030504040204" pitchFamily="50" charset="-128"/>
              </a:rPr>
              <a:t>NDB</a:t>
            </a:r>
            <a:r>
              <a:rPr lang="ja-JP" altLang="en-US" sz="1200" dirty="0">
                <a:solidFill>
                  <a:srgbClr val="000000"/>
                </a:solidFill>
                <a:latin typeface="Meiryo UI" panose="020B0604030504040204" pitchFamily="50" charset="-128"/>
                <a:ea typeface="Meiryo UI" panose="020B0604030504040204" pitchFamily="50" charset="-128"/>
              </a:rPr>
              <a:t>データは、「医療機関からの請求後、審査支払機関と国の</a:t>
            </a:r>
            <a:r>
              <a:rPr lang="en-US" altLang="ja-JP" sz="1200" dirty="0">
                <a:solidFill>
                  <a:srgbClr val="000000"/>
                </a:solidFill>
                <a:latin typeface="Meiryo UI" panose="020B0604030504040204" pitchFamily="50" charset="-128"/>
                <a:ea typeface="Meiryo UI" panose="020B0604030504040204" pitchFamily="50" charset="-128"/>
              </a:rPr>
              <a:t>NDB</a:t>
            </a:r>
            <a:r>
              <a:rPr lang="ja-JP" altLang="en-US" sz="1200" dirty="0">
                <a:solidFill>
                  <a:srgbClr val="000000"/>
                </a:solidFill>
                <a:latin typeface="Meiryo UI" panose="020B0604030504040204" pitchFamily="50" charset="-128"/>
                <a:ea typeface="Meiryo UI" panose="020B0604030504040204" pitchFamily="50" charset="-128"/>
              </a:rPr>
              <a:t>システムを経て、集計可能となるデータ」であることから、その</a:t>
            </a:r>
            <a:r>
              <a:rPr lang="ja-JP" altLang="en-US" sz="1200" u="sng" dirty="0">
                <a:solidFill>
                  <a:srgbClr val="000000"/>
                </a:solidFill>
                <a:latin typeface="Meiryo UI" panose="020B0604030504040204" pitchFamily="50" charset="-128"/>
                <a:ea typeface="Meiryo UI" panose="020B0604030504040204" pitchFamily="50" charset="-128"/>
              </a:rPr>
              <a:t>過程で生じた乖離理由については、</a:t>
            </a:r>
            <a:r>
              <a:rPr lang="en-US" altLang="ja-JP" sz="1200" u="sng" dirty="0">
                <a:solidFill>
                  <a:srgbClr val="000000"/>
                </a:solidFill>
                <a:latin typeface="Meiryo UI" panose="020B0604030504040204" pitchFamily="50" charset="-128"/>
                <a:ea typeface="Meiryo UI" panose="020B0604030504040204" pitchFamily="50" charset="-128"/>
              </a:rPr>
              <a:t>G-MIS</a:t>
            </a:r>
            <a:r>
              <a:rPr lang="ja-JP" altLang="en-US" sz="1200" u="sng" dirty="0">
                <a:solidFill>
                  <a:srgbClr val="000000"/>
                </a:solidFill>
                <a:latin typeface="Meiryo UI" panose="020B0604030504040204" pitchFamily="50" charset="-128"/>
                <a:ea typeface="Meiryo UI" panose="020B0604030504040204" pitchFamily="50" charset="-128"/>
              </a:rPr>
              <a:t>側で特定することが難しい場合がございます。</a:t>
            </a:r>
          </a:p>
        </p:txBody>
      </p:sp>
      <p:sp>
        <p:nvSpPr>
          <p:cNvPr id="7" name="テキスト プレースホルダー 2">
            <a:extLst>
              <a:ext uri="{FF2B5EF4-FFF2-40B4-BE49-F238E27FC236}">
                <a16:creationId xmlns:a16="http://schemas.microsoft.com/office/drawing/2014/main" id="{772159C3-46F0-5E7B-D8CE-7382304798D9}"/>
              </a:ext>
            </a:extLst>
          </p:cNvPr>
          <p:cNvSpPr txBox="1">
            <a:spLocks/>
          </p:cNvSpPr>
          <p:nvPr/>
        </p:nvSpPr>
        <p:spPr>
          <a:xfrm>
            <a:off x="361395" y="5242970"/>
            <a:ext cx="3439511" cy="225575"/>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defTabSz="892016" fontAlgn="base">
              <a:lnSpc>
                <a:spcPct val="110000"/>
              </a:lnSpc>
              <a:spcBef>
                <a:spcPts val="422"/>
              </a:spcBef>
              <a:buClr>
                <a:srgbClr val="000000"/>
              </a:buClr>
            </a:pPr>
            <a:r>
              <a:rPr lang="ja-JP" altLang="en-US" sz="1480" dirty="0">
                <a:solidFill>
                  <a:srgbClr val="000000"/>
                </a:solidFill>
                <a:latin typeface="Meiryo UI" panose="020B0604030504040204" pitchFamily="50" charset="-128"/>
                <a:ea typeface="Meiryo UI" panose="020B0604030504040204" pitchFamily="50" charset="-128"/>
              </a:rPr>
              <a:t>● </a:t>
            </a:r>
            <a:r>
              <a:rPr lang="en-US" altLang="ja-JP" sz="1480" dirty="0">
                <a:solidFill>
                  <a:srgbClr val="000000"/>
                </a:solidFill>
                <a:latin typeface="Meiryo UI" panose="020B0604030504040204" pitchFamily="50" charset="-128"/>
                <a:ea typeface="Meiryo UI" panose="020B0604030504040204" pitchFamily="50" charset="-128"/>
              </a:rPr>
              <a:t>NDB</a:t>
            </a:r>
            <a:r>
              <a:rPr lang="ja-JP" altLang="en-US" sz="1480" dirty="0">
                <a:solidFill>
                  <a:srgbClr val="000000"/>
                </a:solidFill>
                <a:latin typeface="Meiryo UI" panose="020B0604030504040204" pitchFamily="50" charset="-128"/>
                <a:ea typeface="Meiryo UI" panose="020B0604030504040204" pitchFamily="50" charset="-128"/>
              </a:rPr>
              <a:t>プレプリントデータに関する留意点</a:t>
            </a:r>
          </a:p>
        </p:txBody>
      </p:sp>
      <p:graphicFrame>
        <p:nvGraphicFramePr>
          <p:cNvPr id="2" name="表 2">
            <a:extLst>
              <a:ext uri="{FF2B5EF4-FFF2-40B4-BE49-F238E27FC236}">
                <a16:creationId xmlns:a16="http://schemas.microsoft.com/office/drawing/2014/main" id="{74FC12E0-B281-31E3-A0EA-09C98B07D797}"/>
              </a:ext>
            </a:extLst>
          </p:cNvPr>
          <p:cNvGraphicFramePr>
            <a:graphicFrameLocks noGrp="1"/>
          </p:cNvGraphicFramePr>
          <p:nvPr>
            <p:extLst>
              <p:ext uri="{D42A27DB-BD31-4B8C-83A1-F6EECF244321}">
                <p14:modId xmlns:p14="http://schemas.microsoft.com/office/powerpoint/2010/main" val="1507093322"/>
              </p:ext>
            </p:extLst>
          </p:nvPr>
        </p:nvGraphicFramePr>
        <p:xfrm>
          <a:off x="393355" y="2677446"/>
          <a:ext cx="3930389" cy="2023015"/>
        </p:xfrm>
        <a:graphic>
          <a:graphicData uri="http://schemas.openxmlformats.org/drawingml/2006/table">
            <a:tbl>
              <a:tblPr firstRow="1" bandRow="1">
                <a:tableStyleId>{5C22544A-7EE6-4342-B048-85BDC9FD1C3A}</a:tableStyleId>
              </a:tblPr>
              <a:tblGrid>
                <a:gridCol w="1245678">
                  <a:extLst>
                    <a:ext uri="{9D8B030D-6E8A-4147-A177-3AD203B41FA5}">
                      <a16:colId xmlns:a16="http://schemas.microsoft.com/office/drawing/2014/main" val="3220390528"/>
                    </a:ext>
                  </a:extLst>
                </a:gridCol>
                <a:gridCol w="864096">
                  <a:extLst>
                    <a:ext uri="{9D8B030D-6E8A-4147-A177-3AD203B41FA5}">
                      <a16:colId xmlns:a16="http://schemas.microsoft.com/office/drawing/2014/main" val="3388814706"/>
                    </a:ext>
                  </a:extLst>
                </a:gridCol>
                <a:gridCol w="1820615">
                  <a:extLst>
                    <a:ext uri="{9D8B030D-6E8A-4147-A177-3AD203B41FA5}">
                      <a16:colId xmlns:a16="http://schemas.microsoft.com/office/drawing/2014/main" val="860035207"/>
                    </a:ext>
                  </a:extLst>
                </a:gridCol>
              </a:tblGrid>
              <a:tr h="442831">
                <a:tc>
                  <a:txBody>
                    <a:bodyPr/>
                    <a:lstStyle/>
                    <a:p>
                      <a:r>
                        <a:rPr kumimoji="1" lang="ja-JP" altLang="en-US" sz="1000" b="0" dirty="0">
                          <a:latin typeface="+mn-ea"/>
                          <a:ea typeface="+mn-ea"/>
                        </a:rPr>
                        <a:t>項目</a:t>
                      </a:r>
                    </a:p>
                  </a:txBody>
                  <a:tcPr marL="98694" marR="98694" marT="49347" marB="49347">
                    <a:solidFill>
                      <a:srgbClr val="003B83"/>
                    </a:solidFill>
                  </a:tcPr>
                </a:tc>
                <a:tc>
                  <a:txBody>
                    <a:bodyPr/>
                    <a:lstStyle/>
                    <a:p>
                      <a:r>
                        <a:rPr kumimoji="1" lang="ja-JP" altLang="en-US" sz="1000" b="0" dirty="0">
                          <a:latin typeface="+mn-ea"/>
                          <a:ea typeface="+mn-ea"/>
                        </a:rPr>
                        <a:t>対象コード（例）</a:t>
                      </a:r>
                    </a:p>
                  </a:txBody>
                  <a:tcPr marL="98694" marR="98694" marT="49347" marB="49347">
                    <a:solidFill>
                      <a:srgbClr val="003B83"/>
                    </a:solidFill>
                  </a:tcPr>
                </a:tc>
                <a:tc>
                  <a:txBody>
                    <a:bodyPr/>
                    <a:lstStyle/>
                    <a:p>
                      <a:r>
                        <a:rPr kumimoji="1" lang="ja-JP" altLang="en-US" sz="1000" b="0" dirty="0">
                          <a:latin typeface="+mn-ea"/>
                          <a:ea typeface="+mn-ea"/>
                        </a:rPr>
                        <a:t>対象診療行為（例）</a:t>
                      </a:r>
                    </a:p>
                  </a:txBody>
                  <a:tcPr marL="98694" marR="98694" marT="49347" marB="49347">
                    <a:solidFill>
                      <a:srgbClr val="003B83"/>
                    </a:solidFill>
                  </a:tcPr>
                </a:tc>
                <a:extLst>
                  <a:ext uri="{0D108BD9-81ED-4DB2-BD59-A6C34878D82A}">
                    <a16:rowId xmlns:a16="http://schemas.microsoft.com/office/drawing/2014/main" val="3037327715"/>
                  </a:ext>
                </a:extLst>
              </a:tr>
              <a:tr h="790092">
                <a:tc rowSpan="2">
                  <a:txBody>
                    <a:bodyPr/>
                    <a:lstStyle/>
                    <a:p>
                      <a:pPr algn="l" fontAlgn="ctr"/>
                      <a:r>
                        <a:rPr lang="ja-JP" altLang="en-US" sz="1000" b="0" i="0" u="none" strike="noStrike" dirty="0">
                          <a:solidFill>
                            <a:srgbClr val="000000"/>
                          </a:solidFill>
                          <a:effectLst/>
                          <a:latin typeface="+mn-ea"/>
                          <a:ea typeface="+mn-ea"/>
                        </a:rPr>
                        <a:t>在宅患者訪問診療料</a:t>
                      </a:r>
                      <a:r>
                        <a:rPr lang="en-US" altLang="ja-JP" sz="1000" b="0" i="0" u="none" strike="noStrike" dirty="0">
                          <a:solidFill>
                            <a:srgbClr val="000000"/>
                          </a:solidFill>
                          <a:effectLst/>
                          <a:latin typeface="+mn-ea"/>
                          <a:ea typeface="+mn-ea"/>
                        </a:rPr>
                        <a:t>(Ⅰ)</a:t>
                      </a:r>
                      <a:r>
                        <a:rPr lang="ja-JP" altLang="en-US" sz="1000" b="0" i="0" u="none" strike="noStrike" dirty="0">
                          <a:solidFill>
                            <a:srgbClr val="000000"/>
                          </a:solidFill>
                          <a:effectLst/>
                          <a:latin typeface="+mn-ea"/>
                          <a:ea typeface="+mn-ea"/>
                        </a:rPr>
                        <a:t>２</a:t>
                      </a:r>
                      <a:endParaRPr lang="en-US" altLang="ja-JP" sz="1000" b="0" i="0" u="none" strike="noStrike" dirty="0">
                        <a:solidFill>
                          <a:srgbClr val="000000"/>
                        </a:solidFill>
                        <a:effectLst/>
                        <a:latin typeface="+mn-ea"/>
                        <a:ea typeface="+mn-ea"/>
                      </a:endParaRPr>
                    </a:p>
                    <a:p>
                      <a:pPr algn="l" fontAlgn="ctr"/>
                      <a:r>
                        <a:rPr lang="ja-JP" altLang="en-US" sz="1000" b="0" i="0" u="none" strike="noStrike" dirty="0">
                          <a:solidFill>
                            <a:srgbClr val="000000"/>
                          </a:solidFill>
                          <a:effectLst/>
                          <a:latin typeface="+mn-ea"/>
                          <a:ea typeface="+mn-ea"/>
                        </a:rPr>
                        <a:t>の算定回数</a:t>
                      </a:r>
                      <a:r>
                        <a:rPr lang="en-US" altLang="ja-JP" sz="1000" b="0" i="0" u="none" strike="noStrike" dirty="0">
                          <a:solidFill>
                            <a:srgbClr val="000000"/>
                          </a:solidFill>
                          <a:effectLst/>
                          <a:latin typeface="+mn-ea"/>
                          <a:ea typeface="+mn-ea"/>
                        </a:rPr>
                        <a:t>/</a:t>
                      </a:r>
                      <a:r>
                        <a:rPr lang="ja-JP" altLang="en-US" sz="1000" b="0" i="0" u="none" strike="noStrike" dirty="0">
                          <a:solidFill>
                            <a:srgbClr val="000000"/>
                          </a:solidFill>
                          <a:effectLst/>
                          <a:latin typeface="+mn-ea"/>
                          <a:ea typeface="+mn-ea"/>
                        </a:rPr>
                        <a:t>レセプト件数</a:t>
                      </a:r>
                      <a:endParaRPr lang="en-US" altLang="ja-JP" sz="1000" b="0" i="0" u="none" strike="noStrike" dirty="0">
                        <a:solidFill>
                          <a:srgbClr val="000000"/>
                        </a:solidFill>
                        <a:effectLst/>
                        <a:latin typeface="+mn-ea"/>
                        <a:ea typeface="+mn-ea"/>
                      </a:endParaRPr>
                    </a:p>
                  </a:txBody>
                  <a:tcPr marL="7620" marR="7620" marT="7620" marB="0" anchor="ctr"/>
                </a:tc>
                <a:tc>
                  <a:txBody>
                    <a:bodyPr/>
                    <a:lstStyle/>
                    <a:p>
                      <a:pPr algn="l" fontAlgn="ctr"/>
                      <a:r>
                        <a:rPr lang="en-US" altLang="ja-JP" sz="1000" b="0" i="0" u="none" strike="noStrike" dirty="0">
                          <a:solidFill>
                            <a:srgbClr val="000000"/>
                          </a:solidFill>
                          <a:effectLst/>
                          <a:latin typeface="+mn-ea"/>
                          <a:ea typeface="+mn-ea"/>
                        </a:rPr>
                        <a:t>114042</a:t>
                      </a:r>
                    </a:p>
                    <a:p>
                      <a:pPr algn="l" fontAlgn="ctr"/>
                      <a:r>
                        <a:rPr lang="en-US" altLang="ja-JP" sz="1000" b="0" i="0" u="none" strike="noStrike" dirty="0">
                          <a:solidFill>
                            <a:srgbClr val="000000"/>
                          </a:solidFill>
                          <a:effectLst/>
                          <a:latin typeface="+mn-ea"/>
                          <a:ea typeface="+mn-ea"/>
                        </a:rPr>
                        <a:t>110</a:t>
                      </a:r>
                    </a:p>
                  </a:txBody>
                  <a:tcPr marL="7620" marR="7620" marT="7620" marB="0" anchor="ctr"/>
                </a:tc>
                <a:tc>
                  <a:txBody>
                    <a:bodyPr/>
                    <a:lstStyle/>
                    <a:p>
                      <a:pPr algn="l" fontAlgn="ctr"/>
                      <a:r>
                        <a:rPr lang="ja-JP" altLang="en-US" sz="1000" b="0" i="0" u="none" strike="noStrike" dirty="0">
                          <a:solidFill>
                            <a:srgbClr val="000000"/>
                          </a:solidFill>
                          <a:effectLst/>
                          <a:latin typeface="+mn-ea"/>
                          <a:ea typeface="+mn-ea"/>
                        </a:rPr>
                        <a:t>在宅患者訪問診療料（１）２</a:t>
                      </a:r>
                      <a:br>
                        <a:rPr lang="en-US" altLang="ja-JP" sz="1000" b="0" i="0" u="none" strike="noStrike" dirty="0">
                          <a:solidFill>
                            <a:srgbClr val="000000"/>
                          </a:solidFill>
                          <a:effectLst/>
                          <a:latin typeface="+mn-ea"/>
                          <a:ea typeface="+mn-ea"/>
                        </a:rPr>
                      </a:br>
                      <a:r>
                        <a:rPr lang="ja-JP" altLang="en-US" sz="1000" b="0" i="0" u="none" strike="noStrike" dirty="0">
                          <a:solidFill>
                            <a:srgbClr val="000000"/>
                          </a:solidFill>
                          <a:effectLst/>
                          <a:latin typeface="+mn-ea"/>
                          <a:ea typeface="+mn-ea"/>
                        </a:rPr>
                        <a:t>（同一建物居住者以外の場合）</a:t>
                      </a:r>
                      <a:br>
                        <a:rPr lang="en-US" altLang="ja-JP" sz="1000" b="0" i="0" u="none" strike="noStrike" dirty="0">
                          <a:solidFill>
                            <a:srgbClr val="000000"/>
                          </a:solidFill>
                          <a:effectLst/>
                          <a:latin typeface="+mn-ea"/>
                          <a:ea typeface="+mn-ea"/>
                        </a:rPr>
                      </a:br>
                      <a:r>
                        <a:rPr lang="ja-JP" altLang="en-US" sz="1000" b="0" i="0" u="none" strike="noStrike" dirty="0">
                          <a:solidFill>
                            <a:srgbClr val="000000"/>
                          </a:solidFill>
                          <a:effectLst/>
                          <a:latin typeface="+mn-ea"/>
                          <a:ea typeface="+mn-ea"/>
                        </a:rPr>
                        <a:t>（１日につき）</a:t>
                      </a:r>
                      <a:endParaRPr lang="zh-TW" altLang="en-US" sz="1000" b="0" i="0" u="none" strike="noStrike" dirty="0">
                        <a:solidFill>
                          <a:srgbClr val="000000"/>
                        </a:solidFill>
                        <a:effectLst/>
                        <a:latin typeface="+mn-ea"/>
                        <a:ea typeface="+mn-ea"/>
                      </a:endParaRPr>
                    </a:p>
                  </a:txBody>
                  <a:tcPr marL="7620" marR="7620" marT="7620" marB="0" anchor="ctr"/>
                </a:tc>
                <a:extLst>
                  <a:ext uri="{0D108BD9-81ED-4DB2-BD59-A6C34878D82A}">
                    <a16:rowId xmlns:a16="http://schemas.microsoft.com/office/drawing/2014/main" val="2946730714"/>
                  </a:ext>
                </a:extLst>
              </a:tr>
              <a:tr h="790092">
                <a:tc vMerge="1">
                  <a:txBody>
                    <a:bodyPr/>
                    <a:lstStyle/>
                    <a:p>
                      <a:pPr algn="l" fontAlgn="ctr"/>
                      <a:endParaRPr lang="en-US" altLang="ja-JP" sz="1000" b="0" i="0" u="none" strike="noStrike" dirty="0">
                        <a:solidFill>
                          <a:srgbClr val="000000"/>
                        </a:solidFill>
                        <a:effectLst/>
                        <a:latin typeface="+mn-ea"/>
                        <a:ea typeface="+mn-ea"/>
                      </a:endParaRPr>
                    </a:p>
                  </a:txBody>
                  <a:tcPr marL="7620" marR="7620" marT="7620" marB="0" anchor="ctr"/>
                </a:tc>
                <a:tc>
                  <a:txBody>
                    <a:bodyPr/>
                    <a:lstStyle/>
                    <a:p>
                      <a:pPr algn="l" fontAlgn="ctr"/>
                      <a:r>
                        <a:rPr lang="en-US" altLang="ja-JP" sz="1000" b="0" i="0" u="none" strike="noStrike" dirty="0">
                          <a:solidFill>
                            <a:srgbClr val="000000"/>
                          </a:solidFill>
                          <a:effectLst/>
                          <a:latin typeface="+mn-ea"/>
                          <a:ea typeface="+mn-ea"/>
                        </a:rPr>
                        <a:t>114042</a:t>
                      </a:r>
                    </a:p>
                    <a:p>
                      <a:pPr algn="l" fontAlgn="ctr"/>
                      <a:r>
                        <a:rPr lang="en-US" altLang="ja-JP" sz="1000" b="0" i="0" u="none" strike="noStrike" dirty="0">
                          <a:solidFill>
                            <a:srgbClr val="000000"/>
                          </a:solidFill>
                          <a:effectLst/>
                          <a:latin typeface="+mn-ea"/>
                          <a:ea typeface="+mn-ea"/>
                        </a:rPr>
                        <a:t>210</a:t>
                      </a:r>
                    </a:p>
                  </a:txBody>
                  <a:tcPr marL="7620" marR="7620" marT="7620" marB="0" anchor="ctr"/>
                </a:tc>
                <a:tc>
                  <a:txBody>
                    <a:bodyPr/>
                    <a:lstStyle/>
                    <a:p>
                      <a:pPr algn="l" fontAlgn="ctr"/>
                      <a:r>
                        <a:rPr lang="ja-JP" altLang="en-US" sz="1000" b="0" i="0" u="none" strike="noStrike" dirty="0">
                          <a:solidFill>
                            <a:srgbClr val="000000"/>
                          </a:solidFill>
                          <a:effectLst/>
                          <a:latin typeface="+mn-ea"/>
                          <a:ea typeface="+mn-ea"/>
                        </a:rPr>
                        <a:t>在宅患者訪問診療料（１）２</a:t>
                      </a:r>
                      <a:br>
                        <a:rPr lang="en-US" altLang="ja-JP" sz="1000" b="0" i="0" u="none" strike="noStrike" dirty="0">
                          <a:solidFill>
                            <a:srgbClr val="000000"/>
                          </a:solidFill>
                          <a:effectLst/>
                          <a:latin typeface="+mn-ea"/>
                          <a:ea typeface="+mn-ea"/>
                        </a:rPr>
                      </a:br>
                      <a:r>
                        <a:rPr lang="ja-JP" altLang="en-US" sz="1000" b="0" i="0" u="none" strike="noStrike" dirty="0">
                          <a:solidFill>
                            <a:srgbClr val="000000"/>
                          </a:solidFill>
                          <a:effectLst/>
                          <a:latin typeface="+mn-ea"/>
                          <a:ea typeface="+mn-ea"/>
                        </a:rPr>
                        <a:t>（同一建物居住者の場合）</a:t>
                      </a:r>
                      <a:br>
                        <a:rPr lang="en-US" altLang="ja-JP" sz="1000" b="0" i="0" u="none" strike="noStrike" dirty="0">
                          <a:solidFill>
                            <a:srgbClr val="000000"/>
                          </a:solidFill>
                          <a:effectLst/>
                          <a:latin typeface="+mn-ea"/>
                          <a:ea typeface="+mn-ea"/>
                        </a:rPr>
                      </a:br>
                      <a:r>
                        <a:rPr lang="ja-JP" altLang="en-US" sz="1000" b="0" i="0" u="none" strike="noStrike" dirty="0">
                          <a:solidFill>
                            <a:srgbClr val="000000"/>
                          </a:solidFill>
                          <a:effectLst/>
                          <a:latin typeface="+mn-ea"/>
                          <a:ea typeface="+mn-ea"/>
                        </a:rPr>
                        <a:t>（１日につき）</a:t>
                      </a:r>
                      <a:endParaRPr lang="zh-TW" altLang="en-US" sz="1000" b="0" i="0" u="none" strike="noStrike" dirty="0">
                        <a:solidFill>
                          <a:srgbClr val="000000"/>
                        </a:solidFill>
                        <a:effectLst/>
                        <a:latin typeface="+mn-ea"/>
                        <a:ea typeface="+mn-ea"/>
                      </a:endParaRPr>
                    </a:p>
                  </a:txBody>
                  <a:tcPr marL="7620" marR="7620" marT="7620" marB="0" anchor="ctr"/>
                </a:tc>
                <a:extLst>
                  <a:ext uri="{0D108BD9-81ED-4DB2-BD59-A6C34878D82A}">
                    <a16:rowId xmlns:a16="http://schemas.microsoft.com/office/drawing/2014/main" val="3951140324"/>
                  </a:ext>
                </a:extLst>
              </a:tr>
            </a:tbl>
          </a:graphicData>
        </a:graphic>
      </p:graphicFrame>
      <p:graphicFrame>
        <p:nvGraphicFramePr>
          <p:cNvPr id="20" name="表 2">
            <a:extLst>
              <a:ext uri="{FF2B5EF4-FFF2-40B4-BE49-F238E27FC236}">
                <a16:creationId xmlns:a16="http://schemas.microsoft.com/office/drawing/2014/main" id="{52E72F64-0440-3204-1899-1B6DCAEC787A}"/>
              </a:ext>
            </a:extLst>
          </p:cNvPr>
          <p:cNvGraphicFramePr>
            <a:graphicFrameLocks noGrp="1"/>
          </p:cNvGraphicFramePr>
          <p:nvPr>
            <p:extLst>
              <p:ext uri="{D42A27DB-BD31-4B8C-83A1-F6EECF244321}">
                <p14:modId xmlns:p14="http://schemas.microsoft.com/office/powerpoint/2010/main" val="3615639976"/>
              </p:ext>
            </p:extLst>
          </p:nvPr>
        </p:nvGraphicFramePr>
        <p:xfrm>
          <a:off x="6712790" y="2663543"/>
          <a:ext cx="3649584" cy="1427323"/>
        </p:xfrm>
        <a:graphic>
          <a:graphicData uri="http://schemas.openxmlformats.org/drawingml/2006/table">
            <a:tbl>
              <a:tblPr firstRow="1" bandRow="1">
                <a:tableStyleId>{5C22544A-7EE6-4342-B048-85BDC9FD1C3A}</a:tableStyleId>
              </a:tblPr>
              <a:tblGrid>
                <a:gridCol w="931226">
                  <a:extLst>
                    <a:ext uri="{9D8B030D-6E8A-4147-A177-3AD203B41FA5}">
                      <a16:colId xmlns:a16="http://schemas.microsoft.com/office/drawing/2014/main" val="3388814706"/>
                    </a:ext>
                  </a:extLst>
                </a:gridCol>
                <a:gridCol w="1359179">
                  <a:extLst>
                    <a:ext uri="{9D8B030D-6E8A-4147-A177-3AD203B41FA5}">
                      <a16:colId xmlns:a16="http://schemas.microsoft.com/office/drawing/2014/main" val="860035207"/>
                    </a:ext>
                  </a:extLst>
                </a:gridCol>
                <a:gridCol w="1359179">
                  <a:extLst>
                    <a:ext uri="{9D8B030D-6E8A-4147-A177-3AD203B41FA5}">
                      <a16:colId xmlns:a16="http://schemas.microsoft.com/office/drawing/2014/main" val="460497684"/>
                    </a:ext>
                  </a:extLst>
                </a:gridCol>
              </a:tblGrid>
              <a:tr h="246734">
                <a:tc>
                  <a:txBody>
                    <a:bodyPr/>
                    <a:lstStyle/>
                    <a:p>
                      <a:r>
                        <a:rPr kumimoji="1" lang="ja-JP" altLang="en-US" sz="1000" dirty="0">
                          <a:latin typeface="+mn-ea"/>
                          <a:ea typeface="+mn-ea"/>
                        </a:rPr>
                        <a:t>区分</a:t>
                      </a:r>
                      <a:endParaRPr kumimoji="1" lang="en-US" altLang="ja-JP" sz="1000" dirty="0">
                        <a:latin typeface="+mn-ea"/>
                        <a:ea typeface="+mn-ea"/>
                      </a:endParaRPr>
                    </a:p>
                  </a:txBody>
                  <a:tcPr marL="98694" marR="98694" marT="49347" marB="49347">
                    <a:solidFill>
                      <a:srgbClr val="003B83"/>
                    </a:solidFill>
                  </a:tcPr>
                </a:tc>
                <a:tc>
                  <a:txBody>
                    <a:bodyPr/>
                    <a:lstStyle/>
                    <a:p>
                      <a:r>
                        <a:rPr kumimoji="1" lang="ja-JP" altLang="en-US" sz="1000" dirty="0">
                          <a:latin typeface="+mn-ea"/>
                          <a:ea typeface="+mn-ea"/>
                        </a:rPr>
                        <a:t>算定回数の計算</a:t>
                      </a:r>
                    </a:p>
                  </a:txBody>
                  <a:tcPr marL="98694" marR="98694" marT="49347" marB="49347">
                    <a:solidFill>
                      <a:srgbClr val="003B83"/>
                    </a:solidFill>
                  </a:tcPr>
                </a:tc>
                <a:tc>
                  <a:txBody>
                    <a:bodyPr/>
                    <a:lstStyle/>
                    <a:p>
                      <a:r>
                        <a:rPr kumimoji="1" lang="ja-JP" altLang="en-US" sz="1000" dirty="0">
                          <a:latin typeface="+mn-ea"/>
                          <a:ea typeface="+mn-ea"/>
                        </a:rPr>
                        <a:t>レセプト件数の計算</a:t>
                      </a:r>
                    </a:p>
                  </a:txBody>
                  <a:tcPr marL="98694" marR="98694" marT="49347" marB="49347">
                    <a:solidFill>
                      <a:srgbClr val="003B83"/>
                    </a:solidFill>
                  </a:tcPr>
                </a:tc>
                <a:extLst>
                  <a:ext uri="{0D108BD9-81ED-4DB2-BD59-A6C34878D82A}">
                    <a16:rowId xmlns:a16="http://schemas.microsoft.com/office/drawing/2014/main" val="3037327715"/>
                  </a:ext>
                </a:extLst>
              </a:tr>
              <a:tr h="291098">
                <a:tc>
                  <a:txBody>
                    <a:bodyPr/>
                    <a:lstStyle/>
                    <a:p>
                      <a:pPr algn="l" fontAlgn="ctr"/>
                      <a:r>
                        <a:rPr lang="ja-JP" altLang="en-US" sz="1000" b="0" i="0" u="none" strike="noStrike" dirty="0">
                          <a:solidFill>
                            <a:srgbClr val="000000"/>
                          </a:solidFill>
                          <a:effectLst/>
                          <a:latin typeface="+mn-ea"/>
                          <a:ea typeface="+mn-ea"/>
                        </a:rPr>
                        <a:t>入院レセプト</a:t>
                      </a:r>
                      <a:endParaRPr lang="en-US" altLang="ja-JP" sz="1000" b="0" i="0" u="none" strike="noStrike" dirty="0">
                        <a:solidFill>
                          <a:srgbClr val="000000"/>
                        </a:solidFill>
                        <a:effectLst/>
                        <a:latin typeface="+mn-ea"/>
                        <a:ea typeface="+mn-ea"/>
                      </a:endParaRPr>
                    </a:p>
                  </a:txBody>
                  <a:tcPr marL="6854" marR="6854" marT="6854" marB="0" anchor="ctr"/>
                </a:tc>
                <a:tc>
                  <a:txBody>
                    <a:bodyPr/>
                    <a:lstStyle/>
                    <a:p>
                      <a:pPr algn="r" fontAlgn="ctr"/>
                      <a:r>
                        <a:rPr lang="en-US" altLang="ja-JP" sz="900" b="0" i="0" u="none" strike="noStrike" dirty="0">
                          <a:solidFill>
                            <a:srgbClr val="000000"/>
                          </a:solidFill>
                          <a:effectLst/>
                          <a:latin typeface="+mn-ea"/>
                          <a:ea typeface="+mn-ea"/>
                        </a:rPr>
                        <a:t>0</a:t>
                      </a:r>
                      <a:r>
                        <a:rPr lang="ja-JP" altLang="en-US" sz="900" b="0" i="0" u="none" strike="noStrike" dirty="0">
                          <a:solidFill>
                            <a:srgbClr val="000000"/>
                          </a:solidFill>
                          <a:effectLst/>
                          <a:latin typeface="+mn-ea"/>
                          <a:ea typeface="+mn-ea"/>
                        </a:rPr>
                        <a:t>回</a:t>
                      </a:r>
                    </a:p>
                  </a:txBody>
                  <a:tcPr marL="6854" marR="38856" marT="6854" marB="0" anchor="ctr"/>
                </a:tc>
                <a:tc>
                  <a:txBody>
                    <a:bodyPr/>
                    <a:lstStyle/>
                    <a:p>
                      <a:pPr algn="r" fontAlgn="ctr"/>
                      <a:r>
                        <a:rPr lang="ja-JP" altLang="en-US" sz="900" b="0" i="0" u="none" strike="noStrike" dirty="0">
                          <a:solidFill>
                            <a:srgbClr val="000000"/>
                          </a:solidFill>
                          <a:effectLst/>
                          <a:latin typeface="+mn-ea"/>
                          <a:ea typeface="+mn-ea"/>
                        </a:rPr>
                        <a:t>０件</a:t>
                      </a:r>
                    </a:p>
                  </a:txBody>
                  <a:tcPr marL="6854" marR="38856" marT="6854" marB="0" anchor="ctr"/>
                </a:tc>
                <a:extLst>
                  <a:ext uri="{0D108BD9-81ED-4DB2-BD59-A6C34878D82A}">
                    <a16:rowId xmlns:a16="http://schemas.microsoft.com/office/drawing/2014/main" val="2946730714"/>
                  </a:ext>
                </a:extLst>
              </a:tr>
              <a:tr h="291098">
                <a:tc>
                  <a:txBody>
                    <a:bodyPr/>
                    <a:lstStyle/>
                    <a:p>
                      <a:pPr algn="l" fontAlgn="ctr"/>
                      <a:r>
                        <a:rPr lang="ja-JP" altLang="en-US" sz="1000" b="0" i="0" u="none" strike="noStrike" dirty="0">
                          <a:solidFill>
                            <a:srgbClr val="000000"/>
                          </a:solidFill>
                          <a:effectLst/>
                          <a:latin typeface="+mn-ea"/>
                          <a:ea typeface="+mn-ea"/>
                        </a:rPr>
                        <a:t>入院外レセプト</a:t>
                      </a:r>
                      <a:endParaRPr lang="en-US" altLang="ja-JP" sz="1000" b="0" i="0" u="none" strike="noStrike" dirty="0">
                        <a:solidFill>
                          <a:srgbClr val="000000"/>
                        </a:solidFill>
                        <a:effectLst/>
                        <a:latin typeface="+mn-ea"/>
                        <a:ea typeface="+mn-ea"/>
                      </a:endParaRPr>
                    </a:p>
                  </a:txBody>
                  <a:tcPr marL="6854" marR="6854" marT="6854" marB="0" anchor="ctr"/>
                </a:tc>
                <a:tc>
                  <a:txBody>
                    <a:bodyPr/>
                    <a:lstStyle/>
                    <a:p>
                      <a:pPr algn="r" fontAlgn="ctr"/>
                      <a:r>
                        <a:rPr lang="en-US" altLang="ja-JP" sz="900" b="0" i="0" u="none" strike="noStrike" dirty="0">
                          <a:solidFill>
                            <a:srgbClr val="000000"/>
                          </a:solidFill>
                          <a:effectLst/>
                          <a:latin typeface="+mn-ea"/>
                          <a:ea typeface="+mn-ea"/>
                        </a:rPr>
                        <a:t>3</a:t>
                      </a:r>
                      <a:r>
                        <a:rPr lang="ja-JP" altLang="en-US" sz="900" b="0" i="0" u="none" strike="noStrike" dirty="0">
                          <a:solidFill>
                            <a:srgbClr val="000000"/>
                          </a:solidFill>
                          <a:effectLst/>
                          <a:latin typeface="+mn-ea"/>
                          <a:ea typeface="+mn-ea"/>
                        </a:rPr>
                        <a:t>回</a:t>
                      </a:r>
                    </a:p>
                  </a:txBody>
                  <a:tcPr marL="6854" marR="38856" marT="6854" marB="0" anchor="ctr"/>
                </a:tc>
                <a:tc>
                  <a:txBody>
                    <a:bodyPr/>
                    <a:lstStyle/>
                    <a:p>
                      <a:pPr algn="r" fontAlgn="ctr"/>
                      <a:r>
                        <a:rPr lang="ja-JP" altLang="en-US" sz="900" b="0" i="0" u="none" strike="noStrike" dirty="0">
                          <a:solidFill>
                            <a:srgbClr val="000000"/>
                          </a:solidFill>
                          <a:effectLst/>
                          <a:latin typeface="+mn-ea"/>
                          <a:ea typeface="+mn-ea"/>
                        </a:rPr>
                        <a:t>２件</a:t>
                      </a:r>
                    </a:p>
                  </a:txBody>
                  <a:tcPr marL="6854" marR="38856" marT="6854" marB="0" anchor="ctr"/>
                </a:tc>
                <a:extLst>
                  <a:ext uri="{0D108BD9-81ED-4DB2-BD59-A6C34878D82A}">
                    <a16:rowId xmlns:a16="http://schemas.microsoft.com/office/drawing/2014/main" val="3483657568"/>
                  </a:ext>
                </a:extLst>
              </a:tr>
              <a:tr h="291098">
                <a:tc>
                  <a:txBody>
                    <a:bodyPr/>
                    <a:lstStyle/>
                    <a:p>
                      <a:pPr algn="l" fontAlgn="ctr"/>
                      <a:r>
                        <a:rPr lang="ja-JP" altLang="en-US" sz="1000" b="0" i="0" u="none" strike="noStrike" dirty="0">
                          <a:solidFill>
                            <a:srgbClr val="000000"/>
                          </a:solidFill>
                          <a:effectLst/>
                          <a:latin typeface="+mn-ea"/>
                          <a:ea typeface="+mn-ea"/>
                        </a:rPr>
                        <a:t>合計</a:t>
                      </a:r>
                      <a:endParaRPr lang="en-US" altLang="ja-JP" sz="1000" b="0" i="0" u="none" strike="noStrike" dirty="0">
                        <a:solidFill>
                          <a:srgbClr val="000000"/>
                        </a:solidFill>
                        <a:effectLst/>
                        <a:latin typeface="+mn-ea"/>
                        <a:ea typeface="+mn-ea"/>
                      </a:endParaRPr>
                    </a:p>
                  </a:txBody>
                  <a:tcPr marL="6854" marR="6854" marT="6854" marB="0" anchor="ctr"/>
                </a:tc>
                <a:tc>
                  <a:txBody>
                    <a:bodyPr/>
                    <a:lstStyle/>
                    <a:p>
                      <a:pPr algn="r" fontAlgn="ctr"/>
                      <a:r>
                        <a:rPr lang="en-US" altLang="ja-JP" sz="900" b="0" i="0" u="none" strike="noStrike" dirty="0">
                          <a:solidFill>
                            <a:srgbClr val="000000"/>
                          </a:solidFill>
                          <a:effectLst/>
                          <a:latin typeface="+mn-ea"/>
                          <a:ea typeface="+mn-ea"/>
                        </a:rPr>
                        <a:t>3</a:t>
                      </a:r>
                      <a:r>
                        <a:rPr lang="ja-JP" altLang="en-US" sz="900" b="0" i="0" u="none" strike="noStrike" dirty="0">
                          <a:solidFill>
                            <a:srgbClr val="000000"/>
                          </a:solidFill>
                          <a:effectLst/>
                          <a:latin typeface="+mn-ea"/>
                          <a:ea typeface="+mn-ea"/>
                        </a:rPr>
                        <a:t>回</a:t>
                      </a:r>
                    </a:p>
                  </a:txBody>
                  <a:tcPr marL="6854" marR="38856" marT="6854" marB="0" anchor="ctr"/>
                </a:tc>
                <a:tc>
                  <a:txBody>
                    <a:bodyPr/>
                    <a:lstStyle/>
                    <a:p>
                      <a:pPr algn="r" fontAlgn="ctr"/>
                      <a:r>
                        <a:rPr lang="ja-JP" altLang="en-US" sz="900" b="0" i="0" u="none" strike="noStrike" dirty="0">
                          <a:solidFill>
                            <a:srgbClr val="000000"/>
                          </a:solidFill>
                          <a:effectLst/>
                          <a:latin typeface="+mn-ea"/>
                          <a:ea typeface="+mn-ea"/>
                        </a:rPr>
                        <a:t>２件</a:t>
                      </a:r>
                    </a:p>
                  </a:txBody>
                  <a:tcPr marL="6854" marR="38856" marT="6854" marB="0" anchor="ctr"/>
                </a:tc>
                <a:extLst>
                  <a:ext uri="{0D108BD9-81ED-4DB2-BD59-A6C34878D82A}">
                    <a16:rowId xmlns:a16="http://schemas.microsoft.com/office/drawing/2014/main" val="451711314"/>
                  </a:ext>
                </a:extLst>
              </a:tr>
              <a:tr h="302935">
                <a:tc>
                  <a:txBody>
                    <a:bodyPr/>
                    <a:lstStyle/>
                    <a:p>
                      <a:pPr algn="l" fontAlgn="ctr"/>
                      <a:r>
                        <a:rPr lang="ja-JP" altLang="en-US" sz="1000" b="0" i="0" u="none" strike="noStrike" dirty="0">
                          <a:solidFill>
                            <a:srgbClr val="000000"/>
                          </a:solidFill>
                          <a:effectLst/>
                          <a:latin typeface="+mn-ea"/>
                          <a:ea typeface="+mn-ea"/>
                        </a:rPr>
                        <a:t>プレプリント値</a:t>
                      </a:r>
                      <a:endParaRPr lang="en-US" altLang="ja-JP" sz="1000" b="0" i="0" u="none" strike="noStrike" dirty="0">
                        <a:solidFill>
                          <a:srgbClr val="000000"/>
                        </a:solidFill>
                        <a:effectLst/>
                        <a:latin typeface="+mn-ea"/>
                        <a:ea typeface="+mn-ea"/>
                      </a:endParaRPr>
                    </a:p>
                  </a:txBody>
                  <a:tcPr marL="6854" marR="6854" marT="6854" marB="0" anchor="ctr">
                    <a:solidFill>
                      <a:schemeClr val="accent5">
                        <a:lumMod val="20000"/>
                        <a:lumOff val="80000"/>
                      </a:schemeClr>
                    </a:solidFill>
                  </a:tcPr>
                </a:tc>
                <a:tc>
                  <a:txBody>
                    <a:bodyPr/>
                    <a:lstStyle/>
                    <a:p>
                      <a:pPr algn="r" fontAlgn="ctr"/>
                      <a:r>
                        <a:rPr lang="ja-JP" altLang="en-US" sz="900" b="0" i="0" u="none" strike="noStrike" dirty="0">
                          <a:solidFill>
                            <a:srgbClr val="000000"/>
                          </a:solidFill>
                          <a:effectLst/>
                          <a:latin typeface="+mn-ea"/>
                          <a:ea typeface="+mn-ea"/>
                        </a:rPr>
                        <a:t>３</a:t>
                      </a:r>
                    </a:p>
                  </a:txBody>
                  <a:tcPr marL="6854" marR="38856" marT="6854" marB="0" anchor="ctr">
                    <a:solidFill>
                      <a:schemeClr val="accent5">
                        <a:lumMod val="20000"/>
                        <a:lumOff val="80000"/>
                      </a:schemeClr>
                    </a:solidFill>
                  </a:tcPr>
                </a:tc>
                <a:tc>
                  <a:txBody>
                    <a:bodyPr/>
                    <a:lstStyle/>
                    <a:p>
                      <a:pPr algn="r" fontAlgn="ctr"/>
                      <a:r>
                        <a:rPr lang="ja-JP" altLang="en-US" sz="900" b="0" i="0" u="none" strike="noStrike" dirty="0">
                          <a:solidFill>
                            <a:srgbClr val="000000"/>
                          </a:solidFill>
                          <a:effectLst/>
                          <a:latin typeface="+mn-ea"/>
                          <a:ea typeface="+mn-ea"/>
                        </a:rPr>
                        <a:t>２</a:t>
                      </a:r>
                    </a:p>
                  </a:txBody>
                  <a:tcPr marL="6854" marR="38856" marT="6854" marB="0" anchor="ctr">
                    <a:solidFill>
                      <a:schemeClr val="accent5">
                        <a:lumMod val="20000"/>
                        <a:lumOff val="80000"/>
                      </a:schemeClr>
                    </a:solidFill>
                  </a:tcPr>
                </a:tc>
                <a:extLst>
                  <a:ext uri="{0D108BD9-81ED-4DB2-BD59-A6C34878D82A}">
                    <a16:rowId xmlns:a16="http://schemas.microsoft.com/office/drawing/2014/main" val="3500211543"/>
                  </a:ext>
                </a:extLst>
              </a:tr>
            </a:tbl>
          </a:graphicData>
        </a:graphic>
      </p:graphicFrame>
      <p:sp>
        <p:nvSpPr>
          <p:cNvPr id="21" name="テキスト プレースホルダー 2">
            <a:extLst>
              <a:ext uri="{FF2B5EF4-FFF2-40B4-BE49-F238E27FC236}">
                <a16:creationId xmlns:a16="http://schemas.microsoft.com/office/drawing/2014/main" id="{68AA0215-611B-0039-DE40-02A5B5E2BE3E}"/>
              </a:ext>
            </a:extLst>
          </p:cNvPr>
          <p:cNvSpPr txBox="1">
            <a:spLocks/>
          </p:cNvSpPr>
          <p:nvPr/>
        </p:nvSpPr>
        <p:spPr>
          <a:xfrm>
            <a:off x="404843" y="2370874"/>
            <a:ext cx="3626242" cy="225575"/>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defTabSz="892016" fontAlgn="base">
              <a:lnSpc>
                <a:spcPct val="110000"/>
              </a:lnSpc>
              <a:spcBef>
                <a:spcPts val="422"/>
              </a:spcBef>
              <a:buClr>
                <a:srgbClr val="000000"/>
              </a:buClr>
            </a:pPr>
            <a:r>
              <a:rPr lang="ja-JP" altLang="en-US" sz="1480" dirty="0">
                <a:solidFill>
                  <a:srgbClr val="000000"/>
                </a:solidFill>
                <a:latin typeface="Meiryo UI" panose="020B0604030504040204" pitchFamily="50" charset="-128"/>
                <a:ea typeface="Meiryo UI" panose="020B0604030504040204" pitchFamily="50" charset="-128"/>
              </a:rPr>
              <a:t>● </a:t>
            </a:r>
            <a:r>
              <a:rPr lang="en-US" altLang="ja-JP" sz="1480" dirty="0">
                <a:solidFill>
                  <a:srgbClr val="000000"/>
                </a:solidFill>
                <a:latin typeface="Meiryo UI" panose="020B0604030504040204" pitchFamily="50" charset="-128"/>
                <a:ea typeface="Meiryo UI" panose="020B0604030504040204" pitchFamily="50" charset="-128"/>
              </a:rPr>
              <a:t>NDB</a:t>
            </a:r>
            <a:r>
              <a:rPr lang="ja-JP" altLang="en-US" sz="1480" dirty="0">
                <a:solidFill>
                  <a:srgbClr val="000000"/>
                </a:solidFill>
                <a:latin typeface="Meiryo UI" panose="020B0604030504040204" pitchFamily="50" charset="-128"/>
                <a:ea typeface="Meiryo UI" panose="020B0604030504040204" pitchFamily="50" charset="-128"/>
              </a:rPr>
              <a:t>プレプリントデータの集計方法イメージ</a:t>
            </a:r>
          </a:p>
        </p:txBody>
      </p:sp>
      <p:sp>
        <p:nvSpPr>
          <p:cNvPr id="19" name="テキスト ボックス 18">
            <a:extLst>
              <a:ext uri="{FF2B5EF4-FFF2-40B4-BE49-F238E27FC236}">
                <a16:creationId xmlns:a16="http://schemas.microsoft.com/office/drawing/2014/main" id="{D54AF08B-A48F-6923-0EE6-A4F22F13DF4F}"/>
              </a:ext>
            </a:extLst>
          </p:cNvPr>
          <p:cNvSpPr txBox="1"/>
          <p:nvPr/>
        </p:nvSpPr>
        <p:spPr>
          <a:xfrm>
            <a:off x="10446844" y="7259251"/>
            <a:ext cx="216417" cy="221599"/>
          </a:xfrm>
          <a:prstGeom prst="rect">
            <a:avLst/>
          </a:prstGeom>
          <a:noFill/>
        </p:spPr>
        <p:txBody>
          <a:bodyPr wrap="square" lIns="0" tIns="0" rIns="0" bIns="0" rtlCol="0">
            <a:spAutoFit/>
          </a:bodyPr>
          <a:lstStyle/>
          <a:p>
            <a:pPr algn="l" defTabSz="1007772" fontAlgn="ctr">
              <a:lnSpc>
                <a:spcPct val="120000"/>
              </a:lnSpc>
              <a:spcAft>
                <a:spcPts val="400"/>
              </a:spcAft>
              <a:buClr>
                <a:srgbClr val="000000"/>
              </a:buClr>
            </a:pPr>
            <a:r>
              <a:rPr kumimoji="1" lang="ja-JP" altLang="en-US" sz="1200" b="1" spc="100" dirty="0">
                <a:solidFill>
                  <a:srgbClr val="000000"/>
                </a:solidFill>
              </a:rPr>
              <a:t>５</a:t>
            </a:r>
          </a:p>
        </p:txBody>
      </p:sp>
      <p:sp>
        <p:nvSpPr>
          <p:cNvPr id="22" name="正方形/長方形 21">
            <a:extLst>
              <a:ext uri="{FF2B5EF4-FFF2-40B4-BE49-F238E27FC236}">
                <a16:creationId xmlns:a16="http://schemas.microsoft.com/office/drawing/2014/main" id="{FA5472FF-DF50-4D0E-0318-F90F0AC4E9D9}"/>
              </a:ext>
            </a:extLst>
          </p:cNvPr>
          <p:cNvSpPr/>
          <p:nvPr/>
        </p:nvSpPr>
        <p:spPr>
          <a:xfrm>
            <a:off x="4462654" y="2664722"/>
            <a:ext cx="935444" cy="2023017"/>
          </a:xfrm>
          <a:prstGeom prst="rect">
            <a:avLst/>
          </a:prstGeom>
          <a:solidFill>
            <a:schemeClr val="accent6">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453239"/>
            <a:r>
              <a:rPr kumimoji="1" lang="ja-JP" altLang="en-US" sz="1511" dirty="0">
                <a:solidFill>
                  <a:srgbClr val="000000"/>
                </a:solidFill>
                <a:latin typeface="Arial"/>
                <a:ea typeface="ＭＳ Ｐゴシック"/>
              </a:rPr>
              <a:t>入院</a:t>
            </a:r>
            <a:endParaRPr kumimoji="1" lang="en-US" altLang="ja-JP" sz="1511" dirty="0">
              <a:solidFill>
                <a:srgbClr val="000000"/>
              </a:solidFill>
              <a:latin typeface="Arial"/>
              <a:ea typeface="ＭＳ Ｐゴシック"/>
            </a:endParaRPr>
          </a:p>
          <a:p>
            <a:pPr algn="ctr" defTabSz="453239"/>
            <a:r>
              <a:rPr kumimoji="1" lang="ja-JP" altLang="en-US" sz="1511" dirty="0">
                <a:solidFill>
                  <a:srgbClr val="000000"/>
                </a:solidFill>
                <a:latin typeface="Arial"/>
                <a:ea typeface="ＭＳ Ｐゴシック"/>
              </a:rPr>
              <a:t>レセプト</a:t>
            </a:r>
          </a:p>
        </p:txBody>
      </p:sp>
      <p:sp>
        <p:nvSpPr>
          <p:cNvPr id="23" name="正方形/長方形 22">
            <a:extLst>
              <a:ext uri="{FF2B5EF4-FFF2-40B4-BE49-F238E27FC236}">
                <a16:creationId xmlns:a16="http://schemas.microsoft.com/office/drawing/2014/main" id="{0CD0517D-0B54-CF54-C037-1EA1E1599592}"/>
              </a:ext>
            </a:extLst>
          </p:cNvPr>
          <p:cNvSpPr/>
          <p:nvPr/>
        </p:nvSpPr>
        <p:spPr>
          <a:xfrm>
            <a:off x="5458968" y="2664722"/>
            <a:ext cx="935445" cy="2023017"/>
          </a:xfrm>
          <a:prstGeom prst="rect">
            <a:avLst/>
          </a:prstGeom>
          <a:solidFill>
            <a:schemeClr val="accent3">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453239"/>
            <a:r>
              <a:rPr kumimoji="1" lang="ja-JP" altLang="en-US" sz="1511" dirty="0">
                <a:solidFill>
                  <a:srgbClr val="000000"/>
                </a:solidFill>
                <a:latin typeface="Arial"/>
                <a:ea typeface="ＭＳ Ｐゴシック"/>
              </a:rPr>
              <a:t>入院外</a:t>
            </a:r>
            <a:endParaRPr kumimoji="1" lang="en-US" altLang="ja-JP" sz="1511" dirty="0">
              <a:solidFill>
                <a:srgbClr val="000000"/>
              </a:solidFill>
              <a:latin typeface="Arial"/>
              <a:ea typeface="ＭＳ Ｐゴシック"/>
            </a:endParaRPr>
          </a:p>
          <a:p>
            <a:pPr algn="ctr" defTabSz="453239"/>
            <a:r>
              <a:rPr kumimoji="1" lang="ja-JP" altLang="en-US" sz="1511" dirty="0">
                <a:solidFill>
                  <a:srgbClr val="000000"/>
                </a:solidFill>
                <a:latin typeface="Arial"/>
                <a:ea typeface="ＭＳ Ｐゴシック"/>
              </a:rPr>
              <a:t>レセプト</a:t>
            </a:r>
          </a:p>
        </p:txBody>
      </p:sp>
      <p:sp>
        <p:nvSpPr>
          <p:cNvPr id="24" name="フローチャート: 書類 23">
            <a:extLst>
              <a:ext uri="{FF2B5EF4-FFF2-40B4-BE49-F238E27FC236}">
                <a16:creationId xmlns:a16="http://schemas.microsoft.com/office/drawing/2014/main" id="{430D99CC-E684-09FC-26DF-3DA525265F10}"/>
              </a:ext>
            </a:extLst>
          </p:cNvPr>
          <p:cNvSpPr/>
          <p:nvPr/>
        </p:nvSpPr>
        <p:spPr>
          <a:xfrm>
            <a:off x="5537999" y="3158760"/>
            <a:ext cx="763803" cy="612000"/>
          </a:xfrm>
          <a:prstGeom prst="flowChartDocumen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r>
              <a:rPr lang="ja-JP" altLang="en-US" sz="900" dirty="0">
                <a:solidFill>
                  <a:srgbClr val="000000"/>
                </a:solidFill>
                <a:latin typeface="+mn-ea"/>
              </a:rPr>
              <a:t>１１４０４２１１０</a:t>
            </a:r>
            <a:endParaRPr lang="en-US" altLang="ja-JP" sz="900" dirty="0">
              <a:solidFill>
                <a:srgbClr val="000000"/>
              </a:solidFill>
              <a:latin typeface="+mn-ea"/>
            </a:endParaRPr>
          </a:p>
          <a:p>
            <a:pPr algn="ctr" defTabSz="453239"/>
            <a:r>
              <a:rPr lang="ja-JP" altLang="en-US" sz="900" dirty="0">
                <a:solidFill>
                  <a:srgbClr val="000000"/>
                </a:solidFill>
                <a:latin typeface="+mn-ea"/>
              </a:rPr>
              <a:t>・・・</a:t>
            </a:r>
            <a:endParaRPr lang="en-US" altLang="ja-JP" sz="900" dirty="0">
              <a:solidFill>
                <a:srgbClr val="000000"/>
              </a:solidFill>
              <a:latin typeface="+mn-ea"/>
            </a:endParaRPr>
          </a:p>
          <a:p>
            <a:pPr algn="ctr" defTabSz="453239"/>
            <a:r>
              <a:rPr lang="ja-JP" altLang="en-US" sz="900" dirty="0">
                <a:solidFill>
                  <a:srgbClr val="000000"/>
                </a:solidFill>
                <a:latin typeface="+mn-ea"/>
              </a:rPr>
              <a:t>１１４０４２１１０</a:t>
            </a:r>
            <a:endParaRPr lang="en-US" altLang="ja-JP" sz="900" dirty="0">
              <a:solidFill>
                <a:srgbClr val="000000"/>
              </a:solidFill>
              <a:latin typeface="+mn-ea"/>
            </a:endParaRPr>
          </a:p>
        </p:txBody>
      </p:sp>
      <p:sp>
        <p:nvSpPr>
          <p:cNvPr id="25" name="フローチャート: 書類 24">
            <a:extLst>
              <a:ext uri="{FF2B5EF4-FFF2-40B4-BE49-F238E27FC236}">
                <a16:creationId xmlns:a16="http://schemas.microsoft.com/office/drawing/2014/main" id="{39A2229A-2791-BE5B-7B7E-58E93D26CC27}"/>
              </a:ext>
            </a:extLst>
          </p:cNvPr>
          <p:cNvSpPr/>
          <p:nvPr/>
        </p:nvSpPr>
        <p:spPr>
          <a:xfrm>
            <a:off x="5537999" y="4050736"/>
            <a:ext cx="763803" cy="612000"/>
          </a:xfrm>
          <a:prstGeom prst="flowChartDocumen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r>
              <a:rPr lang="ja-JP" altLang="en-US" sz="900" dirty="0">
                <a:solidFill>
                  <a:srgbClr val="000000"/>
                </a:solidFill>
                <a:latin typeface="+mn-ea"/>
              </a:rPr>
              <a:t>１１４０４２２１０</a:t>
            </a:r>
            <a:endParaRPr kumimoji="1" lang="ja-JP" altLang="en-US" sz="900" dirty="0">
              <a:solidFill>
                <a:srgbClr val="000000"/>
              </a:solidFill>
              <a:latin typeface="+mn-ea"/>
            </a:endParaRPr>
          </a:p>
        </p:txBody>
      </p:sp>
      <p:sp>
        <p:nvSpPr>
          <p:cNvPr id="26" name="フローチャート: 書類 25">
            <a:extLst>
              <a:ext uri="{FF2B5EF4-FFF2-40B4-BE49-F238E27FC236}">
                <a16:creationId xmlns:a16="http://schemas.microsoft.com/office/drawing/2014/main" id="{AD151AE0-0958-4589-14CF-19C28BBC1750}"/>
              </a:ext>
            </a:extLst>
          </p:cNvPr>
          <p:cNvSpPr/>
          <p:nvPr/>
        </p:nvSpPr>
        <p:spPr>
          <a:xfrm>
            <a:off x="4548379" y="3158760"/>
            <a:ext cx="763803" cy="612000"/>
          </a:xfrm>
          <a:prstGeom prst="flowChartDocumen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r>
              <a:rPr lang="ja-JP" altLang="en-US" sz="900" dirty="0">
                <a:solidFill>
                  <a:srgbClr val="000000"/>
                </a:solidFill>
                <a:latin typeface="+mn-ea"/>
              </a:rPr>
              <a:t>なし</a:t>
            </a:r>
            <a:endParaRPr lang="en-US" altLang="ja-JP" sz="900" dirty="0">
              <a:solidFill>
                <a:srgbClr val="000000"/>
              </a:solidFill>
              <a:latin typeface="+mn-ea"/>
            </a:endParaRPr>
          </a:p>
        </p:txBody>
      </p:sp>
      <p:sp>
        <p:nvSpPr>
          <p:cNvPr id="27" name="フローチャート: 書類 26">
            <a:extLst>
              <a:ext uri="{FF2B5EF4-FFF2-40B4-BE49-F238E27FC236}">
                <a16:creationId xmlns:a16="http://schemas.microsoft.com/office/drawing/2014/main" id="{B88011B8-1861-DB52-3993-287026D2CF9F}"/>
              </a:ext>
            </a:extLst>
          </p:cNvPr>
          <p:cNvSpPr/>
          <p:nvPr/>
        </p:nvSpPr>
        <p:spPr>
          <a:xfrm>
            <a:off x="4548379" y="4045871"/>
            <a:ext cx="763803" cy="612000"/>
          </a:xfrm>
          <a:prstGeom prst="flowChartDocumen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r>
              <a:rPr lang="ja-JP" altLang="en-US" sz="900" dirty="0">
                <a:solidFill>
                  <a:srgbClr val="000000"/>
                </a:solidFill>
                <a:latin typeface="+mn-ea"/>
              </a:rPr>
              <a:t>なし</a:t>
            </a:r>
            <a:endParaRPr lang="en-US" altLang="ja-JP" sz="900" b="0" i="0" u="none" strike="noStrike" dirty="0">
              <a:solidFill>
                <a:srgbClr val="000000"/>
              </a:solidFill>
              <a:effectLst/>
              <a:latin typeface="+mn-ea"/>
            </a:endParaRPr>
          </a:p>
        </p:txBody>
      </p:sp>
      <p:sp>
        <p:nvSpPr>
          <p:cNvPr id="28" name="二等辺三角形 27">
            <a:extLst>
              <a:ext uri="{FF2B5EF4-FFF2-40B4-BE49-F238E27FC236}">
                <a16:creationId xmlns:a16="http://schemas.microsoft.com/office/drawing/2014/main" id="{B1B7C7E5-005D-8534-0DC3-A1FA33628718}"/>
              </a:ext>
            </a:extLst>
          </p:cNvPr>
          <p:cNvSpPr/>
          <p:nvPr/>
        </p:nvSpPr>
        <p:spPr>
          <a:xfrm rot="5400000">
            <a:off x="6345655" y="3338925"/>
            <a:ext cx="394775" cy="214982"/>
          </a:xfrm>
          <a:prstGeom prst="triangle">
            <a:avLst/>
          </a:prstGeom>
          <a:solidFill>
            <a:schemeClr val="accent6"/>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endParaRPr kumimoji="1" lang="ja-JP" altLang="en-US" sz="1511">
              <a:solidFill>
                <a:srgbClr val="000000"/>
              </a:solidFill>
              <a:latin typeface="Arial"/>
              <a:ea typeface="ＭＳ Ｐゴシック"/>
            </a:endParaRPr>
          </a:p>
        </p:txBody>
      </p:sp>
    </p:spTree>
    <p:extLst>
      <p:ext uri="{BB962C8B-B14F-4D97-AF65-F5344CB8AC3E}">
        <p14:creationId xmlns:p14="http://schemas.microsoft.com/office/powerpoint/2010/main" val="3597049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723A69ED-0EC3-4344-A720-7EDC6F070881}"/>
              </a:ext>
            </a:extLst>
          </p:cNvPr>
          <p:cNvSpPr txBox="1">
            <a:spLocks/>
          </p:cNvSpPr>
          <p:nvPr/>
        </p:nvSpPr>
        <p:spPr>
          <a:xfrm>
            <a:off x="-1" y="78825"/>
            <a:ext cx="10691813" cy="458498"/>
          </a:xfrm>
          <a:prstGeom prst="rect">
            <a:avLst/>
          </a:prstGeom>
          <a:solidFill>
            <a:srgbClr val="002060"/>
          </a:solidFill>
        </p:spPr>
        <p:txBody>
          <a:bodyPr vert="horz" lIns="114136" tIns="48318" rIns="96635" bIns="48318" rtlCol="0" anchor="ctr">
            <a:noAutofit/>
          </a:bodyPr>
          <a:lstStyle>
            <a:lvl1pPr algn="l" defTabSz="844083" rtl="0" eaLnBrk="1" latinLnBrk="0" hangingPunct="1">
              <a:spcBef>
                <a:spcPct val="0"/>
              </a:spcBef>
              <a:buNone/>
              <a:defRPr kumimoji="1" sz="2215" b="1" kern="1200">
                <a:solidFill>
                  <a:schemeClr val="tx1"/>
                </a:solidFill>
                <a:latin typeface="+mj-lt"/>
                <a:ea typeface="+mj-ea"/>
                <a:cs typeface="+mj-cs"/>
              </a:defRPr>
            </a:lvl1pPr>
          </a:lstStyle>
          <a:p>
            <a:pPr algn="ctr" defTabSz="911019"/>
            <a:r>
              <a:rPr lang="ja-JP" altLang="en-US" sz="2325" b="0" dirty="0">
                <a:solidFill>
                  <a:srgbClr val="FFFFFF"/>
                </a:solidFill>
                <a:latin typeface="Meiryo UI" panose="020B0604030504040204" pitchFamily="50" charset="-128"/>
                <a:ea typeface="Meiryo UI" panose="020B0604030504040204" pitchFamily="50" charset="-128"/>
              </a:rPr>
              <a:t>想定されるご質問への回答</a:t>
            </a:r>
          </a:p>
        </p:txBody>
      </p:sp>
      <p:sp>
        <p:nvSpPr>
          <p:cNvPr id="6" name="テキスト プレースホルダー 2">
            <a:extLst>
              <a:ext uri="{FF2B5EF4-FFF2-40B4-BE49-F238E27FC236}">
                <a16:creationId xmlns:a16="http://schemas.microsoft.com/office/drawing/2014/main" id="{B5B8627D-5816-4CB4-B792-02EB0829F53A}"/>
              </a:ext>
            </a:extLst>
          </p:cNvPr>
          <p:cNvSpPr txBox="1">
            <a:spLocks/>
          </p:cNvSpPr>
          <p:nvPr/>
        </p:nvSpPr>
        <p:spPr>
          <a:xfrm>
            <a:off x="404843" y="971525"/>
            <a:ext cx="9969019" cy="437299"/>
          </a:xfrm>
          <a:prstGeom prst="rect">
            <a:avLst/>
          </a:prstGeom>
          <a:solidFill>
            <a:schemeClr val="accent3">
              <a:lumMod val="20000"/>
              <a:lumOff val="80000"/>
            </a:schemeClr>
          </a:solidFill>
          <a:ln>
            <a:solidFill>
              <a:schemeClr val="accent3">
                <a:lumMod val="50000"/>
              </a:schemeClr>
            </a:solid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プレプリント値を見ていると、当院の把握している実績と乖離がある。自院で把握している値に変更して問題ないか。</a:t>
            </a:r>
            <a:endParaRPr lang="en-US" altLang="ja-JP" sz="1200" dirty="0">
              <a:solidFill>
                <a:srgbClr val="000000"/>
              </a:solidFill>
              <a:latin typeface="Meiryo UI" panose="020B0604030504040204" pitchFamily="50" charset="-128"/>
              <a:ea typeface="Meiryo UI" panose="020B0604030504040204" pitchFamily="50" charset="-128"/>
            </a:endParaRPr>
          </a:p>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また、別添の「プレプリント対象項目」を見ると、当院が対象と考えていた診療行為と、定義にずれがある。定義を変更していただけないか。</a:t>
            </a:r>
          </a:p>
        </p:txBody>
      </p:sp>
      <p:sp>
        <p:nvSpPr>
          <p:cNvPr id="18" name="テキスト プレースホルダー 2">
            <a:extLst>
              <a:ext uri="{FF2B5EF4-FFF2-40B4-BE49-F238E27FC236}">
                <a16:creationId xmlns:a16="http://schemas.microsoft.com/office/drawing/2014/main" id="{F7108FA2-3D7C-49B1-CEFD-D8F9BB203EDF}"/>
              </a:ext>
            </a:extLst>
          </p:cNvPr>
          <p:cNvSpPr txBox="1">
            <a:spLocks/>
          </p:cNvSpPr>
          <p:nvPr/>
        </p:nvSpPr>
        <p:spPr>
          <a:xfrm>
            <a:off x="419521" y="717883"/>
            <a:ext cx="1325985" cy="225575"/>
          </a:xfrm>
          <a:prstGeom prst="rect">
            <a:avLst/>
          </a:prstGeom>
          <a:noFill/>
          <a:ln>
            <a:no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defTabSz="892016" fontAlgn="base">
              <a:lnSpc>
                <a:spcPct val="110000"/>
              </a:lnSpc>
              <a:spcBef>
                <a:spcPts val="422"/>
              </a:spcBef>
              <a:buClr>
                <a:srgbClr val="000000"/>
              </a:buClr>
            </a:pPr>
            <a:r>
              <a:rPr lang="ja-JP" altLang="en-US" sz="1480" dirty="0">
                <a:solidFill>
                  <a:srgbClr val="000000"/>
                </a:solidFill>
                <a:latin typeface="Meiryo UI" panose="020B0604030504040204" pitchFamily="50" charset="-128"/>
                <a:ea typeface="Meiryo UI" panose="020B0604030504040204" pitchFamily="50" charset="-128"/>
              </a:rPr>
              <a:t>想定質問</a:t>
            </a:r>
            <a:r>
              <a:rPr lang="en-US" altLang="ja-JP" sz="1480" dirty="0">
                <a:solidFill>
                  <a:srgbClr val="000000"/>
                </a:solidFill>
                <a:latin typeface="Meiryo UI" panose="020B0604030504040204" pitchFamily="50" charset="-128"/>
                <a:ea typeface="Meiryo UI" panose="020B0604030504040204" pitchFamily="50" charset="-128"/>
              </a:rPr>
              <a:t> No.</a:t>
            </a:r>
            <a:r>
              <a:rPr lang="ja-JP" altLang="en-US" sz="1480" dirty="0">
                <a:solidFill>
                  <a:srgbClr val="000000"/>
                </a:solidFill>
                <a:latin typeface="Meiryo UI" panose="020B0604030504040204" pitchFamily="50" charset="-128"/>
                <a:ea typeface="Meiryo UI" panose="020B0604030504040204" pitchFamily="50" charset="-128"/>
              </a:rPr>
              <a:t>１</a:t>
            </a:r>
            <a:endParaRPr lang="ja-JP" altLang="en-US" sz="1295" dirty="0">
              <a:solidFill>
                <a:srgbClr val="000000"/>
              </a:solidFill>
              <a:latin typeface="Meiryo UI" panose="020B0604030504040204" pitchFamily="50" charset="-128"/>
              <a:ea typeface="Meiryo UI" panose="020B0604030504040204" pitchFamily="50" charset="-128"/>
            </a:endParaRPr>
          </a:p>
        </p:txBody>
      </p:sp>
      <p:sp>
        <p:nvSpPr>
          <p:cNvPr id="19" name="テキスト プレースホルダー 2">
            <a:extLst>
              <a:ext uri="{FF2B5EF4-FFF2-40B4-BE49-F238E27FC236}">
                <a16:creationId xmlns:a16="http://schemas.microsoft.com/office/drawing/2014/main" id="{834BCB8A-6814-4595-8686-E9AB355846F1}"/>
              </a:ext>
            </a:extLst>
          </p:cNvPr>
          <p:cNvSpPr txBox="1">
            <a:spLocks/>
          </p:cNvSpPr>
          <p:nvPr/>
        </p:nvSpPr>
        <p:spPr>
          <a:xfrm>
            <a:off x="419521" y="1966843"/>
            <a:ext cx="9969019" cy="437299"/>
          </a:xfrm>
          <a:prstGeom prst="rect">
            <a:avLst/>
          </a:prstGeom>
          <a:solidFill>
            <a:schemeClr val="bg1"/>
          </a:solidFill>
          <a:ln>
            <a:solidFill>
              <a:schemeClr val="tx1"/>
            </a:solid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プレプリントデータは参考値のため、貴医療機関で把握されている実績を正しいものとしてご報告ください。</a:t>
            </a:r>
            <a:endParaRPr lang="en-US" altLang="ja-JP" sz="1200" dirty="0">
              <a:solidFill>
                <a:srgbClr val="000000"/>
              </a:solidFill>
              <a:latin typeface="Meiryo UI" panose="020B0604030504040204" pitchFamily="50" charset="-128"/>
              <a:ea typeface="Meiryo UI" panose="020B0604030504040204" pitchFamily="50" charset="-128"/>
            </a:endParaRPr>
          </a:p>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今年度報告においては、プレプリントデータの再集計を承ることはできません。いただいたご意見・ご提案については、次年度以降の運用への参考とさせていただきます。</a:t>
            </a:r>
            <a:endParaRPr lang="en-US" altLang="ja-JP" sz="1200" dirty="0">
              <a:solidFill>
                <a:srgbClr val="000000"/>
              </a:solidFill>
              <a:latin typeface="Meiryo UI" panose="020B0604030504040204" pitchFamily="50" charset="-128"/>
              <a:ea typeface="Meiryo UI" panose="020B0604030504040204" pitchFamily="50" charset="-128"/>
            </a:endParaRPr>
          </a:p>
        </p:txBody>
      </p:sp>
      <p:sp>
        <p:nvSpPr>
          <p:cNvPr id="22" name="二等辺三角形 21">
            <a:extLst>
              <a:ext uri="{FF2B5EF4-FFF2-40B4-BE49-F238E27FC236}">
                <a16:creationId xmlns:a16="http://schemas.microsoft.com/office/drawing/2014/main" id="{5710A17A-5414-A7AD-B641-2A46C0E95ED7}"/>
              </a:ext>
            </a:extLst>
          </p:cNvPr>
          <p:cNvSpPr/>
          <p:nvPr/>
        </p:nvSpPr>
        <p:spPr>
          <a:xfrm rot="10800000">
            <a:off x="5148515" y="1636223"/>
            <a:ext cx="394775" cy="214982"/>
          </a:xfrm>
          <a:prstGeom prst="triangle">
            <a:avLst/>
          </a:prstGeom>
          <a:solidFill>
            <a:schemeClr val="accent6"/>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endParaRPr kumimoji="1" lang="ja-JP" altLang="en-US" sz="1511">
              <a:solidFill>
                <a:srgbClr val="000000"/>
              </a:solidFill>
              <a:latin typeface="Arial"/>
              <a:ea typeface="ＭＳ Ｐゴシック"/>
            </a:endParaRPr>
          </a:p>
        </p:txBody>
      </p:sp>
      <p:sp>
        <p:nvSpPr>
          <p:cNvPr id="2" name="テキスト プレースホルダー 2">
            <a:extLst>
              <a:ext uri="{FF2B5EF4-FFF2-40B4-BE49-F238E27FC236}">
                <a16:creationId xmlns:a16="http://schemas.microsoft.com/office/drawing/2014/main" id="{C070EC01-D1CC-9D19-8D4A-C1117635E966}"/>
              </a:ext>
            </a:extLst>
          </p:cNvPr>
          <p:cNvSpPr txBox="1">
            <a:spLocks/>
          </p:cNvSpPr>
          <p:nvPr/>
        </p:nvSpPr>
        <p:spPr>
          <a:xfrm>
            <a:off x="404991" y="3451587"/>
            <a:ext cx="9969019" cy="182871"/>
          </a:xfrm>
          <a:prstGeom prst="rect">
            <a:avLst/>
          </a:prstGeom>
          <a:solidFill>
            <a:schemeClr val="accent3">
              <a:lumMod val="20000"/>
              <a:lumOff val="80000"/>
            </a:schemeClr>
          </a:solidFill>
          <a:ln>
            <a:solidFill>
              <a:schemeClr val="accent3">
                <a:lumMod val="50000"/>
              </a:schemeClr>
            </a:solid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実績があるはずの項目（又は、実績があるはずの医療機関の項目全体）に、プレプリント値がない。</a:t>
            </a:r>
            <a:endParaRPr lang="en-US" altLang="ja-JP" sz="1200" dirty="0">
              <a:solidFill>
                <a:srgbClr val="000000"/>
              </a:solidFill>
              <a:latin typeface="Meiryo UI" panose="020B0604030504040204" pitchFamily="50" charset="-128"/>
              <a:ea typeface="Meiryo UI" panose="020B0604030504040204" pitchFamily="50" charset="-128"/>
            </a:endParaRPr>
          </a:p>
        </p:txBody>
      </p:sp>
      <p:sp>
        <p:nvSpPr>
          <p:cNvPr id="3" name="テキスト プレースホルダー 2">
            <a:extLst>
              <a:ext uri="{FF2B5EF4-FFF2-40B4-BE49-F238E27FC236}">
                <a16:creationId xmlns:a16="http://schemas.microsoft.com/office/drawing/2014/main" id="{86F6FE00-BA10-9E37-77AD-6381A720B55B}"/>
              </a:ext>
            </a:extLst>
          </p:cNvPr>
          <p:cNvSpPr txBox="1">
            <a:spLocks/>
          </p:cNvSpPr>
          <p:nvPr/>
        </p:nvSpPr>
        <p:spPr>
          <a:xfrm>
            <a:off x="419669" y="3197945"/>
            <a:ext cx="1325985" cy="225575"/>
          </a:xfrm>
          <a:prstGeom prst="rect">
            <a:avLst/>
          </a:prstGeom>
          <a:noFill/>
          <a:ln>
            <a:no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defTabSz="892016" fontAlgn="base">
              <a:lnSpc>
                <a:spcPct val="110000"/>
              </a:lnSpc>
              <a:spcBef>
                <a:spcPts val="422"/>
              </a:spcBef>
              <a:buClr>
                <a:srgbClr val="000000"/>
              </a:buClr>
            </a:pPr>
            <a:r>
              <a:rPr lang="ja-JP" altLang="en-US" sz="1480" dirty="0">
                <a:solidFill>
                  <a:srgbClr val="000000"/>
                </a:solidFill>
                <a:latin typeface="Meiryo UI" panose="020B0604030504040204" pitchFamily="50" charset="-128"/>
                <a:ea typeface="Meiryo UI" panose="020B0604030504040204" pitchFamily="50" charset="-128"/>
              </a:rPr>
              <a:t>想定質問</a:t>
            </a:r>
            <a:r>
              <a:rPr lang="en-US" altLang="ja-JP" sz="1480" dirty="0">
                <a:solidFill>
                  <a:srgbClr val="000000"/>
                </a:solidFill>
                <a:latin typeface="Meiryo UI" panose="020B0604030504040204" pitchFamily="50" charset="-128"/>
                <a:ea typeface="Meiryo UI" panose="020B0604030504040204" pitchFamily="50" charset="-128"/>
              </a:rPr>
              <a:t> No.</a:t>
            </a:r>
            <a:r>
              <a:rPr lang="ja-JP" altLang="en-US" sz="1480" dirty="0">
                <a:solidFill>
                  <a:srgbClr val="000000"/>
                </a:solidFill>
                <a:latin typeface="Meiryo UI" panose="020B0604030504040204" pitchFamily="50" charset="-128"/>
                <a:ea typeface="Meiryo UI" panose="020B0604030504040204" pitchFamily="50" charset="-128"/>
              </a:rPr>
              <a:t>２</a:t>
            </a:r>
            <a:endParaRPr lang="ja-JP" altLang="en-US" sz="1295" dirty="0">
              <a:solidFill>
                <a:srgbClr val="000000"/>
              </a:solidFill>
              <a:latin typeface="Meiryo UI" panose="020B0604030504040204" pitchFamily="50" charset="-128"/>
              <a:ea typeface="Meiryo UI" panose="020B0604030504040204" pitchFamily="50" charset="-128"/>
            </a:endParaRPr>
          </a:p>
        </p:txBody>
      </p:sp>
      <p:sp>
        <p:nvSpPr>
          <p:cNvPr id="8" name="テキスト プレースホルダー 2">
            <a:extLst>
              <a:ext uri="{FF2B5EF4-FFF2-40B4-BE49-F238E27FC236}">
                <a16:creationId xmlns:a16="http://schemas.microsoft.com/office/drawing/2014/main" id="{BB5AFC3E-87F3-C81D-DA94-E5AB7FD9B4CE}"/>
              </a:ext>
            </a:extLst>
          </p:cNvPr>
          <p:cNvSpPr txBox="1">
            <a:spLocks/>
          </p:cNvSpPr>
          <p:nvPr/>
        </p:nvSpPr>
        <p:spPr>
          <a:xfrm>
            <a:off x="404843" y="4117483"/>
            <a:ext cx="9969019" cy="894860"/>
          </a:xfrm>
          <a:prstGeom prst="rect">
            <a:avLst/>
          </a:prstGeom>
          <a:solidFill>
            <a:schemeClr val="bg1"/>
          </a:solidFill>
          <a:ln>
            <a:solidFill>
              <a:schemeClr val="tx1"/>
            </a:solidFill>
          </a:ln>
          <a:effectLst/>
        </p:spPr>
        <p:txBody>
          <a:bodyPr vert="horz" wrap="square" lIns="0" tIns="0" rIns="0" bIns="0" numCol="1" anchor="t" anchorCtr="0" compatLnSpc="1">
            <a:prstTxWarp prst="textNoShape">
              <a:avLst/>
            </a:prstTxWarp>
            <a:spAutoFit/>
          </a:bodyPr>
          <a:lstStyle>
            <a:lvl1pPr marL="0" indent="0" algn="l" defTabSz="826476" rtl="0" eaLnBrk="1" latinLnBrk="0" hangingPunct="1">
              <a:spcBef>
                <a:spcPts val="391"/>
              </a:spcBef>
              <a:buFont typeface="Arial" pitchFamily="34" charset="0"/>
              <a:buNone/>
              <a:defRPr kumimoji="1" lang="ja-JP" altLang="en-US" sz="1628" kern="1200" baseline="0" dirty="0" smtClean="0">
                <a:solidFill>
                  <a:schemeClr val="tx2"/>
                </a:solidFill>
                <a:latin typeface="+mn-lt"/>
                <a:ea typeface="+mn-ea"/>
                <a:cs typeface="+mn-cs"/>
              </a:defRPr>
            </a:lvl1pPr>
            <a:lvl2pPr marL="183662" indent="-183662" algn="l" defTabSz="826476" rtl="0" eaLnBrk="1" latinLnBrk="0" hangingPunct="1">
              <a:spcBef>
                <a:spcPts val="304"/>
              </a:spcBef>
              <a:buClr>
                <a:srgbClr val="3E5E84"/>
              </a:buClr>
              <a:buFont typeface="Wingdings" pitchFamily="2" charset="2"/>
              <a:buChar char="n"/>
              <a:defRPr kumimoji="1" lang="ja-JP" altLang="en-US" sz="1265" kern="1200" baseline="0" dirty="0" smtClean="0">
                <a:solidFill>
                  <a:schemeClr val="tx1"/>
                </a:solidFill>
                <a:latin typeface="+mn-lt"/>
                <a:ea typeface="+mn-ea"/>
                <a:cs typeface="+mn-cs"/>
              </a:defRPr>
            </a:lvl2pPr>
            <a:lvl3pPr marL="516548" indent="-172183" algn="l" defTabSz="826476" rtl="0" eaLnBrk="1" latinLnBrk="0" hangingPunct="1">
              <a:spcBef>
                <a:spcPts val="260"/>
              </a:spcBef>
              <a:buClr>
                <a:srgbClr val="808080"/>
              </a:buClr>
              <a:buFont typeface="Wingdings" pitchFamily="2" charset="2"/>
              <a:buChar char="n"/>
              <a:defRPr kumimoji="1" lang="ja-JP" altLang="en-US" sz="1085" kern="1200" baseline="0" dirty="0" smtClean="0">
                <a:solidFill>
                  <a:schemeClr val="tx1"/>
                </a:solidFill>
                <a:latin typeface="+mn-lt"/>
                <a:ea typeface="+mn-ea"/>
                <a:cs typeface="+mn-cs"/>
              </a:defRPr>
            </a:lvl3pPr>
            <a:lvl4pPr marL="746124" indent="-172183" algn="l" defTabSz="826476" rtl="0" eaLnBrk="1" latinLnBrk="0" hangingPunct="1">
              <a:spcBef>
                <a:spcPts val="260"/>
              </a:spcBef>
              <a:buClr>
                <a:srgbClr val="558C99"/>
              </a:buClr>
              <a:buFont typeface="Wingdings" pitchFamily="2" charset="2"/>
              <a:buChar char="l"/>
              <a:defRPr kumimoji="1" lang="ja-JP" altLang="en-US" sz="1085" kern="1200" baseline="0" dirty="0" smtClean="0">
                <a:solidFill>
                  <a:schemeClr val="tx1"/>
                </a:solidFill>
                <a:latin typeface="+mn-lt"/>
                <a:ea typeface="+mn-ea"/>
                <a:cs typeface="+mn-cs"/>
              </a:defRPr>
            </a:lvl4pPr>
            <a:lvl5pPr marL="975700" indent="-172183" algn="l" defTabSz="826476" rtl="0" eaLnBrk="1" latinLnBrk="0" hangingPunct="1">
              <a:spcBef>
                <a:spcPts val="260"/>
              </a:spcBef>
              <a:buClr>
                <a:srgbClr val="C0C0C0"/>
              </a:buClr>
              <a:buFont typeface="Wingdings" pitchFamily="2" charset="2"/>
              <a:buChar char="l"/>
              <a:defRPr kumimoji="1" lang="ja-JP" altLang="en-US" sz="1085" kern="1200" baseline="0" dirty="0">
                <a:solidFill>
                  <a:schemeClr val="tx1"/>
                </a:solidFill>
                <a:latin typeface="+mn-lt"/>
                <a:ea typeface="+mn-ea"/>
                <a:cs typeface="+mn-cs"/>
              </a:defRPr>
            </a:lvl5pPr>
            <a:lvl6pPr marL="2272808"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6pPr>
            <a:lvl7pPr marL="2686047"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7pPr>
            <a:lvl8pPr marL="3099285"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8pPr>
            <a:lvl9pPr marL="3512522" indent="-206619" algn="l" defTabSz="826476" rtl="0" eaLnBrk="1" latinLnBrk="0" hangingPunct="1">
              <a:spcBef>
                <a:spcPct val="20000"/>
              </a:spcBef>
              <a:buFont typeface="Arial" pitchFamily="34" charset="0"/>
              <a:buChar char="•"/>
              <a:defRPr kumimoji="1" sz="1807" kern="1200">
                <a:solidFill>
                  <a:schemeClr val="tx1"/>
                </a:solidFill>
                <a:latin typeface="+mn-lt"/>
                <a:ea typeface="+mn-ea"/>
                <a:cs typeface="+mn-cs"/>
              </a:defRPr>
            </a:lvl9pPr>
          </a:lstStyle>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別添の「プレプリント対象項目」に含まれない項目は、今年度のプレプリントデータの対象外です。</a:t>
            </a:r>
            <a:endParaRPr lang="en-US" altLang="ja-JP" sz="1200" dirty="0">
              <a:solidFill>
                <a:srgbClr val="000000"/>
              </a:solidFill>
              <a:latin typeface="Meiryo UI" panose="020B0604030504040204" pitchFamily="50" charset="-128"/>
              <a:ea typeface="Meiryo UI" panose="020B0604030504040204" pitchFamily="50" charset="-128"/>
            </a:endParaRPr>
          </a:p>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また、保険医療機関番号は集計対象年度末の番号を使用しております。保険医療機関番号の変更等の事情により、実績のあった期間が集計対象にならなかった場合は、プレプリントデータに含まれない可能性がございます。</a:t>
            </a:r>
            <a:endParaRPr lang="en-US" altLang="ja-JP" sz="1200" dirty="0">
              <a:solidFill>
                <a:srgbClr val="000000"/>
              </a:solidFill>
              <a:latin typeface="Meiryo UI" panose="020B0604030504040204" pitchFamily="50" charset="-128"/>
              <a:ea typeface="Meiryo UI" panose="020B0604030504040204" pitchFamily="50" charset="-128"/>
            </a:endParaRPr>
          </a:p>
          <a:p>
            <a:pPr marL="301556" indent="-301556" defTabSz="892016" fontAlgn="base">
              <a:lnSpc>
                <a:spcPct val="110000"/>
              </a:lnSpc>
              <a:spcBef>
                <a:spcPts val="422"/>
              </a:spcBef>
              <a:buClr>
                <a:srgbClr val="000000"/>
              </a:buClr>
              <a:buFont typeface="Meiryo UI" panose="020B0604030504040204" pitchFamily="50" charset="-128"/>
              <a:buChar char="○"/>
            </a:pPr>
            <a:r>
              <a:rPr lang="ja-JP" altLang="en-US" sz="1200" dirty="0">
                <a:solidFill>
                  <a:srgbClr val="000000"/>
                </a:solidFill>
                <a:latin typeface="Meiryo UI" panose="020B0604030504040204" pitchFamily="50" charset="-128"/>
                <a:ea typeface="Meiryo UI" panose="020B0604030504040204" pitchFamily="50" charset="-128"/>
              </a:rPr>
              <a:t>お手数ですが、貴医療機関で把握されている実績を正しいものとしてご報告ください。</a:t>
            </a:r>
            <a:endParaRPr lang="en-US" altLang="ja-JP" sz="1200" dirty="0">
              <a:solidFill>
                <a:srgbClr val="000000"/>
              </a:solidFill>
              <a:latin typeface="Meiryo UI" panose="020B0604030504040204" pitchFamily="50" charset="-128"/>
              <a:ea typeface="Meiryo UI" panose="020B0604030504040204" pitchFamily="50" charset="-128"/>
            </a:endParaRPr>
          </a:p>
        </p:txBody>
      </p:sp>
      <p:sp>
        <p:nvSpPr>
          <p:cNvPr id="10" name="二等辺三角形 9">
            <a:extLst>
              <a:ext uri="{FF2B5EF4-FFF2-40B4-BE49-F238E27FC236}">
                <a16:creationId xmlns:a16="http://schemas.microsoft.com/office/drawing/2014/main" id="{8DE10833-13FC-0DD3-3603-FAC515564028}"/>
              </a:ext>
            </a:extLst>
          </p:cNvPr>
          <p:cNvSpPr/>
          <p:nvPr/>
        </p:nvSpPr>
        <p:spPr>
          <a:xfrm rot="10800000">
            <a:off x="5133837" y="3786863"/>
            <a:ext cx="394775" cy="214982"/>
          </a:xfrm>
          <a:prstGeom prst="triangle">
            <a:avLst/>
          </a:prstGeom>
          <a:solidFill>
            <a:schemeClr val="accent6"/>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453239"/>
            <a:endParaRPr kumimoji="1" lang="ja-JP" altLang="en-US" sz="1511">
              <a:solidFill>
                <a:srgbClr val="000000"/>
              </a:solidFill>
              <a:latin typeface="Arial"/>
              <a:ea typeface="ＭＳ Ｐゴシック"/>
            </a:endParaRPr>
          </a:p>
        </p:txBody>
      </p:sp>
      <p:sp>
        <p:nvSpPr>
          <p:cNvPr id="11" name="テキスト ボックス 10">
            <a:extLst>
              <a:ext uri="{FF2B5EF4-FFF2-40B4-BE49-F238E27FC236}">
                <a16:creationId xmlns:a16="http://schemas.microsoft.com/office/drawing/2014/main" id="{A318A052-49B1-FA6E-366B-0F395639B4EF}"/>
              </a:ext>
            </a:extLst>
          </p:cNvPr>
          <p:cNvSpPr txBox="1"/>
          <p:nvPr/>
        </p:nvSpPr>
        <p:spPr>
          <a:xfrm>
            <a:off x="10446844" y="7259251"/>
            <a:ext cx="216417" cy="221599"/>
          </a:xfrm>
          <a:prstGeom prst="rect">
            <a:avLst/>
          </a:prstGeom>
          <a:noFill/>
        </p:spPr>
        <p:txBody>
          <a:bodyPr wrap="square" lIns="0" tIns="0" rIns="0" bIns="0" rtlCol="0">
            <a:spAutoFit/>
          </a:bodyPr>
          <a:lstStyle/>
          <a:p>
            <a:pPr algn="l" defTabSz="1007772" fontAlgn="ctr">
              <a:lnSpc>
                <a:spcPct val="120000"/>
              </a:lnSpc>
              <a:spcAft>
                <a:spcPts val="400"/>
              </a:spcAft>
              <a:buClr>
                <a:srgbClr val="000000"/>
              </a:buClr>
            </a:pPr>
            <a:r>
              <a:rPr kumimoji="1" lang="ja-JP" altLang="en-US" sz="1200" b="1" spc="100" dirty="0">
                <a:solidFill>
                  <a:srgbClr val="000000"/>
                </a:solidFill>
              </a:rPr>
              <a:t>６</a:t>
            </a:r>
            <a:endParaRPr kumimoji="1" lang="en-US" altLang="ja-JP" sz="1200" b="1" spc="100" dirty="0">
              <a:solidFill>
                <a:srgbClr val="000000"/>
              </a:solidFill>
            </a:endParaRPr>
          </a:p>
        </p:txBody>
      </p:sp>
    </p:spTree>
    <p:extLst>
      <p:ext uri="{BB962C8B-B14F-4D97-AF65-F5344CB8AC3E}">
        <p14:creationId xmlns:p14="http://schemas.microsoft.com/office/powerpoint/2010/main" val="39287618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A4版 印刷">
  <a:themeElements>
    <a:clrScheme name="MRI 2021">
      <a:dk1>
        <a:srgbClr val="000000"/>
      </a:dk1>
      <a:lt1>
        <a:srgbClr val="FFFFFF"/>
      </a:lt1>
      <a:dk2>
        <a:srgbClr val="003B83"/>
      </a:dk2>
      <a:lt2>
        <a:srgbClr val="E2ECFD"/>
      </a:lt2>
      <a:accent1>
        <a:srgbClr val="003B83"/>
      </a:accent1>
      <a:accent2>
        <a:srgbClr val="3C82F5"/>
      </a:accent2>
      <a:accent3>
        <a:srgbClr val="329B73"/>
      </a:accent3>
      <a:accent4>
        <a:srgbClr val="DCA000"/>
      </a:accent4>
      <a:accent5>
        <a:srgbClr val="595757"/>
      </a:accent5>
      <a:accent6>
        <a:srgbClr val="DC003C"/>
      </a:accent6>
      <a:hlink>
        <a:srgbClr val="003B83"/>
      </a:hlink>
      <a:folHlink>
        <a:srgbClr val="3C82F5"/>
      </a:folHlink>
    </a:clrScheme>
    <a:fontScheme name="MRI_2021">
      <a:majorFont>
        <a:latin typeface="BIZ UDPゴシック"/>
        <a:ea typeface="BIZ UDPゴシック"/>
        <a:cs typeface="ＭＳ Ｐゴシック"/>
      </a:majorFont>
      <a:minorFont>
        <a:latin typeface="BIZ UDPゴシック"/>
        <a:ea typeface="BIZ UDPゴシック"/>
        <a:cs typeface="ＭＳ Ｐゴシック"/>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3ECFD"/>
        </a:solidFill>
        <a:ln>
          <a:noFill/>
        </a:ln>
      </a:spPr>
      <a:bodyPr lIns="108000" tIns="108000" rIns="108000" bIns="108000" rtlCol="0" anchor="t" anchorCtr="0">
        <a:spAutoFit/>
      </a:bodyPr>
      <a:lstStyle>
        <a:defPPr algn="l">
          <a:defRPr kumimoji="1" dirty="0"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cap="sq">
          <a:solidFill>
            <a:srgbClr val="3C82F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defTabSz="1007772" fontAlgn="ctr">
          <a:lnSpc>
            <a:spcPct val="120000"/>
          </a:lnSpc>
          <a:spcAft>
            <a:spcPts val="400"/>
          </a:spcAft>
          <a:buClr>
            <a:srgbClr val="000000"/>
          </a:buClr>
          <a:defRPr kumimoji="1" sz="1200" b="1" spc="100" dirty="0" smtClean="0">
            <a:solidFill>
              <a:srgbClr val="000000"/>
            </a:solidFill>
          </a:defRPr>
        </a:defPPr>
      </a:lstStyle>
    </a:txDef>
  </a:objectDefaults>
  <a:extraClrSchemeLst/>
  <a:extLst>
    <a:ext uri="{05A4C25C-085E-4340-85A3-A5531E510DB2}">
      <thm15:themeFamily xmlns:thm15="http://schemas.microsoft.com/office/thememl/2012/main" name="プレゼンテーション2" id="{EA4E757C-89DD-4C25-B9E0-226612DB534D}" vid="{96BDA8B5-75EC-4A8A-BD42-0A09033A7AF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142ce77-84c1-4a7e-b931-00bb8ca3fc13">
      <UserInfo>
        <DisplayName>R4_医療機能情報提供制度 メンバー</DisplayName>
        <AccountId>8</AccountId>
        <AccountType/>
      </UserInfo>
    </SharedWithUsers>
    <lcf76f155ced4ddcb4097134ff3c332f xmlns="981cc90c-3b6c-49ff-b48d-69c5e665cd4d">
      <Terms xmlns="http://schemas.microsoft.com/office/infopath/2007/PartnerControls"/>
    </lcf76f155ced4ddcb4097134ff3c332f>
    <TaxCatchAll xmlns="b142ce77-84c1-4a7e-b931-00bb8ca3fc1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5777EA6B56262428AFCB7F0826BACF3" ma:contentTypeVersion="11" ma:contentTypeDescription="新しいドキュメントを作成します。" ma:contentTypeScope="" ma:versionID="c3358f52d0b6333d69a3b3c87cea8b0a">
  <xsd:schema xmlns:xsd="http://www.w3.org/2001/XMLSchema" xmlns:xs="http://www.w3.org/2001/XMLSchema" xmlns:p="http://schemas.microsoft.com/office/2006/metadata/properties" xmlns:ns2="981cc90c-3b6c-49ff-b48d-69c5e665cd4d" xmlns:ns3="b142ce77-84c1-4a7e-b931-00bb8ca3fc13" targetNamespace="http://schemas.microsoft.com/office/2006/metadata/properties" ma:root="true" ma:fieldsID="53545f96c53ce25f5cef5ccf4eeefa55" ns2:_="" ns3:_="">
    <xsd:import namespace="981cc90c-3b6c-49ff-b48d-69c5e665cd4d"/>
    <xsd:import namespace="b142ce77-84c1-4a7e-b931-00bb8ca3fc1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1cc90c-3b6c-49ff-b48d-69c5e665cd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fd0b0efb-2064-4f34-a6cf-5b8ae1b87c54"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142ce77-84c1-4a7e-b931-00bb8ca3fc13"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5" nillable="true" ma:displayName="Taxonomy Catch All Column" ma:hidden="true" ma:list="{d5e2feec-dd2c-4602-b72b-f2267dace107}" ma:internalName="TaxCatchAll" ma:showField="CatchAllData" ma:web="b142ce77-84c1-4a7e-b931-00bb8ca3fc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612906-0907-47DB-9F64-CDA415981A56}">
  <ds:schemaRefs>
    <ds:schemaRef ds:uri="http://purl.org/dc/elements/1.1/"/>
    <ds:schemaRef ds:uri="http://schemas.microsoft.com/office/2006/documentManagement/types"/>
    <ds:schemaRef ds:uri="http://purl.org/dc/terms/"/>
    <ds:schemaRef ds:uri="981cc90c-3b6c-49ff-b48d-69c5e665cd4d"/>
    <ds:schemaRef ds:uri="http://schemas.microsoft.com/office/2006/metadata/properties"/>
    <ds:schemaRef ds:uri="http://www.w3.org/XML/1998/namespace"/>
    <ds:schemaRef ds:uri="b142ce77-84c1-4a7e-b931-00bb8ca3fc13"/>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ADDC98E1-325E-4788-A609-F53893142D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1cc90c-3b6c-49ff-b48d-69c5e665cd4d"/>
    <ds:schemaRef ds:uri="b142ce77-84c1-4a7e-b931-00bb8ca3fc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B9657A-B19D-4B52-B4A7-EC284E89E93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P01_MRI2021_A4横_印刷投影兼用_日本語版</Template>
  <TotalTime>6697</TotalTime>
  <Words>1756</Words>
  <PresentationFormat>ユーザー設定</PresentationFormat>
  <Paragraphs>117</Paragraphs>
  <Slides>7</Slides>
  <Notes>6</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18" baseType="lpstr">
      <vt:lpstr>BIZ UDPゴシック</vt:lpstr>
      <vt:lpstr>Meiryo UI</vt:lpstr>
      <vt:lpstr>ＭＳ Ｐゴシック</vt:lpstr>
      <vt:lpstr>メイリオ</vt:lpstr>
      <vt:lpstr>游ゴシック</vt:lpstr>
      <vt:lpstr>Arial</vt:lpstr>
      <vt:lpstr>Calibri</vt:lpstr>
      <vt:lpstr>Segoe UI</vt:lpstr>
      <vt:lpstr>Wingdings</vt:lpstr>
      <vt:lpstr>A4版 印刷</vt:lpstr>
      <vt:lpstr>think-cell スライド</vt:lpstr>
      <vt:lpstr>かかりつけ医機能報告制度における プレプリントする値に関する説明資料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2021-08-24T13:01:34Z</dcterms:created>
  <dcterms:modified xsi:type="dcterms:W3CDTF">2025-10-28T00:39:40Z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0x010100B47921EC6E15F04B98FB33CCB923941B</vt:lpwstr>
  </property>
  <property fmtid="{D5CDD505-2E9C-101B-9397-08002B2CF9AE}" pid="3" name="MediaServiceImageTags">
    <vt:lpwstr/>
  </property>
</Properties>
</file>