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60" r:id="rId2"/>
    <p:sldId id="257" r:id="rId3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00"/>
    <a:srgbClr val="EEECE1"/>
    <a:srgbClr val="3399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87" autoAdjust="0"/>
  </p:normalViewPr>
  <p:slideViewPr>
    <p:cSldViewPr>
      <p:cViewPr varScale="1">
        <p:scale>
          <a:sx n="61" d="100"/>
          <a:sy n="61" d="100"/>
        </p:scale>
        <p:origin x="2510" y="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4D323-6896-407D-81D2-D1D7526321A1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766FD-141E-4D65-A089-29FD301BCA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939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626C-A200-48BE-9EBC-0C7E5B5A133F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F6C8A-15C8-464A-AA91-B82A2B4C65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215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8" y="529697"/>
            <a:ext cx="3357563" cy="112680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6502F-D5CA-43DC-8AFF-68369BFB2570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42DF7-9EF0-4108-BDB0-663A6BBD9C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143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16C1A-031E-4104-9E9B-BDCE9E88B087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5FAC-E2F0-42CE-8084-8227FF0E0B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418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5D031-DFD5-4090-9C91-CBB44605C555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2C349-B438-4103-8DC1-A66177DFDF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037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8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3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4E030-170D-4760-A737-3C579623191B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2EA3-4067-43C1-9016-5E01EDD319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644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3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3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8B31-82E6-42EA-A2EE-093B46230AFB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F67E2-60A9-45AD-BD0A-F99C90B218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914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533E2-72B2-429D-AB2D-6B666D832EFE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CC175-6575-4041-9BFF-B86DE0A0FD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786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0CF42-803C-4AF4-AD35-4DCC752BDEBC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882A5-5995-43ED-9CFA-45BCA543B4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448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10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7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34B30-D8FD-4869-9E45-53E170F6E240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17058-4C12-4715-9E56-9D924010AD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17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A3965-DC8E-4ED2-A33A-5DB0A5F5D594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6CCEE-DF61-414B-A9AD-8CAAE6203F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666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30B134-52E5-4BB4-9394-BE22935D2DF0}" type="datetimeFigureOut">
              <a:rPr lang="ja-JP" altLang="en-US"/>
              <a:pPr>
                <a:defRPr/>
              </a:pPr>
              <a:t>2023/9/7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9D1C493-C9EA-4F01-92C4-5935113358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テキスト ボックス 1"/>
          <p:cNvSpPr txBox="1">
            <a:spLocks noChangeArrowheads="1"/>
          </p:cNvSpPr>
          <p:nvPr/>
        </p:nvSpPr>
        <p:spPr bwMode="auto">
          <a:xfrm>
            <a:off x="57149" y="8674872"/>
            <a:ext cx="6688137" cy="389755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tIns="0" rIns="72000" bIns="72000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defRPr/>
            </a:pP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MS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＆</a:t>
            </a:r>
            <a:r>
              <a:rPr lang="en-US" altLang="ja-JP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AD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インターリスク総研株式会社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5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リスクマネジメント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第四部　</a:t>
            </a:r>
            <a:r>
              <a:rPr lang="en-US" altLang="ja-JP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BCM</a:t>
            </a:r>
            <a:r>
              <a:rPr lang="ja-JP" altLang="en-US" sz="105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コンサルタント</a:t>
            </a:r>
            <a:endParaRPr lang="en-US" altLang="ja-JP" sz="7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8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800" dirty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8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800" dirty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 smtClean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defRPr/>
            </a:pPr>
            <a:endParaRPr lang="en-US" altLang="ja-JP" sz="700" dirty="0">
              <a:latin typeface="ＭＳ Ｐゴシック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78826" y="5595831"/>
            <a:ext cx="6677024" cy="2864370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500" y="68263"/>
            <a:ext cx="1192213" cy="27622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オープンセミナー</a:t>
            </a:r>
          </a:p>
        </p:txBody>
      </p:sp>
      <p:sp>
        <p:nvSpPr>
          <p:cNvPr id="2054" name="Rectangle 1399"/>
          <p:cNvSpPr>
            <a:spLocks noChangeArrowheads="1"/>
          </p:cNvSpPr>
          <p:nvPr/>
        </p:nvSpPr>
        <p:spPr bwMode="auto">
          <a:xfrm>
            <a:off x="1700213" y="31750"/>
            <a:ext cx="51466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542925" algn="l"/>
                <a:tab pos="2781300" algn="l"/>
                <a:tab pos="3409950" algn="l"/>
                <a:tab pos="4041775" algn="l"/>
              </a:tabLst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主催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：宮城県，</a:t>
            </a:r>
            <a:r>
              <a:rPr lang="en-US" altLang="ja-JP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MS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＆</a:t>
            </a:r>
            <a:r>
              <a:rPr lang="en-US" altLang="ja-JP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AD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インシュアランスグループホールディングス株式会社</a:t>
            </a:r>
            <a:endParaRPr lang="ja-JP" altLang="en-US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Tx/>
              <a:buNone/>
              <a:defRPr/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共催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宮城県商工会議所連合会，宮城県商工会連合会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，宮城県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中小企業団体中央会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，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FontTx/>
              <a:buNone/>
              <a:defRPr/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 </a:t>
            </a:r>
            <a:r>
              <a:rPr lang="zh-TW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公益</a:t>
            </a:r>
            <a:r>
              <a:rPr lang="zh-TW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財団法人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みやぎ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産業振興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機構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Line 18"/>
          <p:cNvSpPr>
            <a:spLocks noChangeShapeType="1"/>
          </p:cNvSpPr>
          <p:nvPr/>
        </p:nvSpPr>
        <p:spPr bwMode="auto">
          <a:xfrm flipV="1">
            <a:off x="1100138" y="9148763"/>
            <a:ext cx="5497512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1022350" y="9232900"/>
            <a:ext cx="58245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宮城県経済商工観光部　中小企業支援室　経営支援班　　　℡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:022-211-2742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（担当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舘崎</a:t>
            </a:r>
            <a:r>
              <a:rPr lang="en-US" altLang="ja-JP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endParaRPr lang="en-US" altLang="ja-JP" sz="1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三井住友海上火災保険株式会社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仙台支店・仙台第三支社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℡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:050-3738-6587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（担当：植田）</a:t>
            </a:r>
            <a:endParaRPr lang="en-US" altLang="ja-JP" sz="1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MS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＆</a:t>
            </a:r>
            <a:r>
              <a:rPr lang="en-US" altLang="ja-JP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AD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インターリスク総研株式会社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リスクマネジメント第四部 </a:t>
            </a:r>
            <a:r>
              <a:rPr lang="ja-JP" altLang="en-US" sz="9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事業継続</a:t>
            </a:r>
            <a:r>
              <a:rPr lang="ja-JP" altLang="en-US" sz="9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マネジメント第一グループ</a:t>
            </a:r>
            <a:endParaRPr lang="ja-JP" altLang="en-US" sz="9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℡</a:t>
            </a:r>
            <a:r>
              <a:rPr lang="en-US" altLang="ja-JP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</a:t>
            </a:r>
            <a:r>
              <a:rPr lang="en-US" altLang="ja-JP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03-5296-8918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担当</a:t>
            </a:r>
            <a:r>
              <a:rPr lang="ja-JP" altLang="en-US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：石川・岡村</a:t>
            </a:r>
            <a:r>
              <a:rPr lang="en-US" altLang="ja-JP" sz="1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endParaRPr lang="en-US" altLang="ja-JP" sz="1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050" y="9129713"/>
            <a:ext cx="1025525" cy="3079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お問合せ先</a:t>
            </a:r>
          </a:p>
        </p:txBody>
      </p:sp>
      <p:sp>
        <p:nvSpPr>
          <p:cNvPr id="2057" name="テキスト ボックス 1"/>
          <p:cNvSpPr txBox="1">
            <a:spLocks noChangeArrowheads="1"/>
          </p:cNvSpPr>
          <p:nvPr/>
        </p:nvSpPr>
        <p:spPr bwMode="auto">
          <a:xfrm>
            <a:off x="188913" y="2443163"/>
            <a:ext cx="3344862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1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26" name="Group 13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472669"/>
              </p:ext>
            </p:extLst>
          </p:nvPr>
        </p:nvGraphicFramePr>
        <p:xfrm>
          <a:off x="44450" y="3851275"/>
          <a:ext cx="6748463" cy="1577976"/>
        </p:xfrm>
        <a:graphic>
          <a:graphicData uri="http://schemas.openxmlformats.org/drawingml/2006/table">
            <a:tbl>
              <a:tblPr/>
              <a:tblGrid>
                <a:gridCol w="115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9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2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　　時</a:t>
                      </a:r>
                    </a:p>
                  </a:txBody>
                  <a:tcPr marL="91443" marR="91443" marT="49544" marB="495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日（水）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43" marR="91443" marT="49544" marB="4954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場　　所</a:t>
                      </a:r>
                    </a:p>
                  </a:txBody>
                  <a:tcPr marL="91443" marR="91443" marT="49544" marB="495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オンライン形式　</a:t>
                      </a: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ご希望いただいた方に、接続</a:t>
                      </a: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URL</a:t>
                      </a:r>
                      <a:r>
                        <a:rPr kumimoji="1" lang="ja-JP" alt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を送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付します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43" marR="91443" marT="49544" marB="4954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定　　員</a:t>
                      </a:r>
                    </a:p>
                  </a:txBody>
                  <a:tcPr marL="91443" marR="91443" marT="49544" marB="49544" horzOverflow="overflow">
                    <a:lnL cap="flat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43" marR="91443" marT="49544" marB="49544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お申込み方法</a:t>
                      </a:r>
                    </a:p>
                  </a:txBody>
                  <a:tcPr marL="91443" marR="91443" marT="49544" marB="49544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裏面の受講申込書にご記入の上、メール又は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FAX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でお申込み下さい。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（用紙は、ご案内担当者にお渡しいただいても結構です）</a:t>
                      </a:r>
                    </a:p>
                  </a:txBody>
                  <a:tcPr marL="91443" marR="91443" marT="49544" marB="4954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申込み期限</a:t>
                      </a:r>
                    </a:p>
                  </a:txBody>
                  <a:tcPr marL="91443" marR="91443" marT="49544" marB="49544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９月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日（水）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先着順で定員に達し次第、受付を締め切らせていただきます。</a:t>
                      </a:r>
                    </a:p>
                  </a:txBody>
                  <a:tcPr marL="91443" marR="91443" marT="49544" marB="49544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5373216" y="3879936"/>
            <a:ext cx="1267519" cy="78319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参加費</a:t>
            </a:r>
            <a:endParaRPr lang="en-US" altLang="ja-JP" sz="2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defRPr/>
            </a:pP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無料</a:t>
            </a:r>
            <a:endParaRPr lang="en-US" altLang="ja-JP" sz="2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64204" y="5594699"/>
            <a:ext cx="903288" cy="3079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講演内容</a:t>
            </a:r>
          </a:p>
        </p:txBody>
      </p:sp>
      <p:grpSp>
        <p:nvGrpSpPr>
          <p:cNvPr id="2078" name="グループ化 50"/>
          <p:cNvGrpSpPr>
            <a:grpSpLocks/>
          </p:cNvGrpSpPr>
          <p:nvPr/>
        </p:nvGrpSpPr>
        <p:grpSpPr bwMode="auto">
          <a:xfrm>
            <a:off x="118513" y="5872048"/>
            <a:ext cx="6358086" cy="2398507"/>
            <a:chOff x="65889" y="6011857"/>
            <a:chExt cx="3616140" cy="2398399"/>
          </a:xfrm>
        </p:grpSpPr>
        <p:sp>
          <p:nvSpPr>
            <p:cNvPr id="53" name="テキスト ボックス 52"/>
            <p:cNvSpPr txBox="1"/>
            <p:nvPr/>
          </p:nvSpPr>
          <p:spPr>
            <a:xfrm>
              <a:off x="69064" y="6011857"/>
              <a:ext cx="2998634" cy="30796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r>
                <a:rPr lang="en-US" altLang="ja-JP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Ⅰ.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過去の事例から学ぶ教訓</a:t>
              </a:r>
            </a:p>
          </p:txBody>
        </p:sp>
        <p:sp>
          <p:nvSpPr>
            <p:cNvPr id="2091" name="テキスト ボックス 1"/>
            <p:cNvSpPr txBox="1">
              <a:spLocks noChangeArrowheads="1"/>
            </p:cNvSpPr>
            <p:nvPr/>
          </p:nvSpPr>
          <p:spPr bwMode="auto">
            <a:xfrm>
              <a:off x="70793" y="6232119"/>
              <a:ext cx="3611236" cy="5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000" tIns="72000" rIns="72000" bIns="72000"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過去の大災害時における企業の対応事例等を分析のうえ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、</a:t>
              </a:r>
              <a:r>
                <a:rPr lang="en-US" altLang="ja-JP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BCP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整備における「過去の教訓」を整理します。</a:t>
              </a:r>
              <a:endPara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65889" y="6694450"/>
              <a:ext cx="3001809" cy="30796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none" anchor="ctr">
              <a:spAutoFit/>
            </a:bodyPr>
            <a:lstStyle/>
            <a:p>
              <a:pPr>
                <a:defRPr/>
              </a:pPr>
              <a:r>
                <a:rPr lang="en-US" altLang="ja-JP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Ⅱ.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宮城県における</a:t>
              </a:r>
              <a:r>
                <a:rPr lang="en-US" altLang="ja-JP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BCP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整備の必要性</a:t>
              </a: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65889" y="7471741"/>
              <a:ext cx="3001809" cy="30637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r>
                <a:rPr lang="en-US" altLang="ja-JP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Ⅲ.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習熟度に応じた</a:t>
              </a:r>
              <a:r>
                <a:rPr lang="en-US" altLang="ja-JP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BCP</a:t>
              </a:r>
              <a:r>
                <a:rPr lang="ja-JP" altLang="en-US" sz="14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ポイント</a:t>
              </a:r>
            </a:p>
          </p:txBody>
        </p:sp>
        <p:sp>
          <p:nvSpPr>
            <p:cNvPr id="2094" name="テキスト ボックス 1"/>
            <p:cNvSpPr txBox="1">
              <a:spLocks noChangeArrowheads="1"/>
            </p:cNvSpPr>
            <p:nvPr/>
          </p:nvSpPr>
          <p:spPr bwMode="auto">
            <a:xfrm>
              <a:off x="68011" y="7748523"/>
              <a:ext cx="3611236" cy="661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000" tIns="72000" rIns="72000" bIns="72000" anchor="ctr"/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「</a:t>
              </a:r>
              <a:r>
                <a:rPr lang="en-US" altLang="ja-JP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BCP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ゼロ状態を早急に脱却すること」が、重大な教訓の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ひとつであることを踏まえ、</a:t>
              </a:r>
              <a:r>
                <a:rPr lang="en-US" altLang="ja-JP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BCP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整備の習熟度に応じて</a:t>
              </a:r>
              <a:endPara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取り組むべきポイントを提示します。</a:t>
              </a:r>
              <a:endParaRPr lang="en-US" altLang="ja-JP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これ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により、</a:t>
              </a:r>
              <a:r>
                <a:rPr lang="en-US" altLang="ja-JP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BCP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未策定の企業は、短期間で簡単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に</a:t>
              </a:r>
              <a:r>
                <a:rPr lang="en-US" altLang="ja-JP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BCP</a:t>
              </a:r>
              <a:r>
                <a:rPr lang="ja-JP" altLang="en-US" sz="11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ゼロ状態</a:t>
              </a:r>
              <a:r>
                <a:rPr lang="ja-JP" altLang="en-US" sz="11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を脱却できます。</a:t>
              </a:r>
              <a:endPara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2079" name="正方形/長方形 59"/>
          <p:cNvSpPr>
            <a:spLocks noChangeArrowheads="1"/>
          </p:cNvSpPr>
          <p:nvPr/>
        </p:nvSpPr>
        <p:spPr bwMode="auto">
          <a:xfrm>
            <a:off x="92493" y="8214138"/>
            <a:ext cx="43719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注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上記プログラムは変更になる可能性があります。予めご了承ください。</a:t>
            </a:r>
            <a:endParaRPr lang="ja-JP" altLang="en-US" sz="10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4924" y="8498659"/>
            <a:ext cx="1979605" cy="30638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講師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81" name="テキスト ボックス 1"/>
          <p:cNvSpPr txBox="1">
            <a:spLocks noChangeArrowheads="1"/>
          </p:cNvSpPr>
          <p:nvPr/>
        </p:nvSpPr>
        <p:spPr bwMode="auto">
          <a:xfrm>
            <a:off x="1522413" y="2555875"/>
            <a:ext cx="5256212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①過去の事例から教訓を提示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</a:t>
            </a:r>
            <a:r>
              <a: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策定の際に押さえるべきポイントがつかめます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②宮城県における自然災害リスクを提示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→</a:t>
            </a:r>
            <a:r>
              <a: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策定の必要性を再認識いただけます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③自社でリスクを調査する際のコツを提示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上記②を自身で整理できるようになります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④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BCP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策定の全体像を提示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「やるべきこと＝ゴール」が認識できます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⑤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BCP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として整備すべき順番を提示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</a:t>
            </a:r>
            <a:r>
              <a:rPr lang="ja-JP" altLang="en-US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「何からやるべきか」が認識できます</a:t>
            </a:r>
            <a:endParaRPr lang="en-US" altLang="ja-JP" sz="11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82" name="テキスト ボックス 4"/>
          <p:cNvSpPr txBox="1">
            <a:spLocks noChangeArrowheads="1"/>
          </p:cNvSpPr>
          <p:nvPr/>
        </p:nvSpPr>
        <p:spPr bwMode="auto">
          <a:xfrm>
            <a:off x="100154" y="1729727"/>
            <a:ext cx="66324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BCP</a:t>
            </a:r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の策定・運用は、緊急事態に遭った場合、</a:t>
            </a:r>
            <a:r>
              <a:rPr lang="ja-JP" altLang="en-US" sz="140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「企業が生き抜くための準備」</a:t>
            </a:r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として有効です。</a:t>
            </a:r>
            <a:endParaRPr lang="en-US" altLang="ja-JP" sz="11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新型コロナウイルス、地震、集中豪雨など感染症や災害に備える必要性が高まるなか、企業における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BCP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（事業継続計画）の策定はますます重要となっています。本セミナーでは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BCP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策定の重要性を分かり易く解説します。</a:t>
            </a:r>
          </a:p>
        </p:txBody>
      </p:sp>
      <p:grpSp>
        <p:nvGrpSpPr>
          <p:cNvPr id="2083" name="グループ化 2"/>
          <p:cNvGrpSpPr>
            <a:grpSpLocks/>
          </p:cNvGrpSpPr>
          <p:nvPr/>
        </p:nvGrpSpPr>
        <p:grpSpPr bwMode="auto">
          <a:xfrm>
            <a:off x="100154" y="660401"/>
            <a:ext cx="6632434" cy="1069326"/>
            <a:chOff x="65275" y="299998"/>
            <a:chExt cx="6737350" cy="1196618"/>
          </a:xfrm>
        </p:grpSpPr>
        <p:sp>
          <p:nvSpPr>
            <p:cNvPr id="15" name="AutoShape 72"/>
            <p:cNvSpPr>
              <a:spLocks noChangeArrowheads="1"/>
            </p:cNvSpPr>
            <p:nvPr/>
          </p:nvSpPr>
          <p:spPr bwMode="auto">
            <a:xfrm>
              <a:off x="65275" y="299998"/>
              <a:ext cx="6737350" cy="1196618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28575">
              <a:noFill/>
            </a:ln>
          </p:spPr>
          <p:style>
            <a:lnRef idx="1">
              <a:schemeClr val="accent5"/>
            </a:lnRef>
            <a:fillRef idx="1003">
              <a:schemeClr val="dk2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>
                <a:defRPr/>
              </a:pPr>
              <a:endParaRPr lang="ja-JP" altLang="en-US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8" name="正方形/長方形 126"/>
            <p:cNvSpPr>
              <a:spLocks noChangeArrowheads="1"/>
            </p:cNvSpPr>
            <p:nvPr/>
          </p:nvSpPr>
          <p:spPr bwMode="auto">
            <a:xfrm>
              <a:off x="155161" y="429958"/>
              <a:ext cx="5616575" cy="369778"/>
            </a:xfrm>
            <a:prstGeom prst="rect">
              <a:avLst/>
            </a:prstGeom>
            <a:noFill/>
            <a:ln>
              <a:noFill/>
            </a:ln>
            <a:effectLst>
              <a:outerShdw blurRad="50800" dist="50800" dir="54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>
                <a:defRPr/>
              </a:pPr>
              <a:r>
                <a:rPr lang="ja-JP" altLang="en-US" sz="2400" b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過去の事例から学ぶ</a:t>
              </a:r>
            </a:p>
          </p:txBody>
        </p:sp>
        <p:sp>
          <p:nvSpPr>
            <p:cNvPr id="2089" name="WordArt 7"/>
            <p:cNvSpPr>
              <a:spLocks noChangeArrowheads="1" noChangeShapeType="1"/>
            </p:cNvSpPr>
            <p:nvPr/>
          </p:nvSpPr>
          <p:spPr bwMode="auto">
            <a:xfrm>
              <a:off x="155437" y="853545"/>
              <a:ext cx="6510114" cy="57635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b="1" kern="10" spc="-180" dirty="0"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  <a:latin typeface="Meiryo UI"/>
                  <a:ea typeface="Meiryo UI"/>
                  <a:cs typeface="Meiryo UI"/>
                </a:rPr>
                <a:t>ＢＣＰセミナー開催の</a:t>
              </a:r>
              <a:r>
                <a:rPr lang="ja-JP" altLang="en-US" sz="3600" b="1" kern="10" spc="-180" dirty="0" smtClean="0">
                  <a:ln w="12700">
                    <a:solidFill>
                      <a:schemeClr val="bg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  <a:latin typeface="Meiryo UI"/>
                  <a:ea typeface="Meiryo UI"/>
                  <a:cs typeface="Meiryo UI"/>
                </a:rPr>
                <a:t>ご案内</a:t>
              </a:r>
              <a:endParaRPr lang="ja-JP" altLang="en-US" sz="2400" kern="10" spc="-180" dirty="0">
                <a:ln w="1270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  <a:latin typeface="Meiryo UI"/>
                <a:ea typeface="Meiryo UI"/>
                <a:cs typeface="Meiryo UI"/>
              </a:endParaRPr>
            </a:p>
          </p:txBody>
        </p:sp>
      </p:grpSp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66192" y="2553774"/>
            <a:ext cx="1044578" cy="1134395"/>
          </a:xfrm>
          <a:prstGeom prst="rect">
            <a:avLst/>
          </a:prstGeom>
          <a:noFill/>
          <a:ln>
            <a:noFill/>
          </a:ln>
          <a:effectLst>
            <a:reflection endPos="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ホームベース 2"/>
          <p:cNvSpPr/>
          <p:nvPr/>
        </p:nvSpPr>
        <p:spPr>
          <a:xfrm>
            <a:off x="1125538" y="2617788"/>
            <a:ext cx="307975" cy="1049337"/>
          </a:xfrm>
          <a:prstGeom prst="homePlate">
            <a:avLst>
              <a:gd name="adj" fmla="val 21444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特</a:t>
            </a:r>
            <a:endParaRPr lang="en-US" altLang="ja-JP" sz="1400" dirty="0"/>
          </a:p>
          <a:p>
            <a:pPr algn="ctr">
              <a:defRPr/>
            </a:pPr>
            <a:endParaRPr lang="en-US" altLang="ja-JP" sz="900" dirty="0"/>
          </a:p>
          <a:p>
            <a:pPr algn="ctr">
              <a:defRPr/>
            </a:pPr>
            <a:r>
              <a:rPr lang="ja-JP" altLang="en-US" sz="1400" dirty="0"/>
              <a:t>徴</a:t>
            </a:r>
          </a:p>
        </p:txBody>
      </p:sp>
      <p:sp>
        <p:nvSpPr>
          <p:cNvPr id="2086" name="テキスト ボックス 1"/>
          <p:cNvSpPr txBox="1">
            <a:spLocks noChangeArrowheads="1"/>
          </p:cNvSpPr>
          <p:nvPr/>
        </p:nvSpPr>
        <p:spPr bwMode="auto">
          <a:xfrm>
            <a:off x="120101" y="6733662"/>
            <a:ext cx="6068466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宮城県に関連するハザードマップを分析したうえで、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BCP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して考慮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すべき災害を特定し、想定被害の概略等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紹介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します。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53196" y="632520"/>
            <a:ext cx="3820117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solidFill>
                  <a:srgbClr val="FFFFFF"/>
                </a:solidFill>
                <a:latin typeface="+mn-ea"/>
                <a:ea typeface="+mn-ea"/>
              </a:rPr>
              <a:t>BCP</a:t>
            </a:r>
            <a:r>
              <a:rPr kumimoji="1" lang="ja-JP" altLang="en-US" sz="1050" dirty="0" smtClean="0">
                <a:solidFill>
                  <a:srgbClr val="FFFFFF"/>
                </a:solidFill>
                <a:latin typeface="+mn-ea"/>
                <a:ea typeface="+mn-ea"/>
              </a:rPr>
              <a:t>＝</a:t>
            </a:r>
            <a:r>
              <a:rPr kumimoji="1" lang="en-US" altLang="ja-JP" sz="1050" dirty="0" smtClean="0">
                <a:solidFill>
                  <a:srgbClr val="FFFFFF"/>
                </a:solidFill>
                <a:latin typeface="+mn-ea"/>
                <a:ea typeface="+mn-ea"/>
              </a:rPr>
              <a:t>Business</a:t>
            </a:r>
            <a:r>
              <a:rPr kumimoji="1" lang="ja-JP" altLang="en-US" sz="1050" dirty="0" smtClean="0">
                <a:solidFill>
                  <a:srgbClr val="FFFFFF"/>
                </a:solidFill>
                <a:latin typeface="+mn-ea"/>
                <a:ea typeface="+mn-ea"/>
              </a:rPr>
              <a:t>  </a:t>
            </a:r>
            <a:r>
              <a:rPr lang="en-US" altLang="ja-JP" sz="1050" dirty="0" smtClean="0">
                <a:solidFill>
                  <a:srgbClr val="FFFFFF"/>
                </a:solidFill>
                <a:latin typeface="+mn-ea"/>
                <a:ea typeface="+mn-ea"/>
              </a:rPr>
              <a:t>Continuity</a:t>
            </a:r>
            <a:r>
              <a:rPr lang="ja-JP" altLang="en-US" sz="1050" dirty="0" smtClean="0">
                <a:solidFill>
                  <a:srgbClr val="FFFFFF"/>
                </a:solidFill>
                <a:latin typeface="+mn-ea"/>
                <a:ea typeface="+mn-ea"/>
              </a:rPr>
              <a:t> </a:t>
            </a:r>
            <a:r>
              <a:rPr lang="en-US" altLang="ja-JP" sz="1050" dirty="0" smtClean="0">
                <a:solidFill>
                  <a:srgbClr val="FFFFFF"/>
                </a:solidFill>
                <a:latin typeface="+mn-ea"/>
                <a:ea typeface="+mn-ea"/>
              </a:rPr>
              <a:t>Plan</a:t>
            </a:r>
            <a:r>
              <a:rPr lang="ja-JP" altLang="en-US" sz="1050" dirty="0" smtClean="0">
                <a:solidFill>
                  <a:srgbClr val="FFFFFF"/>
                </a:solidFill>
                <a:latin typeface="+mn-ea"/>
                <a:ea typeface="+mn-ea"/>
              </a:rPr>
              <a:t>（事業継続計画）</a:t>
            </a:r>
            <a:endParaRPr lang="en-US" altLang="ja-JP" sz="1050" dirty="0" smtClean="0">
              <a:solidFill>
                <a:srgbClr val="FFFFFF"/>
              </a:solidFill>
              <a:latin typeface="+mn-ea"/>
              <a:ea typeface="+mn-ea"/>
            </a:endParaRPr>
          </a:p>
          <a:p>
            <a:r>
              <a:rPr lang="ja-JP" altLang="en-US" sz="800" dirty="0">
                <a:solidFill>
                  <a:srgbClr val="FFFFFF"/>
                </a:solidFill>
                <a:latin typeface="+mn-ea"/>
                <a:ea typeface="+mn-ea"/>
              </a:rPr>
              <a:t>大地震等に</a:t>
            </a:r>
            <a:r>
              <a:rPr lang="ja-JP" altLang="en-US" sz="800" dirty="0" smtClean="0">
                <a:solidFill>
                  <a:srgbClr val="FFFFFF"/>
                </a:solidFill>
                <a:latin typeface="+mn-ea"/>
                <a:ea typeface="+mn-ea"/>
              </a:rPr>
              <a:t>よって「</a:t>
            </a:r>
            <a:r>
              <a:rPr lang="ja-JP" altLang="en-US" sz="800" dirty="0">
                <a:solidFill>
                  <a:srgbClr val="FFFFFF"/>
                </a:solidFill>
                <a:latin typeface="+mn-ea"/>
                <a:ea typeface="+mn-ea"/>
              </a:rPr>
              <a:t>組織</a:t>
            </a:r>
            <a:r>
              <a:rPr lang="ja-JP" altLang="en-US" sz="800" dirty="0" smtClean="0">
                <a:solidFill>
                  <a:srgbClr val="FFFFFF"/>
                </a:solidFill>
                <a:latin typeface="+mn-ea"/>
                <a:ea typeface="+mn-ea"/>
              </a:rPr>
              <a:t>全体</a:t>
            </a:r>
            <a:r>
              <a:rPr lang="ja-JP" altLang="en-US" sz="800" dirty="0">
                <a:solidFill>
                  <a:srgbClr val="FFFFFF"/>
                </a:solidFill>
                <a:latin typeface="+mn-ea"/>
                <a:ea typeface="+mn-ea"/>
              </a:rPr>
              <a:t>の操業度が著しく低下し、復旧まで時間がかかる局面」を前提に</a:t>
            </a:r>
            <a:r>
              <a:rPr lang="ja-JP" altLang="en-US" sz="800" dirty="0" smtClean="0">
                <a:solidFill>
                  <a:srgbClr val="FFFFFF"/>
                </a:solidFill>
                <a:latin typeface="+mn-ea"/>
                <a:ea typeface="+mn-ea"/>
              </a:rPr>
              <a:t>、可能</a:t>
            </a:r>
            <a:r>
              <a:rPr lang="ja-JP" altLang="en-US" sz="800" dirty="0">
                <a:solidFill>
                  <a:srgbClr val="FFFFFF"/>
                </a:solidFill>
                <a:latin typeface="+mn-ea"/>
                <a:ea typeface="+mn-ea"/>
              </a:rPr>
              <a:t>な限り早急に本格復旧ができる</a:t>
            </a:r>
            <a:r>
              <a:rPr lang="ja-JP" altLang="en-US" sz="800" dirty="0" smtClean="0">
                <a:solidFill>
                  <a:srgbClr val="FFFFFF"/>
                </a:solidFill>
                <a:latin typeface="+mn-ea"/>
                <a:ea typeface="+mn-ea"/>
              </a:rPr>
              <a:t>よう事前に対策等を整理する計画</a:t>
            </a:r>
            <a:endParaRPr kumimoji="1" lang="ja-JP" altLang="en-US" sz="800" dirty="0">
              <a:solidFill>
                <a:srgbClr val="FFFFFF"/>
              </a:solidFill>
              <a:latin typeface="+mn-ea"/>
              <a:ea typeface="+mn-ea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165304" y="156353"/>
            <a:ext cx="567283" cy="2601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n>
                  <a:solidFill>
                    <a:schemeClr val="tx1"/>
                  </a:solidFill>
                </a:ln>
                <a:latin typeface="+mj-ea"/>
                <a:ea typeface="明朝" pitchFamily="17" charset="-128"/>
              </a:rPr>
              <a:t>別紙</a:t>
            </a:r>
            <a:r>
              <a:rPr kumimoji="1" lang="en-US" altLang="ja-JP" sz="1200" dirty="0" smtClean="0">
                <a:ln>
                  <a:solidFill>
                    <a:schemeClr val="tx1"/>
                  </a:solidFill>
                </a:ln>
                <a:latin typeface="+mj-ea"/>
                <a:ea typeface="明朝" pitchFamily="17" charset="-128"/>
              </a:rPr>
              <a:t>1</a:t>
            </a:r>
            <a:endParaRPr kumimoji="1" lang="ja-JP" altLang="en-US" sz="1200" dirty="0">
              <a:ln>
                <a:solidFill>
                  <a:schemeClr val="tx1"/>
                </a:solidFill>
              </a:ln>
              <a:latin typeface="+mj-ea"/>
              <a:ea typeface="明朝" pitchFamily="1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33375" y="75748"/>
            <a:ext cx="4535785" cy="1164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宮城県経済商工観光部　中小企業支援室　経営支援班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行</a:t>
            </a:r>
            <a:endParaRPr lang="en-US" altLang="ja-JP" sz="11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 eaLnBrk="1" hangingPunct="1">
              <a:spcBef>
                <a:spcPct val="0"/>
              </a:spcBef>
              <a:buNone/>
            </a:pPr>
            <a:r>
              <a:rPr lang="en-US" altLang="ja-JP" sz="28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mail </a:t>
            </a:r>
            <a:r>
              <a:rPr lang="en-US" altLang="ja-JP" sz="18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chukisik@pref.miyagi.lg.jp</a:t>
            </a:r>
          </a:p>
          <a:p>
            <a:pPr lvl="0" eaLnBrk="1" hangingPunct="1">
              <a:spcBef>
                <a:spcPct val="0"/>
              </a:spcBef>
              <a:buNone/>
            </a:pPr>
            <a:r>
              <a:rPr lang="en-US" altLang="ja-JP" sz="28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FAX </a:t>
            </a:r>
            <a:r>
              <a:rPr lang="en-US" altLang="ja-JP" sz="2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022-211-2749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73688" y="912813"/>
            <a:ext cx="1379537" cy="338554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受講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申込書</a:t>
            </a:r>
          </a:p>
        </p:txBody>
      </p:sp>
      <p:graphicFrame>
        <p:nvGraphicFramePr>
          <p:cNvPr id="61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165272"/>
              </p:ext>
            </p:extLst>
          </p:nvPr>
        </p:nvGraphicFramePr>
        <p:xfrm>
          <a:off x="381431" y="2235509"/>
          <a:ext cx="6346825" cy="4130683"/>
        </p:xfrm>
        <a:graphic>
          <a:graphicData uri="http://schemas.openxmlformats.org/drawingml/2006/table">
            <a:tbl>
              <a:tblPr/>
              <a:tblGrid>
                <a:gridCol w="1282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9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貴社名</a:t>
                      </a:r>
                    </a:p>
                  </a:txBody>
                  <a:tcPr marL="91438" marR="91438" marT="49500" marB="495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0" marB="49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部署名</a:t>
                      </a:r>
                    </a:p>
                  </a:txBody>
                  <a:tcPr marL="91438" marR="91438" marT="49500" marB="495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0" marB="49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お電話番号</a:t>
                      </a:r>
                    </a:p>
                  </a:txBody>
                  <a:tcPr marL="91438" marR="91438" marT="49500" marB="495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0" marB="49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2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番号</a:t>
                      </a:r>
                    </a:p>
                  </a:txBody>
                  <a:tcPr marL="91438" marR="91438" marT="49500" marB="495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0" marB="49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0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ご住所</a:t>
                      </a:r>
                    </a:p>
                  </a:txBody>
                  <a:tcPr marL="91438" marR="91438" marT="49500" marB="495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〒</a:t>
                      </a:r>
                      <a:r>
                        <a:rPr kumimoji="1" lang="ja-JP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－</a:t>
                      </a:r>
                    </a:p>
                  </a:txBody>
                  <a:tcPr marL="91438" marR="91438" marT="49500" marB="49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お申込情報</a:t>
                      </a:r>
                    </a:p>
                  </a:txBody>
                  <a:tcPr marL="91438" marR="91438" marT="49500" marB="495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お申込①</a:t>
                      </a:r>
                      <a:endParaRPr kumimoji="1" lang="ja-JP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0" marB="495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お申込②</a:t>
                      </a:r>
                      <a:endParaRPr kumimoji="1" lang="ja-JP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0" marB="49500" anchor="ctr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フリガナ</a:t>
                      </a:r>
                    </a:p>
                  </a:txBody>
                  <a:tcPr marL="91438" marR="91438" marT="49500" marB="495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0" marB="49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0" marB="49500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ご氏名</a:t>
                      </a:r>
                    </a:p>
                  </a:txBody>
                  <a:tcPr marL="91438" marR="91438" marT="49500" marB="495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0" marB="49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0" marB="49500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お役職</a:t>
                      </a:r>
                    </a:p>
                  </a:txBody>
                  <a:tcPr marL="91438" marR="91438" marT="49500" marB="495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0" marB="49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ＨＧｺﾞｼｯｸE-PRO" pitchFamily="50" charset="-128"/>
                        <a:ea typeface="ＨＧｺﾞｼｯｸE-PRO" pitchFamily="50" charset="-128"/>
                      </a:endParaRPr>
                    </a:p>
                  </a:txBody>
                  <a:tcPr marL="91438" marR="91438" marT="49500" marB="49500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93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メールアドレス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※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0" marB="495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8" marR="91438" marT="49500" marB="495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ＨＧｺﾞｼｯｸE-PRO" pitchFamily="50" charset="-128"/>
                        <a:ea typeface="ＨＧｺﾞｼｯｸE-PRO" pitchFamily="50" charset="-128"/>
                      </a:endParaRPr>
                    </a:p>
                  </a:txBody>
                  <a:tcPr marL="91438" marR="91438" marT="49500" marB="49500" horzOverflow="overflow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142" name="Text Box 36"/>
          <p:cNvSpPr txBox="1">
            <a:spLocks noChangeArrowheads="1"/>
          </p:cNvSpPr>
          <p:nvPr/>
        </p:nvSpPr>
        <p:spPr bwMode="auto">
          <a:xfrm>
            <a:off x="-28575" y="0"/>
            <a:ext cx="307975" cy="9906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ja-JP" altLang="ja-JP" sz="800" smtClean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143" name="Text Box 39"/>
          <p:cNvSpPr txBox="1">
            <a:spLocks noChangeArrowheads="1"/>
          </p:cNvSpPr>
          <p:nvPr/>
        </p:nvSpPr>
        <p:spPr bwMode="auto">
          <a:xfrm>
            <a:off x="327025" y="1456118"/>
            <a:ext cx="518318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2000" b="1" dirty="0" smtClean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過去の事例から学ぶ　</a:t>
            </a:r>
            <a:r>
              <a:rPr lang="en-US" altLang="ja-JP" sz="2000" b="1" dirty="0" smtClean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BCP</a:t>
            </a:r>
            <a:r>
              <a:rPr lang="ja-JP" altLang="en-US" sz="2000" b="1" dirty="0" smtClean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セミナー</a:t>
            </a:r>
          </a:p>
        </p:txBody>
      </p:sp>
      <p:sp>
        <p:nvSpPr>
          <p:cNvPr id="4144" name="Text Box 40"/>
          <p:cNvSpPr txBox="1">
            <a:spLocks noChangeArrowheads="1"/>
          </p:cNvSpPr>
          <p:nvPr/>
        </p:nvSpPr>
        <p:spPr bwMode="auto">
          <a:xfrm>
            <a:off x="327025" y="1232703"/>
            <a:ext cx="316865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ja-JP" sz="1100" dirty="0" smtClean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</a:t>
            </a:r>
            <a:r>
              <a:rPr lang="ja-JP" altLang="en-US" sz="1100" dirty="0" smtClean="0">
                <a:solidFill>
                  <a:schemeClr val="accent5">
                    <a:lumMod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オープンセミナー■</a:t>
            </a:r>
          </a:p>
        </p:txBody>
      </p:sp>
      <p:sp>
        <p:nvSpPr>
          <p:cNvPr id="3121" name="Text Box 41"/>
          <p:cNvSpPr txBox="1">
            <a:spLocks noChangeArrowheads="1"/>
          </p:cNvSpPr>
          <p:nvPr/>
        </p:nvSpPr>
        <p:spPr bwMode="auto">
          <a:xfrm>
            <a:off x="346075" y="9045575"/>
            <a:ext cx="56880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1200" b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＜事務局記入欄＞</a:t>
            </a:r>
          </a:p>
        </p:txBody>
      </p:sp>
      <p:graphicFrame>
        <p:nvGraphicFramePr>
          <p:cNvPr id="6186" name="Group 42"/>
          <p:cNvGraphicFramePr>
            <a:graphicFrameLocks noGrp="1"/>
          </p:cNvGraphicFramePr>
          <p:nvPr/>
        </p:nvGraphicFramePr>
        <p:xfrm>
          <a:off x="419100" y="9294813"/>
          <a:ext cx="6264275" cy="569912"/>
        </p:xfrm>
        <a:graphic>
          <a:graphicData uri="http://schemas.openxmlformats.org/drawingml/2006/table">
            <a:tbl>
              <a:tblPr/>
              <a:tblGrid>
                <a:gridCol w="1366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窓口団体／企業</a:t>
                      </a: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所属名</a:t>
                      </a: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担当者名</a:t>
                      </a: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外線番号</a:t>
                      </a: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T="49466" marB="494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39" name="Line 61"/>
          <p:cNvSpPr>
            <a:spLocks noChangeShapeType="1"/>
          </p:cNvSpPr>
          <p:nvPr/>
        </p:nvSpPr>
        <p:spPr bwMode="auto">
          <a:xfrm>
            <a:off x="395288" y="9028113"/>
            <a:ext cx="626586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141" name="Picture 8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3688" y="180975"/>
            <a:ext cx="1379537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42" name="Text Box 40"/>
          <p:cNvSpPr txBox="1">
            <a:spLocks noChangeArrowheads="1"/>
          </p:cNvSpPr>
          <p:nvPr/>
        </p:nvSpPr>
        <p:spPr bwMode="auto">
          <a:xfrm>
            <a:off x="5622925" y="-15875"/>
            <a:ext cx="936625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9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事務局使用欄</a:t>
            </a:r>
          </a:p>
        </p:txBody>
      </p:sp>
      <p:sp>
        <p:nvSpPr>
          <p:cNvPr id="3143" name="Text Box 37"/>
          <p:cNvSpPr txBox="1">
            <a:spLocks noChangeArrowheads="1"/>
          </p:cNvSpPr>
          <p:nvPr/>
        </p:nvSpPr>
        <p:spPr bwMode="auto">
          <a:xfrm>
            <a:off x="346075" y="6460612"/>
            <a:ext cx="641985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後日、接続用</a:t>
            </a:r>
            <a:r>
              <a:rPr lang="en-US" altLang="ja-JP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URL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を送付いたしますので、必ずメールアドレスをご記入ください。</a:t>
            </a:r>
            <a:endParaRPr lang="ja-JP" altLang="en-US" sz="1050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45" name="Text Box 37"/>
          <p:cNvSpPr txBox="1">
            <a:spLocks noChangeArrowheads="1"/>
          </p:cNvSpPr>
          <p:nvPr/>
        </p:nvSpPr>
        <p:spPr bwMode="auto">
          <a:xfrm>
            <a:off x="364331" y="6766752"/>
            <a:ext cx="63277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個人情報のお取り扱いについて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申込書に記載いただきましたお客さまの情報は、今後の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BCP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セミナー等に関するご案内に使用することがあります。</a:t>
            </a:r>
          </a:p>
        </p:txBody>
      </p:sp>
      <p:sp>
        <p:nvSpPr>
          <p:cNvPr id="3147" name="Text Box 37"/>
          <p:cNvSpPr txBox="1">
            <a:spLocks noChangeArrowheads="1"/>
          </p:cNvSpPr>
          <p:nvPr/>
        </p:nvSpPr>
        <p:spPr bwMode="auto">
          <a:xfrm>
            <a:off x="327025" y="1906597"/>
            <a:ext cx="35718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本紙１枚で２名様までご記入（お申込）いただけます。</a:t>
            </a:r>
            <a:endParaRPr lang="en-US" altLang="ja-JP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933825" y="8193088"/>
            <a:ext cx="358775" cy="504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778</Words>
  <Application>Microsoft Office PowerPoint</Application>
  <PresentationFormat>A4 210 x 297 mm</PresentationFormat>
  <Paragraphs>90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ＨＧｺﾞｼｯｸE-PRO</vt:lpstr>
      <vt:lpstr>Meiryo UI</vt:lpstr>
      <vt:lpstr>ＭＳ Ｐゴシック</vt:lpstr>
      <vt:lpstr>メイリオ</vt:lpstr>
      <vt:lpstr>明朝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2023-07-14T01:56:33Z</dcterms:created>
  <dcterms:modified xsi:type="dcterms:W3CDTF">2023-09-07T08:33:52Z</dcterms:modified>
</cp:coreProperties>
</file>