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71" r:id="rId2"/>
    <p:sldId id="275" r:id="rId3"/>
    <p:sldId id="277" r:id="rId4"/>
    <p:sldId id="276"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BAD4"/>
    <a:srgbClr val="FFFF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84" y="30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83F115DC-85C5-4E9A-AB2D-42455DF5A398}" type="datetimeFigureOut">
              <a:rPr kumimoji="1" lang="ja-JP" altLang="en-US" smtClean="0"/>
              <a:t>2024/8/23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0951737-309C-4EF1-8917-4D38DB59BE8F}" type="slidenum">
              <a:rPr kumimoji="1" lang="ja-JP" altLang="en-US" smtClean="0"/>
              <a:t>‹#›</a:t>
            </a:fld>
            <a:endParaRPr kumimoji="1" lang="ja-JP" altLang="en-US"/>
          </a:p>
        </p:txBody>
      </p:sp>
    </p:spTree>
    <p:extLst>
      <p:ext uri="{BB962C8B-B14F-4D97-AF65-F5344CB8AC3E}">
        <p14:creationId xmlns:p14="http://schemas.microsoft.com/office/powerpoint/2010/main" val="38126757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A431219-2693-420C-8DAD-6A8D6100C8C0}"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298334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A431219-2693-420C-8DAD-6A8D6100C8C0}"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3996152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A431219-2693-420C-8DAD-6A8D6100C8C0}"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3277448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A431219-2693-420C-8DAD-6A8D6100C8C0}"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1145412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A431219-2693-420C-8DAD-6A8D6100C8C0}"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3591057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A431219-2693-420C-8DAD-6A8D6100C8C0}"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306257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A431219-2693-420C-8DAD-6A8D6100C8C0}" type="datetimeFigureOut">
              <a:rPr kumimoji="1" lang="ja-JP" altLang="en-US" smtClean="0"/>
              <a:t>2024/8/23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1143405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A431219-2693-420C-8DAD-6A8D6100C8C0}" type="datetimeFigureOut">
              <a:rPr kumimoji="1" lang="ja-JP" altLang="en-US" smtClean="0"/>
              <a:t>2024/8/23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3256467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431219-2693-420C-8DAD-6A8D6100C8C0}" type="datetimeFigureOut">
              <a:rPr kumimoji="1" lang="ja-JP" altLang="en-US" smtClean="0"/>
              <a:t>2024/8/23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4215461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A431219-2693-420C-8DAD-6A8D6100C8C0}"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2105739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A431219-2693-420C-8DAD-6A8D6100C8C0}"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3285946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431219-2693-420C-8DAD-6A8D6100C8C0}" type="datetimeFigureOut">
              <a:rPr kumimoji="1" lang="ja-JP" altLang="en-US" smtClean="0"/>
              <a:t>2024/8/23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2367C-3E72-4B81-96C5-5598738309E1}" type="slidenum">
              <a:rPr kumimoji="1" lang="ja-JP" altLang="en-US" smtClean="0"/>
              <a:t>‹#›</a:t>
            </a:fld>
            <a:endParaRPr kumimoji="1" lang="ja-JP" altLang="en-US"/>
          </a:p>
        </p:txBody>
      </p:sp>
    </p:spTree>
    <p:extLst>
      <p:ext uri="{BB962C8B-B14F-4D97-AF65-F5344CB8AC3E}">
        <p14:creationId xmlns:p14="http://schemas.microsoft.com/office/powerpoint/2010/main" val="30280841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575" y="184325"/>
            <a:ext cx="9906000" cy="523220"/>
          </a:xfrm>
          <a:prstGeom prst="rect">
            <a:avLst/>
          </a:prstGeom>
          <a:solidFill>
            <a:schemeClr val="accent2">
              <a:lumMod val="60000"/>
              <a:lumOff val="40000"/>
            </a:schemeClr>
          </a:solidFill>
        </p:spPr>
        <p:txBody>
          <a:bodyPr wrap="square" rtlCol="0">
            <a:spAutoFit/>
          </a:bodyPr>
          <a:lstStyle/>
          <a:p>
            <a:r>
              <a:rPr lang="ja-JP" altLang="en-US" sz="2800" dirty="0" smtClean="0">
                <a:ln>
                  <a:solidFill>
                    <a:sysClr val="windowText" lastClr="000000"/>
                  </a:solidFill>
                </a:ln>
                <a:latin typeface="BIZ UDPゴシック" panose="020B0400000000000000" pitchFamily="50" charset="-128"/>
                <a:ea typeface="BIZ UDPゴシック" panose="020B0400000000000000" pitchFamily="50" charset="-128"/>
              </a:rPr>
              <a:t>　</a:t>
            </a:r>
            <a:r>
              <a:rPr lang="en-US" altLang="ja-JP" sz="2800" dirty="0" smtClean="0">
                <a:ln>
                  <a:solidFill>
                    <a:sysClr val="windowText" lastClr="000000"/>
                  </a:solidFill>
                </a:ln>
                <a:latin typeface="BIZ UDPゴシック" panose="020B0400000000000000" pitchFamily="50" charset="-128"/>
                <a:ea typeface="BIZ UDPゴシック" panose="020B0400000000000000" pitchFamily="50" charset="-128"/>
              </a:rPr>
              <a:t>(</a:t>
            </a:r>
            <a:r>
              <a:rPr lang="ja-JP" altLang="en-US" sz="2800" dirty="0" smtClean="0">
                <a:ln>
                  <a:solidFill>
                    <a:sysClr val="windowText" lastClr="000000"/>
                  </a:solidFill>
                </a:ln>
                <a:latin typeface="BIZ UDPゴシック" panose="020B0400000000000000" pitchFamily="50" charset="-128"/>
                <a:ea typeface="BIZ UDPゴシック" panose="020B0400000000000000" pitchFamily="50" charset="-128"/>
              </a:rPr>
              <a:t>取組名）　　　　　　　　　　　　　　　　　　　　　　　　　</a:t>
            </a:r>
            <a:endParaRPr lang="ja-JP" altLang="en-US" sz="2800" dirty="0">
              <a:ln>
                <a:solidFill>
                  <a:sysClr val="windowText" lastClr="000000"/>
                </a:solidFill>
              </a:ln>
              <a:latin typeface="BIZ UDPゴシック" panose="020B0400000000000000" pitchFamily="50" charset="-128"/>
              <a:ea typeface="BIZ UDPゴシック" panose="020B0400000000000000" pitchFamily="50" charset="-128"/>
            </a:endParaRPr>
          </a:p>
        </p:txBody>
      </p:sp>
      <p:sp>
        <p:nvSpPr>
          <p:cNvPr id="51" name="テキスト ボックス 50"/>
          <p:cNvSpPr txBox="1"/>
          <p:nvPr/>
        </p:nvSpPr>
        <p:spPr>
          <a:xfrm>
            <a:off x="382735" y="2384848"/>
            <a:ext cx="1098824"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smtClean="0">
                <a:latin typeface="BIZ UDPゴシック" panose="020B0400000000000000" pitchFamily="50" charset="-128"/>
                <a:ea typeface="BIZ UDPゴシック" panose="020B0400000000000000" pitchFamily="50" charset="-128"/>
              </a:rPr>
              <a:t>実施内容</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52" name="テキスト ボックス 51"/>
          <p:cNvSpPr txBox="1"/>
          <p:nvPr/>
        </p:nvSpPr>
        <p:spPr>
          <a:xfrm>
            <a:off x="382734" y="3883938"/>
            <a:ext cx="1688361"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a:latin typeface="BIZ UDPゴシック" panose="020B0400000000000000" pitchFamily="50" charset="-128"/>
                <a:ea typeface="BIZ UDPゴシック" panose="020B0400000000000000" pitchFamily="50" charset="-128"/>
              </a:rPr>
              <a:t>取組の</a:t>
            </a:r>
            <a:r>
              <a:rPr lang="ja-JP" altLang="en-US" sz="1600" b="1" dirty="0" smtClean="0">
                <a:latin typeface="BIZ UDPゴシック" panose="020B0400000000000000" pitchFamily="50" charset="-128"/>
                <a:ea typeface="BIZ UDPゴシック" panose="020B0400000000000000" pitchFamily="50" charset="-128"/>
              </a:rPr>
              <a:t>効果</a:t>
            </a:r>
            <a:r>
              <a:rPr lang="ja-JP" altLang="en-US" sz="1600" b="1" dirty="0">
                <a:latin typeface="BIZ UDPゴシック" panose="020B0400000000000000" pitchFamily="50" charset="-128"/>
                <a:ea typeface="BIZ UDPゴシック" panose="020B0400000000000000" pitchFamily="50" charset="-128"/>
              </a:rPr>
              <a:t>等</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55" name="テキスト ボックス 54"/>
          <p:cNvSpPr txBox="1"/>
          <p:nvPr/>
        </p:nvSpPr>
        <p:spPr>
          <a:xfrm>
            <a:off x="382734" y="4222492"/>
            <a:ext cx="6480000" cy="1080000"/>
          </a:xfrm>
          <a:prstGeom prst="rect">
            <a:avLst/>
          </a:prstGeom>
          <a:noFill/>
          <a:ln w="19050">
            <a:solidFill>
              <a:schemeClr val="tx1"/>
            </a:solidFill>
          </a:ln>
        </p:spPr>
        <p:txBody>
          <a:bodyPr wrap="square" rtlCol="0">
            <a:noAutofit/>
          </a:bodyPr>
          <a:lstStyle/>
          <a:p>
            <a:endParaRPr kumimoji="1" lang="ja-JP" altLang="en-US" dirty="0"/>
          </a:p>
        </p:txBody>
      </p:sp>
      <p:sp>
        <p:nvSpPr>
          <p:cNvPr id="59" name="テキスト ボックス 58"/>
          <p:cNvSpPr txBox="1"/>
          <p:nvPr/>
        </p:nvSpPr>
        <p:spPr>
          <a:xfrm>
            <a:off x="382734" y="5340752"/>
            <a:ext cx="3078096"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smtClean="0">
                <a:latin typeface="BIZ UDPゴシック" panose="020B0400000000000000" pitchFamily="50" charset="-128"/>
                <a:ea typeface="BIZ UDPゴシック" panose="020B0400000000000000" pitchFamily="50" charset="-128"/>
              </a:rPr>
              <a:t>取組に対するお問い合わせ先</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62" name="テキスト ボックス 61"/>
          <p:cNvSpPr txBox="1"/>
          <p:nvPr/>
        </p:nvSpPr>
        <p:spPr>
          <a:xfrm>
            <a:off x="382734" y="5664487"/>
            <a:ext cx="6480000" cy="720000"/>
          </a:xfrm>
          <a:prstGeom prst="rect">
            <a:avLst/>
          </a:prstGeom>
          <a:noFill/>
          <a:ln w="19050">
            <a:solidFill>
              <a:schemeClr val="tx1"/>
            </a:solidFill>
          </a:ln>
        </p:spPr>
        <p:txBody>
          <a:bodyPr wrap="square" rtlCol="0">
            <a:noAutofit/>
          </a:bodyPr>
          <a:lstStyle/>
          <a:p>
            <a:endParaRPr kumimoji="1" lang="ja-JP" altLang="en-US" dirty="0"/>
          </a:p>
        </p:txBody>
      </p:sp>
      <p:sp>
        <p:nvSpPr>
          <p:cNvPr id="9" name="正方形/長方形 8"/>
          <p:cNvSpPr/>
          <p:nvPr/>
        </p:nvSpPr>
        <p:spPr>
          <a:xfrm>
            <a:off x="6964327" y="958645"/>
            <a:ext cx="2723683" cy="544108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写真等貼り付けスペース</a:t>
            </a:r>
            <a:endParaRPr kumimoji="1" lang="ja-JP" altLang="en-US" dirty="0"/>
          </a:p>
        </p:txBody>
      </p:sp>
      <p:sp>
        <p:nvSpPr>
          <p:cNvPr id="2" name="テキスト ボックス 1"/>
          <p:cNvSpPr txBox="1"/>
          <p:nvPr/>
        </p:nvSpPr>
        <p:spPr>
          <a:xfrm>
            <a:off x="2557810" y="-972700"/>
            <a:ext cx="903020" cy="646331"/>
          </a:xfrm>
          <a:prstGeom prst="rect">
            <a:avLst/>
          </a:prstGeom>
          <a:noFill/>
        </p:spPr>
        <p:txBody>
          <a:bodyPr wrap="square" rtlCol="0">
            <a:spAutoFit/>
          </a:bodyPr>
          <a:lstStyle/>
          <a:p>
            <a:r>
              <a:rPr kumimoji="1" lang="ja-JP" altLang="en-US" b="1" dirty="0" smtClean="0"/>
              <a:t>栄養・食生活</a:t>
            </a:r>
            <a:endParaRPr kumimoji="1" lang="ja-JP" altLang="en-US" b="1" dirty="0"/>
          </a:p>
        </p:txBody>
      </p:sp>
      <p:sp>
        <p:nvSpPr>
          <p:cNvPr id="26" name="テキスト ボックス 25"/>
          <p:cNvSpPr txBox="1"/>
          <p:nvPr/>
        </p:nvSpPr>
        <p:spPr>
          <a:xfrm>
            <a:off x="3720235" y="-943861"/>
            <a:ext cx="1244340" cy="646331"/>
          </a:xfrm>
          <a:prstGeom prst="rect">
            <a:avLst/>
          </a:prstGeom>
          <a:noFill/>
        </p:spPr>
        <p:txBody>
          <a:bodyPr wrap="square" rtlCol="0">
            <a:spAutoFit/>
          </a:bodyPr>
          <a:lstStyle/>
          <a:p>
            <a:r>
              <a:rPr kumimoji="1" lang="ja-JP" altLang="en-US" b="1" dirty="0" smtClean="0"/>
              <a:t>身体活動</a:t>
            </a:r>
            <a:endParaRPr kumimoji="1" lang="en-US" altLang="ja-JP" b="1" dirty="0" smtClean="0"/>
          </a:p>
          <a:p>
            <a:r>
              <a:rPr kumimoji="1" lang="ja-JP" altLang="en-US" b="1" dirty="0" smtClean="0"/>
              <a:t>・運動</a:t>
            </a:r>
            <a:endParaRPr kumimoji="1" lang="ja-JP" altLang="en-US" b="1" dirty="0"/>
          </a:p>
        </p:txBody>
      </p:sp>
      <p:sp>
        <p:nvSpPr>
          <p:cNvPr id="27" name="テキスト ボックス 26"/>
          <p:cNvSpPr txBox="1"/>
          <p:nvPr/>
        </p:nvSpPr>
        <p:spPr>
          <a:xfrm>
            <a:off x="5035212" y="-661024"/>
            <a:ext cx="903020" cy="369332"/>
          </a:xfrm>
          <a:prstGeom prst="rect">
            <a:avLst/>
          </a:prstGeom>
          <a:noFill/>
        </p:spPr>
        <p:txBody>
          <a:bodyPr wrap="square" rtlCol="0">
            <a:spAutoFit/>
          </a:bodyPr>
          <a:lstStyle/>
          <a:p>
            <a:r>
              <a:rPr kumimoji="1" lang="ja-JP" altLang="en-US" b="1" dirty="0" smtClean="0"/>
              <a:t>たばこ</a:t>
            </a:r>
            <a:endParaRPr kumimoji="1" lang="ja-JP" altLang="en-US" b="1" dirty="0"/>
          </a:p>
        </p:txBody>
      </p:sp>
      <p:sp>
        <p:nvSpPr>
          <p:cNvPr id="28" name="テキスト ボックス 27"/>
          <p:cNvSpPr txBox="1"/>
          <p:nvPr/>
        </p:nvSpPr>
        <p:spPr>
          <a:xfrm>
            <a:off x="6964327" y="-677456"/>
            <a:ext cx="1139270" cy="369332"/>
          </a:xfrm>
          <a:prstGeom prst="rect">
            <a:avLst/>
          </a:prstGeom>
          <a:noFill/>
        </p:spPr>
        <p:txBody>
          <a:bodyPr wrap="square" rtlCol="0">
            <a:spAutoFit/>
          </a:bodyPr>
          <a:lstStyle/>
          <a:p>
            <a:r>
              <a:rPr kumimoji="1" lang="ja-JP" altLang="en-US" b="1" dirty="0" smtClean="0"/>
              <a:t>心の健康</a:t>
            </a:r>
            <a:endParaRPr kumimoji="1" lang="ja-JP" altLang="en-US" b="1" dirty="0"/>
          </a:p>
        </p:txBody>
      </p:sp>
      <p:sp>
        <p:nvSpPr>
          <p:cNvPr id="29" name="テキスト ボックス 28"/>
          <p:cNvSpPr txBox="1"/>
          <p:nvPr/>
        </p:nvSpPr>
        <p:spPr>
          <a:xfrm>
            <a:off x="6173018" y="-677456"/>
            <a:ext cx="903020" cy="369332"/>
          </a:xfrm>
          <a:prstGeom prst="rect">
            <a:avLst/>
          </a:prstGeom>
          <a:noFill/>
        </p:spPr>
        <p:txBody>
          <a:bodyPr wrap="square" rtlCol="0">
            <a:spAutoFit/>
          </a:bodyPr>
          <a:lstStyle/>
          <a:p>
            <a:r>
              <a:rPr kumimoji="1" lang="ja-JP" altLang="en-US" b="1" dirty="0" smtClean="0"/>
              <a:t>歯科</a:t>
            </a:r>
            <a:endParaRPr kumimoji="1" lang="ja-JP" altLang="en-US" b="1" dirty="0"/>
          </a:p>
        </p:txBody>
      </p:sp>
      <p:sp>
        <p:nvSpPr>
          <p:cNvPr id="30" name="テキスト ボックス 29"/>
          <p:cNvSpPr txBox="1"/>
          <p:nvPr/>
        </p:nvSpPr>
        <p:spPr>
          <a:xfrm>
            <a:off x="233611" y="7141393"/>
            <a:ext cx="8780315" cy="1200329"/>
          </a:xfrm>
          <a:prstGeom prst="rect">
            <a:avLst/>
          </a:prstGeom>
          <a:noFill/>
        </p:spPr>
        <p:txBody>
          <a:bodyPr wrap="square" rtlCol="0">
            <a:spAutoFit/>
          </a:bodyPr>
          <a:lstStyle/>
          <a:p>
            <a:r>
              <a:rPr kumimoji="1" lang="ja-JP" altLang="en-US" b="1" dirty="0" smtClean="0"/>
              <a:t>・スペースが足りない場合は適宜調整してください。</a:t>
            </a:r>
            <a:endParaRPr kumimoji="1" lang="en-US" altLang="ja-JP" b="1" dirty="0" smtClean="0"/>
          </a:p>
          <a:p>
            <a:r>
              <a:rPr kumimoji="1" lang="ja-JP" altLang="en-US" b="1" dirty="0" smtClean="0"/>
              <a:t>・フォントや配置など一部編集を加える場合がございますが御了承ください。</a:t>
            </a:r>
            <a:endParaRPr kumimoji="1" lang="en-US" altLang="ja-JP" b="1" dirty="0" smtClean="0"/>
          </a:p>
          <a:p>
            <a:r>
              <a:rPr kumimoji="1" lang="ja-JP" altLang="en-US" b="1" dirty="0" smtClean="0"/>
              <a:t>・「実施期間」「実施場所」「対象者」「取組の効果等」「取組に対するお問い合わせ先」は必ず御記載ください。</a:t>
            </a:r>
            <a:endParaRPr kumimoji="1" lang="ja-JP" altLang="en-US" b="1" dirty="0"/>
          </a:p>
        </p:txBody>
      </p:sp>
      <p:sp>
        <p:nvSpPr>
          <p:cNvPr id="31" name="テキスト ボックス 30"/>
          <p:cNvSpPr txBox="1"/>
          <p:nvPr/>
        </p:nvSpPr>
        <p:spPr>
          <a:xfrm>
            <a:off x="8225209" y="-936099"/>
            <a:ext cx="1139270" cy="646331"/>
          </a:xfrm>
          <a:prstGeom prst="rect">
            <a:avLst/>
          </a:prstGeom>
          <a:noFill/>
        </p:spPr>
        <p:txBody>
          <a:bodyPr wrap="square" rtlCol="0">
            <a:spAutoFit/>
          </a:bodyPr>
          <a:lstStyle/>
          <a:p>
            <a:r>
              <a:rPr kumimoji="1" lang="ja-JP" altLang="en-US" b="1" dirty="0" smtClean="0"/>
              <a:t>がん・</a:t>
            </a:r>
            <a:endParaRPr kumimoji="1" lang="en-US" altLang="ja-JP" b="1" dirty="0" smtClean="0"/>
          </a:p>
          <a:p>
            <a:r>
              <a:rPr kumimoji="1" lang="ja-JP" altLang="en-US" b="1" dirty="0" smtClean="0"/>
              <a:t>循環器病</a:t>
            </a:r>
            <a:endParaRPr kumimoji="1" lang="ja-JP" altLang="en-US" b="1" dirty="0"/>
          </a:p>
        </p:txBody>
      </p:sp>
      <p:sp>
        <p:nvSpPr>
          <p:cNvPr id="3" name="正方形/長方形 2"/>
          <p:cNvSpPr/>
          <p:nvPr/>
        </p:nvSpPr>
        <p:spPr>
          <a:xfrm>
            <a:off x="11575" y="-972700"/>
            <a:ext cx="2149734" cy="6829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取組の</a:t>
            </a:r>
            <a:r>
              <a:rPr kumimoji="1" lang="ja-JP" altLang="en-US" b="1" dirty="0" smtClean="0"/>
              <a:t>区分</a:t>
            </a:r>
            <a:endParaRPr kumimoji="1" lang="en-US" altLang="ja-JP" b="1" dirty="0" smtClean="0"/>
          </a:p>
        </p:txBody>
      </p:sp>
      <p:sp>
        <p:nvSpPr>
          <p:cNvPr id="32" name="テキスト ボックス 31"/>
          <p:cNvSpPr txBox="1"/>
          <p:nvPr/>
        </p:nvSpPr>
        <p:spPr>
          <a:xfrm>
            <a:off x="233611" y="738446"/>
            <a:ext cx="5254522" cy="461665"/>
          </a:xfrm>
          <a:prstGeom prst="rect">
            <a:avLst/>
          </a:prstGeom>
          <a:noFill/>
        </p:spPr>
        <p:txBody>
          <a:bodyPr wrap="square" rtlCol="0">
            <a:spAutoFit/>
          </a:bodyPr>
          <a:lstStyle/>
          <a:p>
            <a:r>
              <a:rPr lang="ja-JP" altLang="en-US" sz="2400" b="1" dirty="0" smtClean="0">
                <a:latin typeface="BIZ UDPゴシック" panose="020B0400000000000000" pitchFamily="50" charset="-128"/>
                <a:ea typeface="BIZ UDPゴシック" panose="020B0400000000000000" pitchFamily="50" charset="-128"/>
              </a:rPr>
              <a:t>（取組主体名）</a:t>
            </a:r>
            <a:endParaRPr lang="ja-JP" altLang="en-US" sz="2000" b="1" dirty="0">
              <a:latin typeface="BIZ UDPゴシック" panose="020B0400000000000000" pitchFamily="50" charset="-128"/>
              <a:ea typeface="BIZ UDPゴシック" panose="020B0400000000000000"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915166625"/>
              </p:ext>
            </p:extLst>
          </p:nvPr>
        </p:nvGraphicFramePr>
        <p:xfrm>
          <a:off x="382735" y="1295697"/>
          <a:ext cx="6480000" cy="1005840"/>
        </p:xfrm>
        <a:graphic>
          <a:graphicData uri="http://schemas.openxmlformats.org/drawingml/2006/table">
            <a:tbl>
              <a:tblPr firstRow="1" bandRow="1">
                <a:tableStyleId>{7E9639D4-E3E2-4D34-9284-5A2195B3D0D7}</a:tableStyleId>
              </a:tblPr>
              <a:tblGrid>
                <a:gridCol w="900375">
                  <a:extLst>
                    <a:ext uri="{9D8B030D-6E8A-4147-A177-3AD203B41FA5}">
                      <a16:colId xmlns:a16="http://schemas.microsoft.com/office/drawing/2014/main" val="4150164139"/>
                    </a:ext>
                  </a:extLst>
                </a:gridCol>
                <a:gridCol w="5579625">
                  <a:extLst>
                    <a:ext uri="{9D8B030D-6E8A-4147-A177-3AD203B41FA5}">
                      <a16:colId xmlns:a16="http://schemas.microsoft.com/office/drawing/2014/main" val="465377542"/>
                    </a:ext>
                  </a:extLst>
                </a:gridCol>
              </a:tblGrid>
              <a:tr h="322815">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実施期間</a:t>
                      </a:r>
                      <a:endParaRPr kumimoji="1" lang="ja-JP" altLang="en-US" sz="16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solidFill>
                            <a:schemeClr val="tx1"/>
                          </a:solidFill>
                          <a:latin typeface="BIZ UDPゴシック" panose="020B0400000000000000" pitchFamily="50" charset="-128"/>
                          <a:ea typeface="BIZ UDPゴシック" panose="020B0400000000000000" pitchFamily="50" charset="-128"/>
                        </a:rPr>
                        <a:t>令和</a:t>
                      </a:r>
                      <a:r>
                        <a:rPr lang="en-US" altLang="ja-JP" sz="1600" b="1" dirty="0" smtClean="0">
                          <a:solidFill>
                            <a:schemeClr val="tx1"/>
                          </a:solidFill>
                          <a:latin typeface="BIZ UDPゴシック" panose="020B0400000000000000" pitchFamily="50" charset="-128"/>
                          <a:ea typeface="BIZ UDPゴシック" panose="020B0400000000000000" pitchFamily="50" charset="-128"/>
                        </a:rPr>
                        <a:t>6</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年</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１１月〇日～〇日</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2343848"/>
                  </a:ext>
                </a:extLst>
              </a:tr>
              <a:tr h="322815">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実施場所</a:t>
                      </a:r>
                      <a:endParaRPr kumimoji="1" lang="ja-JP" altLang="en-US" sz="14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latin typeface="BIZ UDPゴシック" panose="020B0400000000000000" pitchFamily="50" charset="-128"/>
                          <a:ea typeface="BIZ UDPゴシック" panose="020B0400000000000000" pitchFamily="50" charset="-128"/>
                        </a:rPr>
                        <a:t>○○会場、</a:t>
                      </a:r>
                      <a:r>
                        <a:rPr lang="en-US" altLang="ja-JP" sz="1600" b="1" dirty="0" smtClean="0">
                          <a:latin typeface="BIZ UDPゴシック" panose="020B0400000000000000" pitchFamily="50" charset="-128"/>
                          <a:ea typeface="BIZ UDPゴシック" panose="020B0400000000000000" pitchFamily="50" charset="-128"/>
                        </a:rPr>
                        <a:t>WEB</a:t>
                      </a:r>
                      <a:r>
                        <a:rPr lang="ja-JP" altLang="en-US" sz="1600" b="1" dirty="0" smtClean="0">
                          <a:latin typeface="BIZ UDPゴシック" panose="020B0400000000000000" pitchFamily="50" charset="-128"/>
                          <a:ea typeface="BIZ UDPゴシック" panose="020B0400000000000000" pitchFamily="50" charset="-128"/>
                        </a:rPr>
                        <a:t>開催　等</a:t>
                      </a:r>
                      <a:endParaRPr lang="en-US" altLang="ja-JP" sz="1600" b="1" dirty="0" smtClean="0">
                        <a:latin typeface="BIZ UDPゴシック" panose="020B0400000000000000" pitchFamily="50" charset="-128"/>
                        <a:ea typeface="BIZ UDPゴシック" panose="020B04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9912526"/>
                  </a:ext>
                </a:extLst>
              </a:tr>
              <a:tr h="322815">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対象者</a:t>
                      </a:r>
                      <a:endParaRPr kumimoji="1" lang="ja-JP" altLang="en-US" sz="16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latin typeface="BIZ UDPゴシック" panose="020B0400000000000000" pitchFamily="50" charset="-128"/>
                          <a:ea typeface="BIZ UDPゴシック" panose="020B0400000000000000" pitchFamily="50" charset="-128"/>
                        </a:rPr>
                        <a:t>○○市民、県民　等　（参加者数：○○名）</a:t>
                      </a:r>
                      <a:endParaRPr lang="en-US" altLang="ja-JP" sz="1600" b="1" dirty="0" smtClean="0">
                        <a:latin typeface="BIZ UDPゴシック" panose="020B0400000000000000" pitchFamily="50" charset="-128"/>
                        <a:ea typeface="BIZ UDPゴシック" panose="020B04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803319"/>
                  </a:ext>
                </a:extLst>
              </a:tr>
            </a:tbl>
          </a:graphicData>
        </a:graphic>
      </p:graphicFrame>
      <p:sp>
        <p:nvSpPr>
          <p:cNvPr id="6" name="テキスト ボックス 5"/>
          <p:cNvSpPr txBox="1"/>
          <p:nvPr/>
        </p:nvSpPr>
        <p:spPr>
          <a:xfrm>
            <a:off x="382734" y="2723402"/>
            <a:ext cx="6480000" cy="1122276"/>
          </a:xfrm>
          <a:prstGeom prst="rect">
            <a:avLst/>
          </a:prstGeom>
          <a:noFill/>
          <a:ln w="19050">
            <a:solidFill>
              <a:schemeClr val="tx1"/>
            </a:solidFill>
          </a:ln>
        </p:spPr>
        <p:txBody>
          <a:bodyPr wrap="square" rtlCol="0">
            <a:noAutofit/>
          </a:bodyPr>
          <a:lstStyle/>
          <a:p>
            <a:endParaRPr kumimoji="1" lang="ja-JP" altLang="en-US" dirty="0"/>
          </a:p>
        </p:txBody>
      </p:sp>
    </p:spTree>
    <p:extLst>
      <p:ext uri="{BB962C8B-B14F-4D97-AF65-F5344CB8AC3E}">
        <p14:creationId xmlns:p14="http://schemas.microsoft.com/office/powerpoint/2010/main" val="3263701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575" y="184325"/>
            <a:ext cx="9906000" cy="523220"/>
          </a:xfrm>
          <a:prstGeom prst="rect">
            <a:avLst/>
          </a:prstGeom>
          <a:solidFill>
            <a:schemeClr val="accent2">
              <a:lumMod val="60000"/>
              <a:lumOff val="40000"/>
            </a:schemeClr>
          </a:solidFill>
        </p:spPr>
        <p:txBody>
          <a:bodyPr wrap="square" rtlCol="0">
            <a:spAutoFit/>
          </a:bodyPr>
          <a:lstStyle/>
          <a:p>
            <a:r>
              <a:rPr lang="ja-JP" altLang="en-US" sz="2800" dirty="0">
                <a:ln>
                  <a:solidFill>
                    <a:sysClr val="windowText" lastClr="000000"/>
                  </a:solidFill>
                </a:ln>
                <a:latin typeface="BIZ UDPゴシック" panose="020B0400000000000000" pitchFamily="50" charset="-128"/>
                <a:ea typeface="BIZ UDPゴシック" panose="020B0400000000000000" pitchFamily="50" charset="-128"/>
              </a:rPr>
              <a:t>　</a:t>
            </a:r>
            <a:r>
              <a:rPr lang="en-US" altLang="ja-JP" sz="2800" dirty="0" smtClean="0">
                <a:ln>
                  <a:solidFill>
                    <a:sysClr val="windowText" lastClr="000000"/>
                  </a:solidFill>
                </a:ln>
                <a:latin typeface="BIZ UDPゴシック" panose="020B0400000000000000" pitchFamily="50" charset="-128"/>
                <a:ea typeface="BIZ UDPゴシック" panose="020B0400000000000000" pitchFamily="50" charset="-128"/>
              </a:rPr>
              <a:t>〔</a:t>
            </a:r>
            <a:r>
              <a:rPr lang="ja-JP" altLang="en-US" sz="2800" dirty="0" smtClean="0">
                <a:ln>
                  <a:solidFill>
                    <a:sysClr val="windowText" lastClr="000000"/>
                  </a:solidFill>
                </a:ln>
                <a:latin typeface="BIZ UDPゴシック" panose="020B0400000000000000" pitchFamily="50" charset="-128"/>
                <a:ea typeface="BIZ UDPゴシック" panose="020B0400000000000000" pitchFamily="50" charset="-128"/>
              </a:rPr>
              <a:t>記載例</a:t>
            </a:r>
            <a:r>
              <a:rPr lang="en-US" altLang="ja-JP" sz="2800" dirty="0" smtClean="0">
                <a:ln>
                  <a:solidFill>
                    <a:sysClr val="windowText" lastClr="000000"/>
                  </a:solidFill>
                </a:ln>
                <a:latin typeface="BIZ UDPゴシック" panose="020B0400000000000000" pitchFamily="50" charset="-128"/>
                <a:ea typeface="BIZ UDPゴシック" panose="020B0400000000000000" pitchFamily="50" charset="-128"/>
              </a:rPr>
              <a:t>〕</a:t>
            </a:r>
            <a:r>
              <a:rPr lang="ja-JP" altLang="en-US" sz="2800" dirty="0" err="1" smtClean="0">
                <a:ln>
                  <a:solidFill>
                    <a:sysClr val="windowText" lastClr="000000"/>
                  </a:solidFill>
                </a:ln>
                <a:latin typeface="BIZ UDPゴシック" panose="020B0400000000000000" pitchFamily="50" charset="-128"/>
                <a:ea typeface="BIZ UDPゴシック" panose="020B0400000000000000" pitchFamily="50" charset="-128"/>
              </a:rPr>
              <a:t>やさい</a:t>
            </a:r>
            <a:r>
              <a:rPr lang="ja-JP" altLang="en-US" sz="2800" dirty="0">
                <a:ln>
                  <a:solidFill>
                    <a:sysClr val="windowText" lastClr="000000"/>
                  </a:solidFill>
                </a:ln>
                <a:latin typeface="BIZ UDPゴシック" panose="020B0400000000000000" pitchFamily="50" charset="-128"/>
                <a:ea typeface="BIZ UDPゴシック" panose="020B0400000000000000" pitchFamily="50" charset="-128"/>
              </a:rPr>
              <a:t>もりもりチャレンジ</a:t>
            </a:r>
            <a:r>
              <a:rPr lang="ja-JP" altLang="en-US" sz="2800" dirty="0" smtClean="0">
                <a:ln>
                  <a:solidFill>
                    <a:sysClr val="windowText" lastClr="000000"/>
                  </a:solidFill>
                </a:ln>
                <a:latin typeface="BIZ UDPゴシック" panose="020B0400000000000000" pitchFamily="50" charset="-128"/>
                <a:ea typeface="BIZ UDPゴシック" panose="020B0400000000000000" pitchFamily="50" charset="-128"/>
              </a:rPr>
              <a:t>！</a:t>
            </a:r>
            <a:r>
              <a:rPr lang="ja-JP" altLang="en-US" sz="2800" dirty="0" smtClean="0">
                <a:ln>
                  <a:solidFill>
                    <a:sysClr val="windowText" lastClr="000000"/>
                  </a:solidFill>
                </a:ln>
                <a:latin typeface="BIZ UDPゴシック" panose="020B0400000000000000" pitchFamily="50" charset="-128"/>
                <a:ea typeface="BIZ UDPゴシック" panose="020B0400000000000000" pitchFamily="50" charset="-128"/>
              </a:rPr>
              <a:t>　　　　　　　　　　　　　　　　　　　　　　　　　</a:t>
            </a:r>
            <a:endParaRPr lang="ja-JP" altLang="en-US" sz="2800" dirty="0">
              <a:ln>
                <a:solidFill>
                  <a:sysClr val="windowText" lastClr="000000"/>
                </a:solidFill>
              </a:ln>
              <a:latin typeface="BIZ UDPゴシック" panose="020B0400000000000000" pitchFamily="50" charset="-128"/>
              <a:ea typeface="BIZ UDPゴシック" panose="020B0400000000000000" pitchFamily="50" charset="-128"/>
            </a:endParaRPr>
          </a:p>
        </p:txBody>
      </p:sp>
      <p:sp>
        <p:nvSpPr>
          <p:cNvPr id="51" name="テキスト ボックス 50"/>
          <p:cNvSpPr txBox="1"/>
          <p:nvPr/>
        </p:nvSpPr>
        <p:spPr>
          <a:xfrm>
            <a:off x="382735" y="2384848"/>
            <a:ext cx="1098824"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smtClean="0">
                <a:latin typeface="BIZ UDPゴシック" panose="020B0400000000000000" pitchFamily="50" charset="-128"/>
                <a:ea typeface="BIZ UDPゴシック" panose="020B0400000000000000" pitchFamily="50" charset="-128"/>
              </a:rPr>
              <a:t>実施内容</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52" name="テキスト ボックス 51"/>
          <p:cNvSpPr txBox="1"/>
          <p:nvPr/>
        </p:nvSpPr>
        <p:spPr>
          <a:xfrm>
            <a:off x="382734" y="3883938"/>
            <a:ext cx="1688361"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a:latin typeface="BIZ UDPゴシック" panose="020B0400000000000000" pitchFamily="50" charset="-128"/>
                <a:ea typeface="BIZ UDPゴシック" panose="020B0400000000000000" pitchFamily="50" charset="-128"/>
              </a:rPr>
              <a:t>取組の</a:t>
            </a:r>
            <a:r>
              <a:rPr lang="ja-JP" altLang="en-US" sz="1600" b="1" dirty="0" smtClean="0">
                <a:latin typeface="BIZ UDPゴシック" panose="020B0400000000000000" pitchFamily="50" charset="-128"/>
                <a:ea typeface="BIZ UDPゴシック" panose="020B0400000000000000" pitchFamily="50" charset="-128"/>
              </a:rPr>
              <a:t>効果</a:t>
            </a:r>
            <a:r>
              <a:rPr lang="ja-JP" altLang="en-US" sz="1600" b="1" dirty="0">
                <a:latin typeface="BIZ UDPゴシック" panose="020B0400000000000000" pitchFamily="50" charset="-128"/>
                <a:ea typeface="BIZ UDPゴシック" panose="020B0400000000000000" pitchFamily="50" charset="-128"/>
              </a:rPr>
              <a:t>等</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55" name="テキスト ボックス 54"/>
          <p:cNvSpPr txBox="1"/>
          <p:nvPr/>
        </p:nvSpPr>
        <p:spPr>
          <a:xfrm>
            <a:off x="382734" y="4222492"/>
            <a:ext cx="6480000" cy="1080000"/>
          </a:xfrm>
          <a:prstGeom prst="rect">
            <a:avLst/>
          </a:prstGeom>
          <a:noFill/>
          <a:ln w="19050">
            <a:solidFill>
              <a:schemeClr val="tx1"/>
            </a:solidFill>
          </a:ln>
        </p:spPr>
        <p:txBody>
          <a:bodyPr wrap="square" rtlCol="0">
            <a:noAutofit/>
          </a:bodyPr>
          <a:lstStyle/>
          <a:p>
            <a:r>
              <a:rPr kumimoji="1" lang="ja-JP" altLang="en-US">
                <a:latin typeface="BIZ UDPゴシック" panose="020B0400000000000000" pitchFamily="50" charset="-128"/>
                <a:ea typeface="BIZ UDPゴシック" panose="020B0400000000000000" pitchFamily="50" charset="-128"/>
              </a:rPr>
              <a:t>・社員からは、「はじめて食べたメニューだったが、また食べてみようと思う」「野菜を食べることを意識するようになった」等の声が聞かれた。</a:t>
            </a:r>
            <a:endParaRPr kumimoji="1" lang="en-US" altLang="ja-JP" dirty="0">
              <a:latin typeface="BIZ UDPゴシック" panose="020B0400000000000000" pitchFamily="50" charset="-128"/>
              <a:ea typeface="BIZ UDPゴシック" panose="020B0400000000000000" pitchFamily="50" charset="-128"/>
            </a:endParaRPr>
          </a:p>
        </p:txBody>
      </p:sp>
      <p:sp>
        <p:nvSpPr>
          <p:cNvPr id="59" name="テキスト ボックス 58"/>
          <p:cNvSpPr txBox="1"/>
          <p:nvPr/>
        </p:nvSpPr>
        <p:spPr>
          <a:xfrm>
            <a:off x="382734" y="5340752"/>
            <a:ext cx="3078096"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smtClean="0">
                <a:latin typeface="BIZ UDPゴシック" panose="020B0400000000000000" pitchFamily="50" charset="-128"/>
                <a:ea typeface="BIZ UDPゴシック" panose="020B0400000000000000" pitchFamily="50" charset="-128"/>
              </a:rPr>
              <a:t>取組に対するお問い合わせ先</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62" name="テキスト ボックス 61"/>
          <p:cNvSpPr txBox="1"/>
          <p:nvPr/>
        </p:nvSpPr>
        <p:spPr>
          <a:xfrm>
            <a:off x="382734" y="5664487"/>
            <a:ext cx="6480000" cy="720000"/>
          </a:xfrm>
          <a:prstGeom prst="rect">
            <a:avLst/>
          </a:prstGeom>
          <a:noFill/>
          <a:ln w="19050">
            <a:solidFill>
              <a:schemeClr val="tx1"/>
            </a:solidFill>
          </a:ln>
        </p:spPr>
        <p:txBody>
          <a:bodyPr wrap="square" rtlCol="0">
            <a:noAutofit/>
          </a:bodyPr>
          <a:lstStyle/>
          <a:p>
            <a:pPr lvl="0"/>
            <a:r>
              <a:rPr kumimoji="1" lang="ja-JP" altLang="en-US" sz="1400">
                <a:solidFill>
                  <a:srgbClr val="000000"/>
                </a:solidFill>
                <a:latin typeface="BIZ UDPゴシック" panose="020B0400000000000000" pitchFamily="50" charset="-128"/>
                <a:ea typeface="BIZ UDPゴシック" panose="020B0400000000000000" pitchFamily="50" charset="-128"/>
              </a:rPr>
              <a:t>○○株式会社　総務担当　</a:t>
            </a:r>
            <a:r>
              <a:rPr kumimoji="1" lang="en-US" altLang="ja-JP" sz="1400">
                <a:solidFill>
                  <a:srgbClr val="000000"/>
                </a:solidFill>
                <a:latin typeface="BIZ UDPゴシック" panose="020B0400000000000000" pitchFamily="50" charset="-128"/>
                <a:ea typeface="BIZ UDPゴシック" panose="020B0400000000000000" pitchFamily="50" charset="-128"/>
              </a:rPr>
              <a:t>0000-00-0000</a:t>
            </a:r>
          </a:p>
          <a:p>
            <a:pPr lvl="0"/>
            <a:r>
              <a:rPr kumimoji="1" lang="ja-JP" altLang="en-US" sz="1400">
                <a:solidFill>
                  <a:srgbClr val="000000"/>
                </a:solidFill>
                <a:latin typeface="BIZ UDPゴシック" panose="020B0400000000000000" pitchFamily="50" charset="-128"/>
                <a:ea typeface="BIZ UDPゴシック" panose="020B0400000000000000" pitchFamily="50" charset="-128"/>
              </a:rPr>
              <a:t>ホームページ：</a:t>
            </a:r>
            <a:r>
              <a:rPr kumimoji="1" lang="en-US" altLang="ja-JP" sz="1400">
                <a:solidFill>
                  <a:srgbClr val="000000"/>
                </a:solidFill>
                <a:latin typeface="BIZ UDPゴシック" panose="020B0400000000000000" pitchFamily="50" charset="-128"/>
                <a:ea typeface="BIZ UDPゴシック" panose="020B0400000000000000" pitchFamily="50" charset="-128"/>
              </a:rPr>
              <a:t>http://www...</a:t>
            </a:r>
            <a:endParaRPr kumimoji="1" lang="ja-JP" altLang="en-US" sz="1400" dirty="0">
              <a:solidFill>
                <a:srgbClr val="000000"/>
              </a:solidFill>
              <a:latin typeface="BIZ UDPゴシック" panose="020B0400000000000000" pitchFamily="50" charset="-128"/>
              <a:ea typeface="BIZ UDPゴシック" panose="020B0400000000000000" pitchFamily="50" charset="-128"/>
            </a:endParaRPr>
          </a:p>
        </p:txBody>
      </p:sp>
      <p:sp>
        <p:nvSpPr>
          <p:cNvPr id="32" name="テキスト ボックス 31"/>
          <p:cNvSpPr txBox="1"/>
          <p:nvPr/>
        </p:nvSpPr>
        <p:spPr>
          <a:xfrm>
            <a:off x="233611" y="738446"/>
            <a:ext cx="5254522" cy="400110"/>
          </a:xfrm>
          <a:prstGeom prst="rect">
            <a:avLst/>
          </a:prstGeom>
          <a:noFill/>
        </p:spPr>
        <p:txBody>
          <a:bodyPr wrap="square" rtlCol="0">
            <a:spAutoFit/>
          </a:bodyPr>
          <a:lstStyle/>
          <a:p>
            <a:r>
              <a:rPr lang="ja-JP" altLang="en-US" sz="2000" b="1" dirty="0">
                <a:latin typeface="BIZ UDPゴシック" panose="020B0400000000000000" pitchFamily="50" charset="-128"/>
                <a:ea typeface="BIZ UDPゴシック" panose="020B0400000000000000" pitchFamily="50" charset="-128"/>
              </a:rPr>
              <a:t>○○株式会社</a:t>
            </a:r>
          </a:p>
        </p:txBody>
      </p:sp>
      <p:graphicFrame>
        <p:nvGraphicFramePr>
          <p:cNvPr id="5" name="表 4"/>
          <p:cNvGraphicFramePr>
            <a:graphicFrameLocks noGrp="1"/>
          </p:cNvGraphicFramePr>
          <p:nvPr>
            <p:extLst>
              <p:ext uri="{D42A27DB-BD31-4B8C-83A1-F6EECF244321}">
                <p14:modId xmlns:p14="http://schemas.microsoft.com/office/powerpoint/2010/main" val="4003287551"/>
              </p:ext>
            </p:extLst>
          </p:nvPr>
        </p:nvGraphicFramePr>
        <p:xfrm>
          <a:off x="382735" y="1295697"/>
          <a:ext cx="6480000" cy="1005840"/>
        </p:xfrm>
        <a:graphic>
          <a:graphicData uri="http://schemas.openxmlformats.org/drawingml/2006/table">
            <a:tbl>
              <a:tblPr firstRow="1" bandRow="1">
                <a:tableStyleId>{7E9639D4-E3E2-4D34-9284-5A2195B3D0D7}</a:tableStyleId>
              </a:tblPr>
              <a:tblGrid>
                <a:gridCol w="974117">
                  <a:extLst>
                    <a:ext uri="{9D8B030D-6E8A-4147-A177-3AD203B41FA5}">
                      <a16:colId xmlns:a16="http://schemas.microsoft.com/office/drawing/2014/main" val="4150164139"/>
                    </a:ext>
                  </a:extLst>
                </a:gridCol>
                <a:gridCol w="5505883">
                  <a:extLst>
                    <a:ext uri="{9D8B030D-6E8A-4147-A177-3AD203B41FA5}">
                      <a16:colId xmlns:a16="http://schemas.microsoft.com/office/drawing/2014/main" val="465377542"/>
                    </a:ext>
                  </a:extLst>
                </a:gridCol>
              </a:tblGrid>
              <a:tr h="322815">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実施期間</a:t>
                      </a:r>
                      <a:endParaRPr kumimoji="1" lang="ja-JP" altLang="en-US" sz="16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solidFill>
                            <a:schemeClr val="tx1"/>
                          </a:solidFill>
                          <a:latin typeface="BIZ UDPゴシック" panose="020B0400000000000000" pitchFamily="50" charset="-128"/>
                          <a:ea typeface="BIZ UDPゴシック" panose="020B0400000000000000" pitchFamily="50" charset="-128"/>
                        </a:rPr>
                        <a:t>令和</a:t>
                      </a:r>
                      <a:r>
                        <a:rPr lang="en-US" altLang="ja-JP" sz="1600" b="1" dirty="0" smtClean="0">
                          <a:solidFill>
                            <a:schemeClr val="tx1"/>
                          </a:solidFill>
                          <a:latin typeface="BIZ UDPゴシック" panose="020B0400000000000000" pitchFamily="50" charset="-128"/>
                          <a:ea typeface="BIZ UDPゴシック" panose="020B0400000000000000" pitchFamily="50" charset="-128"/>
                        </a:rPr>
                        <a:t>6</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年</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１１月</a:t>
                      </a:r>
                      <a:r>
                        <a:rPr lang="en-US" altLang="ja-JP" sz="1600" b="1" dirty="0" smtClean="0">
                          <a:solidFill>
                            <a:schemeClr val="tx1"/>
                          </a:solidFill>
                          <a:latin typeface="BIZ UDPゴシック" panose="020B0400000000000000" pitchFamily="50" charset="-128"/>
                          <a:ea typeface="BIZ UDPゴシック" panose="020B0400000000000000" pitchFamily="50" charset="-128"/>
                        </a:rPr>
                        <a:t>7</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日～</a:t>
                      </a:r>
                      <a:r>
                        <a:rPr lang="en-US" altLang="ja-JP" sz="1600" b="1" dirty="0" smtClean="0">
                          <a:solidFill>
                            <a:schemeClr val="tx1"/>
                          </a:solidFill>
                          <a:latin typeface="BIZ UDPゴシック" panose="020B0400000000000000" pitchFamily="50" charset="-128"/>
                          <a:ea typeface="BIZ UDPゴシック" panose="020B0400000000000000" pitchFamily="50" charset="-128"/>
                        </a:rPr>
                        <a:t>14</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日</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2343848"/>
                  </a:ext>
                </a:extLst>
              </a:tr>
              <a:tr h="322815">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実施場所</a:t>
                      </a:r>
                      <a:endParaRPr kumimoji="1" lang="ja-JP" altLang="en-US" sz="14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latin typeface="BIZ UDPゴシック" panose="020B0400000000000000" pitchFamily="50" charset="-128"/>
                          <a:ea typeface="BIZ UDPゴシック" panose="020B0400000000000000" pitchFamily="50" charset="-128"/>
                        </a:rPr>
                        <a:t>社内食堂</a:t>
                      </a:r>
                      <a:endParaRPr lang="en-US" altLang="ja-JP" sz="1600" b="1" dirty="0" smtClean="0">
                        <a:latin typeface="BIZ UDPゴシック" panose="020B0400000000000000" pitchFamily="50" charset="-128"/>
                        <a:ea typeface="BIZ UDPゴシック" panose="020B04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9912526"/>
                  </a:ext>
                </a:extLst>
              </a:tr>
              <a:tr h="322815">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対象者</a:t>
                      </a:r>
                      <a:endParaRPr kumimoji="1" lang="ja-JP" altLang="en-US" sz="16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latin typeface="BIZ UDPゴシック" panose="020B0400000000000000" pitchFamily="50" charset="-128"/>
                          <a:ea typeface="BIZ UDPゴシック" panose="020B0400000000000000" pitchFamily="50" charset="-128"/>
                        </a:rPr>
                        <a:t>社員　（</a:t>
                      </a:r>
                      <a:r>
                        <a:rPr lang="en-US" altLang="ja-JP" sz="1600" b="1" dirty="0" smtClean="0">
                          <a:latin typeface="BIZ UDPゴシック" panose="020B0400000000000000" pitchFamily="50" charset="-128"/>
                          <a:ea typeface="BIZ UDPゴシック" panose="020B0400000000000000" pitchFamily="50" charset="-128"/>
                        </a:rPr>
                        <a:t>20</a:t>
                      </a:r>
                      <a:r>
                        <a:rPr lang="ja-JP" altLang="en-US" sz="1600" b="1" dirty="0" smtClean="0">
                          <a:latin typeface="BIZ UDPゴシック" panose="020B0400000000000000" pitchFamily="50" charset="-128"/>
                          <a:ea typeface="BIZ UDPゴシック" panose="020B0400000000000000" pitchFamily="50" charset="-128"/>
                        </a:rPr>
                        <a:t>名）</a:t>
                      </a:r>
                      <a:endParaRPr lang="en-US" altLang="ja-JP" sz="1600" b="1" dirty="0" smtClean="0">
                        <a:latin typeface="BIZ UDPゴシック" panose="020B0400000000000000" pitchFamily="50" charset="-128"/>
                        <a:ea typeface="BIZ UDPゴシック" panose="020B04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803319"/>
                  </a:ext>
                </a:extLst>
              </a:tr>
            </a:tbl>
          </a:graphicData>
        </a:graphic>
      </p:graphicFrame>
      <p:sp>
        <p:nvSpPr>
          <p:cNvPr id="6" name="テキスト ボックス 5"/>
          <p:cNvSpPr txBox="1"/>
          <p:nvPr/>
        </p:nvSpPr>
        <p:spPr>
          <a:xfrm>
            <a:off x="382734" y="2723402"/>
            <a:ext cx="6480000" cy="1122276"/>
          </a:xfrm>
          <a:prstGeom prst="rect">
            <a:avLst/>
          </a:prstGeom>
          <a:noFill/>
          <a:ln w="19050">
            <a:solidFill>
              <a:schemeClr val="tx1"/>
            </a:solidFill>
          </a:ln>
        </p:spPr>
        <p:txBody>
          <a:bodyPr wrap="square" rtlCol="0">
            <a:noAutofit/>
          </a:bodyPr>
          <a:lstStyle/>
          <a:p>
            <a:r>
              <a:rPr kumimoji="1" lang="ja-JP" altLang="en-US">
                <a:latin typeface="BIZ UDPゴシック" panose="020B0400000000000000" pitchFamily="50" charset="-128"/>
                <a:ea typeface="BIZ UDPゴシック" panose="020B0400000000000000" pitchFamily="50" charset="-128"/>
              </a:rPr>
              <a:t>・</a:t>
            </a:r>
            <a:r>
              <a:rPr kumimoji="1" lang="en-US" altLang="ja-JP">
                <a:latin typeface="BIZ UDPゴシック" panose="020B0400000000000000" pitchFamily="50" charset="-128"/>
                <a:ea typeface="BIZ UDPゴシック" panose="020B0400000000000000" pitchFamily="50" charset="-128"/>
              </a:rPr>
              <a:t>11/7</a:t>
            </a:r>
            <a:r>
              <a:rPr kumimoji="1" lang="ja-JP" altLang="en-US">
                <a:latin typeface="BIZ UDPゴシック" panose="020B0400000000000000" pitchFamily="50" charset="-128"/>
                <a:ea typeface="BIZ UDPゴシック" panose="020B0400000000000000" pitchFamily="50" charset="-128"/>
              </a:rPr>
              <a:t>～</a:t>
            </a:r>
            <a:r>
              <a:rPr kumimoji="1" lang="en-US" altLang="ja-JP">
                <a:latin typeface="BIZ UDPゴシック" panose="020B0400000000000000" pitchFamily="50" charset="-128"/>
                <a:ea typeface="BIZ UDPゴシック" panose="020B0400000000000000" pitchFamily="50" charset="-128"/>
              </a:rPr>
              <a:t>14</a:t>
            </a:r>
            <a:r>
              <a:rPr kumimoji="1" lang="ja-JP" altLang="en-US">
                <a:latin typeface="BIZ UDPゴシック" panose="020B0400000000000000" pitchFamily="50" charset="-128"/>
                <a:ea typeface="BIZ UDPゴシック" panose="020B0400000000000000" pitchFamily="50" charset="-128"/>
              </a:rPr>
              <a:t>の期間について、昼食に野菜の小皿を一品追加するよう、</a:t>
            </a:r>
            <a:r>
              <a:rPr kumimoji="1" lang="en-US" altLang="ja-JP">
                <a:latin typeface="BIZ UDPゴシック" panose="020B0400000000000000" pitchFamily="50" charset="-128"/>
                <a:ea typeface="BIZ UDPゴシック" panose="020B0400000000000000" pitchFamily="50" charset="-128"/>
              </a:rPr>
              <a:t>POP</a:t>
            </a:r>
            <a:r>
              <a:rPr kumimoji="1" lang="ja-JP" altLang="en-US">
                <a:latin typeface="BIZ UDPゴシック" panose="020B0400000000000000" pitchFamily="50" charset="-128"/>
                <a:ea typeface="BIZ UDPゴシック" panose="020B0400000000000000" pitchFamily="50" charset="-128"/>
              </a:rPr>
              <a:t>を作成し社員に呼びかけを行った。</a:t>
            </a:r>
            <a:endParaRPr kumimoji="1" lang="en-US" altLang="ja-JP">
              <a:latin typeface="BIZ UDPゴシック" panose="020B0400000000000000" pitchFamily="50" charset="-128"/>
              <a:ea typeface="BIZ UDPゴシック" panose="020B0400000000000000" pitchFamily="50" charset="-128"/>
            </a:endParaRPr>
          </a:p>
          <a:p>
            <a:r>
              <a:rPr kumimoji="1" lang="ja-JP" altLang="en-US">
                <a:latin typeface="BIZ UDPゴシック" panose="020B0400000000000000" pitchFamily="50" charset="-128"/>
                <a:ea typeface="BIZ UDPゴシック" panose="020B0400000000000000" pitchFamily="50" charset="-128"/>
              </a:rPr>
              <a:t>・期間中、一部の献立に含まれる野菜の量を増量した。</a:t>
            </a:r>
            <a:endParaRPr kumimoji="1" lang="ja-JP" altLang="en-US" dirty="0">
              <a:latin typeface="BIZ UDPゴシック" panose="020B0400000000000000" pitchFamily="50" charset="-128"/>
              <a:ea typeface="BIZ UDPゴシック" panose="020B0400000000000000" pitchFamily="50" charset="-128"/>
            </a:endParaRPr>
          </a:p>
        </p:txBody>
      </p:sp>
      <p:pic>
        <p:nvPicPr>
          <p:cNvPr id="21" name="Picture 8" descr="食堂のイラスト"/>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9761" y="4337949"/>
            <a:ext cx="2133232" cy="2037237"/>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6" descr="「お皿に盛られたみずみずしいサラダ | フリー素材のぱくたそ」の写真"/>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372" t="442" r="10188" b="-442"/>
          <a:stretch/>
        </p:blipFill>
        <p:spPr bwMode="auto">
          <a:xfrm>
            <a:off x="7269761" y="2384848"/>
            <a:ext cx="2352635" cy="1663769"/>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p:cNvSpPr txBox="1"/>
          <p:nvPr/>
        </p:nvSpPr>
        <p:spPr>
          <a:xfrm>
            <a:off x="2557810" y="-972700"/>
            <a:ext cx="903020" cy="646331"/>
          </a:xfrm>
          <a:prstGeom prst="rect">
            <a:avLst/>
          </a:prstGeom>
          <a:solidFill>
            <a:schemeClr val="accent5"/>
          </a:solidFill>
        </p:spPr>
        <p:txBody>
          <a:bodyPr wrap="square" rtlCol="0">
            <a:spAutoFit/>
          </a:bodyPr>
          <a:lstStyle/>
          <a:p>
            <a:r>
              <a:rPr kumimoji="1" lang="ja-JP" altLang="en-US" b="1" dirty="0" smtClean="0"/>
              <a:t>栄養・食生活</a:t>
            </a:r>
            <a:endParaRPr kumimoji="1" lang="ja-JP" altLang="en-US" b="1" dirty="0"/>
          </a:p>
        </p:txBody>
      </p:sp>
      <p:sp>
        <p:nvSpPr>
          <p:cNvPr id="14" name="テキスト ボックス 13"/>
          <p:cNvSpPr txBox="1"/>
          <p:nvPr/>
        </p:nvSpPr>
        <p:spPr>
          <a:xfrm>
            <a:off x="3720235" y="-943861"/>
            <a:ext cx="1244340" cy="646331"/>
          </a:xfrm>
          <a:prstGeom prst="rect">
            <a:avLst/>
          </a:prstGeom>
          <a:noFill/>
        </p:spPr>
        <p:txBody>
          <a:bodyPr wrap="square" rtlCol="0">
            <a:spAutoFit/>
          </a:bodyPr>
          <a:lstStyle/>
          <a:p>
            <a:r>
              <a:rPr kumimoji="1" lang="ja-JP" altLang="en-US" b="1" dirty="0" smtClean="0"/>
              <a:t>身体活動</a:t>
            </a:r>
            <a:endParaRPr kumimoji="1" lang="en-US" altLang="ja-JP" b="1" dirty="0" smtClean="0"/>
          </a:p>
          <a:p>
            <a:r>
              <a:rPr kumimoji="1" lang="ja-JP" altLang="en-US" b="1" dirty="0" smtClean="0"/>
              <a:t>・運動</a:t>
            </a:r>
            <a:endParaRPr kumimoji="1" lang="ja-JP" altLang="en-US" b="1" dirty="0"/>
          </a:p>
        </p:txBody>
      </p:sp>
      <p:sp>
        <p:nvSpPr>
          <p:cNvPr id="15" name="テキスト ボックス 14"/>
          <p:cNvSpPr txBox="1"/>
          <p:nvPr/>
        </p:nvSpPr>
        <p:spPr>
          <a:xfrm>
            <a:off x="5035212" y="-661024"/>
            <a:ext cx="903020" cy="369332"/>
          </a:xfrm>
          <a:prstGeom prst="rect">
            <a:avLst/>
          </a:prstGeom>
          <a:noFill/>
        </p:spPr>
        <p:txBody>
          <a:bodyPr wrap="square" rtlCol="0">
            <a:spAutoFit/>
          </a:bodyPr>
          <a:lstStyle/>
          <a:p>
            <a:r>
              <a:rPr kumimoji="1" lang="ja-JP" altLang="en-US" b="1" dirty="0" smtClean="0"/>
              <a:t>たばこ</a:t>
            </a:r>
            <a:endParaRPr kumimoji="1" lang="ja-JP" altLang="en-US" b="1" dirty="0"/>
          </a:p>
        </p:txBody>
      </p:sp>
      <p:sp>
        <p:nvSpPr>
          <p:cNvPr id="16" name="テキスト ボックス 15"/>
          <p:cNvSpPr txBox="1"/>
          <p:nvPr/>
        </p:nvSpPr>
        <p:spPr>
          <a:xfrm>
            <a:off x="6964327" y="-677456"/>
            <a:ext cx="1139270" cy="369332"/>
          </a:xfrm>
          <a:prstGeom prst="rect">
            <a:avLst/>
          </a:prstGeom>
          <a:noFill/>
        </p:spPr>
        <p:txBody>
          <a:bodyPr wrap="square" rtlCol="0">
            <a:spAutoFit/>
          </a:bodyPr>
          <a:lstStyle/>
          <a:p>
            <a:r>
              <a:rPr kumimoji="1" lang="ja-JP" altLang="en-US" b="1" dirty="0" smtClean="0"/>
              <a:t>心の健康</a:t>
            </a:r>
            <a:endParaRPr kumimoji="1" lang="ja-JP" altLang="en-US" b="1" dirty="0"/>
          </a:p>
        </p:txBody>
      </p:sp>
      <p:sp>
        <p:nvSpPr>
          <p:cNvPr id="17" name="テキスト ボックス 16"/>
          <p:cNvSpPr txBox="1"/>
          <p:nvPr/>
        </p:nvSpPr>
        <p:spPr>
          <a:xfrm>
            <a:off x="6173018" y="-677456"/>
            <a:ext cx="903020" cy="369332"/>
          </a:xfrm>
          <a:prstGeom prst="rect">
            <a:avLst/>
          </a:prstGeom>
          <a:noFill/>
        </p:spPr>
        <p:txBody>
          <a:bodyPr wrap="square" rtlCol="0">
            <a:spAutoFit/>
          </a:bodyPr>
          <a:lstStyle/>
          <a:p>
            <a:r>
              <a:rPr kumimoji="1" lang="ja-JP" altLang="en-US" b="1" dirty="0" smtClean="0"/>
              <a:t>歯科</a:t>
            </a:r>
            <a:endParaRPr kumimoji="1" lang="ja-JP" altLang="en-US" b="1" dirty="0"/>
          </a:p>
        </p:txBody>
      </p:sp>
      <p:sp>
        <p:nvSpPr>
          <p:cNvPr id="18" name="テキスト ボックス 17"/>
          <p:cNvSpPr txBox="1"/>
          <p:nvPr/>
        </p:nvSpPr>
        <p:spPr>
          <a:xfrm>
            <a:off x="8225209" y="-936099"/>
            <a:ext cx="1139270" cy="646331"/>
          </a:xfrm>
          <a:prstGeom prst="rect">
            <a:avLst/>
          </a:prstGeom>
          <a:noFill/>
        </p:spPr>
        <p:txBody>
          <a:bodyPr wrap="square" rtlCol="0">
            <a:spAutoFit/>
          </a:bodyPr>
          <a:lstStyle/>
          <a:p>
            <a:r>
              <a:rPr kumimoji="1" lang="ja-JP" altLang="en-US" b="1" dirty="0" smtClean="0"/>
              <a:t>がん・</a:t>
            </a:r>
            <a:endParaRPr kumimoji="1" lang="en-US" altLang="ja-JP" b="1" dirty="0" smtClean="0"/>
          </a:p>
          <a:p>
            <a:r>
              <a:rPr kumimoji="1" lang="ja-JP" altLang="en-US" b="1" dirty="0" smtClean="0"/>
              <a:t>循環器病</a:t>
            </a:r>
            <a:endParaRPr kumimoji="1" lang="ja-JP" altLang="en-US" b="1" dirty="0"/>
          </a:p>
        </p:txBody>
      </p:sp>
      <p:sp>
        <p:nvSpPr>
          <p:cNvPr id="19" name="正方形/長方形 18"/>
          <p:cNvSpPr/>
          <p:nvPr/>
        </p:nvSpPr>
        <p:spPr>
          <a:xfrm>
            <a:off x="11575" y="-972700"/>
            <a:ext cx="2149734" cy="6829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取組の</a:t>
            </a:r>
            <a:r>
              <a:rPr kumimoji="1" lang="ja-JP" altLang="en-US" b="1" dirty="0" smtClean="0"/>
              <a:t>区分</a:t>
            </a:r>
            <a:endParaRPr kumimoji="1" lang="en-US" altLang="ja-JP" b="1" dirty="0" smtClean="0"/>
          </a:p>
        </p:txBody>
      </p:sp>
    </p:spTree>
    <p:extLst>
      <p:ext uri="{BB962C8B-B14F-4D97-AF65-F5344CB8AC3E}">
        <p14:creationId xmlns:p14="http://schemas.microsoft.com/office/powerpoint/2010/main" val="10488031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575" y="184325"/>
            <a:ext cx="9906000" cy="523220"/>
          </a:xfrm>
          <a:prstGeom prst="rect">
            <a:avLst/>
          </a:prstGeom>
          <a:solidFill>
            <a:schemeClr val="accent2">
              <a:lumMod val="60000"/>
              <a:lumOff val="40000"/>
            </a:schemeClr>
          </a:solidFill>
        </p:spPr>
        <p:txBody>
          <a:bodyPr wrap="square" rtlCol="0">
            <a:spAutoFit/>
          </a:bodyPr>
          <a:lstStyle/>
          <a:p>
            <a:r>
              <a:rPr lang="ja-JP" altLang="en-US" sz="2800" dirty="0">
                <a:ln>
                  <a:solidFill>
                    <a:sysClr val="windowText" lastClr="000000"/>
                  </a:solidFill>
                </a:ln>
                <a:latin typeface="BIZ UDPゴシック" panose="020B0400000000000000" pitchFamily="50" charset="-128"/>
                <a:ea typeface="BIZ UDPゴシック" panose="020B0400000000000000" pitchFamily="50" charset="-128"/>
              </a:rPr>
              <a:t>　</a:t>
            </a:r>
            <a:r>
              <a:rPr lang="en-US" altLang="ja-JP" sz="2800" dirty="0" smtClean="0">
                <a:ln>
                  <a:solidFill>
                    <a:sysClr val="windowText" lastClr="000000"/>
                  </a:solidFill>
                </a:ln>
                <a:latin typeface="BIZ UDPゴシック" panose="020B0400000000000000" pitchFamily="50" charset="-128"/>
                <a:ea typeface="BIZ UDPゴシック" panose="020B0400000000000000" pitchFamily="50" charset="-128"/>
              </a:rPr>
              <a:t>〔</a:t>
            </a:r>
            <a:r>
              <a:rPr lang="ja-JP" altLang="en-US" sz="2800" dirty="0" smtClean="0">
                <a:ln>
                  <a:solidFill>
                    <a:sysClr val="windowText" lastClr="000000"/>
                  </a:solidFill>
                </a:ln>
                <a:latin typeface="BIZ UDPゴシック" panose="020B0400000000000000" pitchFamily="50" charset="-128"/>
                <a:ea typeface="BIZ UDPゴシック" panose="020B0400000000000000" pitchFamily="50" charset="-128"/>
              </a:rPr>
              <a:t>記載例</a:t>
            </a:r>
            <a:r>
              <a:rPr lang="en-US" altLang="ja-JP" sz="2800" dirty="0" smtClean="0">
                <a:ln>
                  <a:solidFill>
                    <a:sysClr val="windowText" lastClr="000000"/>
                  </a:solidFill>
                </a:ln>
                <a:latin typeface="BIZ UDPゴシック" panose="020B0400000000000000" pitchFamily="50" charset="-128"/>
                <a:ea typeface="BIZ UDPゴシック" panose="020B0400000000000000" pitchFamily="50" charset="-128"/>
              </a:rPr>
              <a:t>〕</a:t>
            </a:r>
            <a:r>
              <a:rPr lang="ja-JP" altLang="en-US" sz="2800" dirty="0" smtClean="0">
                <a:ln>
                  <a:solidFill>
                    <a:sysClr val="windowText" lastClr="000000"/>
                  </a:solidFill>
                </a:ln>
                <a:latin typeface="BIZ UDPゴシック" panose="020B0400000000000000" pitchFamily="50" charset="-128"/>
                <a:ea typeface="BIZ UDPゴシック" panose="020B0400000000000000" pitchFamily="50" charset="-128"/>
              </a:rPr>
              <a:t>歩数アップチャレンジ</a:t>
            </a:r>
            <a:r>
              <a:rPr lang="en-US" altLang="ja-JP" sz="2800" dirty="0" smtClean="0">
                <a:ln>
                  <a:solidFill>
                    <a:sysClr val="windowText" lastClr="000000"/>
                  </a:solidFill>
                </a:ln>
                <a:latin typeface="BIZ UDPゴシック" panose="020B0400000000000000" pitchFamily="50" charset="-128"/>
                <a:ea typeface="BIZ UDPゴシック" panose="020B0400000000000000" pitchFamily="50" charset="-128"/>
              </a:rPr>
              <a:t>2024</a:t>
            </a:r>
            <a:r>
              <a:rPr lang="ja-JP" altLang="en-US" sz="2800" dirty="0">
                <a:ln>
                  <a:solidFill>
                    <a:sysClr val="windowText" lastClr="000000"/>
                  </a:solidFill>
                </a:ln>
                <a:latin typeface="BIZ UDPゴシック" panose="020B0400000000000000" pitchFamily="50" charset="-128"/>
                <a:ea typeface="BIZ UDPゴシック" panose="020B0400000000000000" pitchFamily="50" charset="-128"/>
              </a:rPr>
              <a:t>　</a:t>
            </a:r>
            <a:r>
              <a:rPr lang="ja-JP" altLang="en-US" sz="2800" dirty="0" smtClean="0">
                <a:ln>
                  <a:solidFill>
                    <a:sysClr val="windowText" lastClr="000000"/>
                  </a:solidFill>
                </a:ln>
                <a:latin typeface="BIZ UDPゴシック" panose="020B0400000000000000" pitchFamily="50" charset="-128"/>
                <a:ea typeface="BIZ UDPゴシック" panose="020B0400000000000000" pitchFamily="50" charset="-128"/>
              </a:rPr>
              <a:t>参加　　　　　　　　　　　　　　　　　　　　　　　　　</a:t>
            </a:r>
            <a:endParaRPr lang="ja-JP" altLang="en-US" sz="2800" dirty="0">
              <a:ln>
                <a:solidFill>
                  <a:sysClr val="windowText" lastClr="000000"/>
                </a:solidFill>
              </a:ln>
              <a:latin typeface="BIZ UDPゴシック" panose="020B0400000000000000" pitchFamily="50" charset="-128"/>
              <a:ea typeface="BIZ UDPゴシック" panose="020B0400000000000000" pitchFamily="50" charset="-128"/>
            </a:endParaRPr>
          </a:p>
        </p:txBody>
      </p:sp>
      <p:sp>
        <p:nvSpPr>
          <p:cNvPr id="51" name="テキスト ボックス 50"/>
          <p:cNvSpPr txBox="1"/>
          <p:nvPr/>
        </p:nvSpPr>
        <p:spPr>
          <a:xfrm>
            <a:off x="382735" y="2384848"/>
            <a:ext cx="1098824"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smtClean="0">
                <a:latin typeface="BIZ UDPゴシック" panose="020B0400000000000000" pitchFamily="50" charset="-128"/>
                <a:ea typeface="BIZ UDPゴシック" panose="020B0400000000000000" pitchFamily="50" charset="-128"/>
              </a:rPr>
              <a:t>実施内容</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52" name="テキスト ボックス 51"/>
          <p:cNvSpPr txBox="1"/>
          <p:nvPr/>
        </p:nvSpPr>
        <p:spPr>
          <a:xfrm>
            <a:off x="382734" y="3883938"/>
            <a:ext cx="1688361"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a:latin typeface="BIZ UDPゴシック" panose="020B0400000000000000" pitchFamily="50" charset="-128"/>
                <a:ea typeface="BIZ UDPゴシック" panose="020B0400000000000000" pitchFamily="50" charset="-128"/>
              </a:rPr>
              <a:t>取組の</a:t>
            </a:r>
            <a:r>
              <a:rPr lang="ja-JP" altLang="en-US" sz="1600" b="1" dirty="0" smtClean="0">
                <a:latin typeface="BIZ UDPゴシック" panose="020B0400000000000000" pitchFamily="50" charset="-128"/>
                <a:ea typeface="BIZ UDPゴシック" panose="020B0400000000000000" pitchFamily="50" charset="-128"/>
              </a:rPr>
              <a:t>効果</a:t>
            </a:r>
            <a:r>
              <a:rPr lang="ja-JP" altLang="en-US" sz="1600" b="1" dirty="0">
                <a:latin typeface="BIZ UDPゴシック" panose="020B0400000000000000" pitchFamily="50" charset="-128"/>
                <a:ea typeface="BIZ UDPゴシック" panose="020B0400000000000000" pitchFamily="50" charset="-128"/>
              </a:rPr>
              <a:t>等</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55" name="テキスト ボックス 54"/>
          <p:cNvSpPr txBox="1"/>
          <p:nvPr/>
        </p:nvSpPr>
        <p:spPr>
          <a:xfrm>
            <a:off x="382734" y="4222492"/>
            <a:ext cx="6480000" cy="1080000"/>
          </a:xfrm>
          <a:prstGeom prst="rect">
            <a:avLst/>
          </a:prstGeom>
          <a:noFill/>
          <a:ln w="19050">
            <a:solidFill>
              <a:schemeClr val="tx1"/>
            </a:solidFill>
          </a:ln>
        </p:spPr>
        <p:txBody>
          <a:bodyPr wrap="square" rtlCol="0">
            <a:noAutofit/>
          </a:bodyPr>
          <a:lstStyle/>
          <a:p>
            <a:r>
              <a:rPr kumimoji="1" lang="ja-JP" altLang="en-US" dirty="0">
                <a:latin typeface="BIZ UDPゴシック" panose="020B0400000000000000" pitchFamily="50" charset="-128"/>
                <a:ea typeface="BIZ UDPゴシック" panose="020B0400000000000000" pitchFamily="50" charset="-128"/>
              </a:rPr>
              <a:t>・社員からは、</a:t>
            </a:r>
            <a:r>
              <a:rPr kumimoji="1" lang="ja-JP" altLang="en-US" dirty="0" smtClean="0">
                <a:latin typeface="BIZ UDPゴシック" panose="020B0400000000000000" pitchFamily="50" charset="-128"/>
                <a:ea typeface="BIZ UDPゴシック" panose="020B0400000000000000" pitchFamily="50" charset="-128"/>
              </a:rPr>
              <a:t>「いつもより歩数を意識できた」「チーム員同士でコミュニケーションをとるきっかけになった」等の感想が聞かれた。</a:t>
            </a:r>
            <a:endParaRPr kumimoji="1" lang="en-US" altLang="ja-JP" dirty="0">
              <a:latin typeface="BIZ UDPゴシック" panose="020B0400000000000000" pitchFamily="50" charset="-128"/>
              <a:ea typeface="BIZ UDPゴシック" panose="020B0400000000000000" pitchFamily="50" charset="-128"/>
            </a:endParaRPr>
          </a:p>
        </p:txBody>
      </p:sp>
      <p:sp>
        <p:nvSpPr>
          <p:cNvPr id="59" name="テキスト ボックス 58"/>
          <p:cNvSpPr txBox="1"/>
          <p:nvPr/>
        </p:nvSpPr>
        <p:spPr>
          <a:xfrm>
            <a:off x="382734" y="5340752"/>
            <a:ext cx="3078096"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smtClean="0">
                <a:latin typeface="BIZ UDPゴシック" panose="020B0400000000000000" pitchFamily="50" charset="-128"/>
                <a:ea typeface="BIZ UDPゴシック" panose="020B0400000000000000" pitchFamily="50" charset="-128"/>
              </a:rPr>
              <a:t>取組に対するお問い合わせ先</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62" name="テキスト ボックス 61"/>
          <p:cNvSpPr txBox="1"/>
          <p:nvPr/>
        </p:nvSpPr>
        <p:spPr>
          <a:xfrm>
            <a:off x="382734" y="5664487"/>
            <a:ext cx="6480000" cy="720000"/>
          </a:xfrm>
          <a:prstGeom prst="rect">
            <a:avLst/>
          </a:prstGeom>
          <a:noFill/>
          <a:ln w="19050">
            <a:solidFill>
              <a:schemeClr val="tx1"/>
            </a:solidFill>
          </a:ln>
        </p:spPr>
        <p:txBody>
          <a:bodyPr wrap="square" rtlCol="0">
            <a:noAutofit/>
          </a:bodyPr>
          <a:lstStyle/>
          <a:p>
            <a:pPr lvl="0"/>
            <a:r>
              <a:rPr kumimoji="1" lang="ja-JP" altLang="en-US" sz="1400" dirty="0" smtClean="0">
                <a:solidFill>
                  <a:srgbClr val="000000"/>
                </a:solidFill>
                <a:latin typeface="BIZ UDPゴシック" panose="020B0400000000000000" pitchFamily="50" charset="-128"/>
                <a:ea typeface="BIZ UDPゴシック" panose="020B0400000000000000" pitchFamily="50" charset="-128"/>
              </a:rPr>
              <a:t>株式会社○○</a:t>
            </a:r>
            <a:r>
              <a:rPr kumimoji="1" lang="ja-JP" altLang="en-US" sz="1400" dirty="0">
                <a:solidFill>
                  <a:srgbClr val="000000"/>
                </a:solidFill>
                <a:latin typeface="BIZ UDPゴシック" panose="020B0400000000000000" pitchFamily="50" charset="-128"/>
                <a:ea typeface="BIZ UDPゴシック" panose="020B0400000000000000" pitchFamily="50" charset="-128"/>
              </a:rPr>
              <a:t>　</a:t>
            </a:r>
            <a:r>
              <a:rPr kumimoji="1" lang="ja-JP" altLang="en-US" sz="1400" dirty="0" smtClean="0">
                <a:solidFill>
                  <a:srgbClr val="000000"/>
                </a:solidFill>
                <a:latin typeface="BIZ UDPゴシック" panose="020B0400000000000000" pitchFamily="50" charset="-128"/>
                <a:ea typeface="BIZ UDPゴシック" panose="020B0400000000000000" pitchFamily="50" charset="-128"/>
              </a:rPr>
              <a:t>健康管理担当</a:t>
            </a:r>
            <a:r>
              <a:rPr kumimoji="1" lang="ja-JP" altLang="en-US" sz="1400" dirty="0">
                <a:solidFill>
                  <a:srgbClr val="000000"/>
                </a:solidFill>
                <a:latin typeface="BIZ UDPゴシック" panose="020B0400000000000000" pitchFamily="50" charset="-128"/>
                <a:ea typeface="BIZ UDPゴシック" panose="020B0400000000000000" pitchFamily="50" charset="-128"/>
              </a:rPr>
              <a:t>　</a:t>
            </a:r>
            <a:r>
              <a:rPr kumimoji="1" lang="en-US" altLang="ja-JP" sz="1400" dirty="0" smtClean="0">
                <a:solidFill>
                  <a:srgbClr val="000000"/>
                </a:solidFill>
                <a:latin typeface="BIZ UDPゴシック" panose="020B0400000000000000" pitchFamily="50" charset="-128"/>
                <a:ea typeface="BIZ UDPゴシック" panose="020B0400000000000000" pitchFamily="50" charset="-128"/>
              </a:rPr>
              <a:t>0000-00-0000</a:t>
            </a:r>
            <a:endParaRPr kumimoji="1" lang="en-US" altLang="ja-JP" sz="1400" dirty="0">
              <a:solidFill>
                <a:srgbClr val="000000"/>
              </a:solidFill>
              <a:latin typeface="BIZ UDPゴシック" panose="020B0400000000000000" pitchFamily="50" charset="-128"/>
              <a:ea typeface="BIZ UDPゴシック" panose="020B0400000000000000" pitchFamily="50" charset="-128"/>
            </a:endParaRPr>
          </a:p>
          <a:p>
            <a:pPr lvl="0"/>
            <a:r>
              <a:rPr kumimoji="1" lang="ja-JP" altLang="en-US" sz="1400" dirty="0">
                <a:solidFill>
                  <a:srgbClr val="000000"/>
                </a:solidFill>
                <a:latin typeface="BIZ UDPゴシック" panose="020B0400000000000000" pitchFamily="50" charset="-128"/>
                <a:ea typeface="BIZ UDPゴシック" panose="020B0400000000000000" pitchFamily="50" charset="-128"/>
              </a:rPr>
              <a:t>ホームページ：</a:t>
            </a:r>
            <a:r>
              <a:rPr kumimoji="1" lang="en-US" altLang="ja-JP" sz="1400" dirty="0">
                <a:solidFill>
                  <a:srgbClr val="000000"/>
                </a:solidFill>
                <a:latin typeface="BIZ UDPゴシック" panose="020B0400000000000000" pitchFamily="50" charset="-128"/>
                <a:ea typeface="BIZ UDPゴシック" panose="020B0400000000000000" pitchFamily="50" charset="-128"/>
              </a:rPr>
              <a:t>http://www...</a:t>
            </a:r>
            <a:endParaRPr kumimoji="1" lang="ja-JP" altLang="en-US" sz="1400" dirty="0">
              <a:solidFill>
                <a:srgbClr val="000000"/>
              </a:solidFill>
              <a:latin typeface="BIZ UDPゴシック" panose="020B0400000000000000" pitchFamily="50" charset="-128"/>
              <a:ea typeface="BIZ UDPゴシック" panose="020B0400000000000000" pitchFamily="50" charset="-128"/>
            </a:endParaRPr>
          </a:p>
        </p:txBody>
      </p:sp>
      <p:sp>
        <p:nvSpPr>
          <p:cNvPr id="32" name="テキスト ボックス 31"/>
          <p:cNvSpPr txBox="1"/>
          <p:nvPr/>
        </p:nvSpPr>
        <p:spPr>
          <a:xfrm>
            <a:off x="233611" y="738446"/>
            <a:ext cx="5254522" cy="400110"/>
          </a:xfrm>
          <a:prstGeom prst="rect">
            <a:avLst/>
          </a:prstGeom>
          <a:noFill/>
        </p:spPr>
        <p:txBody>
          <a:bodyPr wrap="square" rtlCol="0">
            <a:spAutoFit/>
          </a:bodyPr>
          <a:lstStyle/>
          <a:p>
            <a:r>
              <a:rPr lang="ja-JP" altLang="en-US" sz="2000" b="1" dirty="0" smtClean="0">
                <a:latin typeface="BIZ UDPゴシック" panose="020B0400000000000000" pitchFamily="50" charset="-128"/>
                <a:ea typeface="BIZ UDPゴシック" panose="020B0400000000000000" pitchFamily="50" charset="-128"/>
              </a:rPr>
              <a:t>株式会社○○</a:t>
            </a:r>
            <a:endParaRPr lang="ja-JP" altLang="en-US" sz="2000" b="1" dirty="0">
              <a:latin typeface="BIZ UDPゴシック" panose="020B0400000000000000" pitchFamily="50" charset="-128"/>
              <a:ea typeface="BIZ UDPゴシック" panose="020B0400000000000000"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071276158"/>
              </p:ext>
            </p:extLst>
          </p:nvPr>
        </p:nvGraphicFramePr>
        <p:xfrm>
          <a:off x="382735" y="1295697"/>
          <a:ext cx="6480000" cy="1005840"/>
        </p:xfrm>
        <a:graphic>
          <a:graphicData uri="http://schemas.openxmlformats.org/drawingml/2006/table">
            <a:tbl>
              <a:tblPr firstRow="1" bandRow="1">
                <a:tableStyleId>{7E9639D4-E3E2-4D34-9284-5A2195B3D0D7}</a:tableStyleId>
              </a:tblPr>
              <a:tblGrid>
                <a:gridCol w="974117">
                  <a:extLst>
                    <a:ext uri="{9D8B030D-6E8A-4147-A177-3AD203B41FA5}">
                      <a16:colId xmlns:a16="http://schemas.microsoft.com/office/drawing/2014/main" val="4150164139"/>
                    </a:ext>
                  </a:extLst>
                </a:gridCol>
                <a:gridCol w="5505883">
                  <a:extLst>
                    <a:ext uri="{9D8B030D-6E8A-4147-A177-3AD203B41FA5}">
                      <a16:colId xmlns:a16="http://schemas.microsoft.com/office/drawing/2014/main" val="465377542"/>
                    </a:ext>
                  </a:extLst>
                </a:gridCol>
              </a:tblGrid>
              <a:tr h="322815">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実施期間</a:t>
                      </a:r>
                      <a:endParaRPr kumimoji="1" lang="ja-JP" altLang="en-US" sz="16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solidFill>
                            <a:schemeClr val="tx1"/>
                          </a:solidFill>
                          <a:latin typeface="BIZ UDPゴシック" panose="020B0400000000000000" pitchFamily="50" charset="-128"/>
                          <a:ea typeface="BIZ UDPゴシック" panose="020B0400000000000000" pitchFamily="50" charset="-128"/>
                        </a:rPr>
                        <a:t>令和</a:t>
                      </a:r>
                      <a:r>
                        <a:rPr lang="en-US" altLang="ja-JP" sz="1600" b="1" dirty="0" smtClean="0">
                          <a:solidFill>
                            <a:schemeClr val="tx1"/>
                          </a:solidFill>
                          <a:latin typeface="BIZ UDPゴシック" panose="020B0400000000000000" pitchFamily="50" charset="-128"/>
                          <a:ea typeface="BIZ UDPゴシック" panose="020B0400000000000000" pitchFamily="50" charset="-128"/>
                        </a:rPr>
                        <a:t>6</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年</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１</a:t>
                      </a:r>
                      <a:r>
                        <a:rPr lang="en-US" altLang="ja-JP" sz="1600" b="1" dirty="0" smtClean="0">
                          <a:solidFill>
                            <a:schemeClr val="tx1"/>
                          </a:solidFill>
                          <a:latin typeface="BIZ UDPゴシック" panose="020B0400000000000000" pitchFamily="50" charset="-128"/>
                          <a:ea typeface="BIZ UDPゴシック" panose="020B0400000000000000" pitchFamily="50" charset="-128"/>
                        </a:rPr>
                        <a:t>0</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月</a:t>
                      </a:r>
                      <a:r>
                        <a:rPr lang="en-US" altLang="ja-JP" sz="1600" b="1" dirty="0" smtClean="0">
                          <a:solidFill>
                            <a:schemeClr val="tx1"/>
                          </a:solidFill>
                          <a:latin typeface="BIZ UDPゴシック" panose="020B0400000000000000" pitchFamily="50" charset="-128"/>
                          <a:ea typeface="BIZ UDPゴシック" panose="020B0400000000000000" pitchFamily="50" charset="-128"/>
                        </a:rPr>
                        <a:t>1</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日～</a:t>
                      </a:r>
                      <a:r>
                        <a:rPr lang="en-US" altLang="ja-JP" sz="1600" b="1" dirty="0" smtClean="0">
                          <a:solidFill>
                            <a:schemeClr val="tx1"/>
                          </a:solidFill>
                          <a:latin typeface="BIZ UDPゴシック" panose="020B0400000000000000" pitchFamily="50" charset="-128"/>
                          <a:ea typeface="BIZ UDPゴシック" panose="020B0400000000000000" pitchFamily="50" charset="-128"/>
                        </a:rPr>
                        <a:t>11</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月</a:t>
                      </a:r>
                      <a:r>
                        <a:rPr lang="en-US" altLang="ja-JP" sz="1600" b="1" dirty="0" smtClean="0">
                          <a:solidFill>
                            <a:schemeClr val="tx1"/>
                          </a:solidFill>
                          <a:latin typeface="BIZ UDPゴシック" panose="020B0400000000000000" pitchFamily="50" charset="-128"/>
                          <a:ea typeface="BIZ UDPゴシック" panose="020B0400000000000000" pitchFamily="50" charset="-128"/>
                        </a:rPr>
                        <a:t>30</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日</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2343848"/>
                  </a:ext>
                </a:extLst>
              </a:tr>
              <a:tr h="322815">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実施場所</a:t>
                      </a:r>
                      <a:endParaRPr kumimoji="1" lang="ja-JP" altLang="en-US" sz="14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latin typeface="BIZ UDPゴシック" panose="020B0400000000000000" pitchFamily="50" charset="-128"/>
                          <a:ea typeface="BIZ UDPゴシック" panose="020B0400000000000000" pitchFamily="50" charset="-128"/>
                        </a:rPr>
                        <a:t>社内</a:t>
                      </a:r>
                      <a:endParaRPr lang="en-US" altLang="ja-JP" sz="1600" b="1" dirty="0" smtClean="0">
                        <a:latin typeface="BIZ UDPゴシック" panose="020B0400000000000000" pitchFamily="50" charset="-128"/>
                        <a:ea typeface="BIZ UDPゴシック" panose="020B04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9912526"/>
                  </a:ext>
                </a:extLst>
              </a:tr>
              <a:tr h="322815">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対象者</a:t>
                      </a:r>
                      <a:endParaRPr kumimoji="1" lang="ja-JP" altLang="en-US" sz="16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latin typeface="BIZ UDPゴシック" panose="020B0400000000000000" pitchFamily="50" charset="-128"/>
                          <a:ea typeface="BIZ UDPゴシック" panose="020B0400000000000000" pitchFamily="50" charset="-128"/>
                        </a:rPr>
                        <a:t>社員　（</a:t>
                      </a:r>
                      <a:r>
                        <a:rPr lang="en-US" altLang="ja-JP" sz="1600" b="1" dirty="0" smtClean="0">
                          <a:latin typeface="BIZ UDPゴシック" panose="020B0400000000000000" pitchFamily="50" charset="-128"/>
                          <a:ea typeface="BIZ UDPゴシック" panose="020B0400000000000000" pitchFamily="50" charset="-128"/>
                        </a:rPr>
                        <a:t>51</a:t>
                      </a:r>
                      <a:r>
                        <a:rPr lang="ja-JP" altLang="en-US" sz="1600" b="1" dirty="0" smtClean="0">
                          <a:latin typeface="BIZ UDPゴシック" panose="020B0400000000000000" pitchFamily="50" charset="-128"/>
                          <a:ea typeface="BIZ UDPゴシック" panose="020B0400000000000000" pitchFamily="50" charset="-128"/>
                        </a:rPr>
                        <a:t>名）</a:t>
                      </a:r>
                      <a:endParaRPr lang="en-US" altLang="ja-JP" sz="1600" b="1" dirty="0" smtClean="0">
                        <a:latin typeface="BIZ UDPゴシック" panose="020B0400000000000000" pitchFamily="50" charset="-128"/>
                        <a:ea typeface="BIZ UDPゴシック" panose="020B04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803319"/>
                  </a:ext>
                </a:extLst>
              </a:tr>
            </a:tbl>
          </a:graphicData>
        </a:graphic>
      </p:graphicFrame>
      <p:sp>
        <p:nvSpPr>
          <p:cNvPr id="6" name="テキスト ボックス 5"/>
          <p:cNvSpPr txBox="1"/>
          <p:nvPr/>
        </p:nvSpPr>
        <p:spPr>
          <a:xfrm>
            <a:off x="382734" y="2723402"/>
            <a:ext cx="6480000" cy="1122276"/>
          </a:xfrm>
          <a:prstGeom prst="rect">
            <a:avLst/>
          </a:prstGeom>
          <a:noFill/>
          <a:ln w="19050">
            <a:solidFill>
              <a:schemeClr val="tx1"/>
            </a:solidFill>
          </a:ln>
        </p:spPr>
        <p:txBody>
          <a:bodyPr wrap="square" rtlCol="0">
            <a:noAutofit/>
          </a:bodyPr>
          <a:lstStyle/>
          <a:p>
            <a:r>
              <a:rPr kumimoji="1" lang="ja-JP" altLang="en-US" dirty="0" smtClean="0">
                <a:latin typeface="BIZ UDPゴシック" panose="020B0400000000000000" pitchFamily="50" charset="-128"/>
                <a:ea typeface="BIZ UDPゴシック" panose="020B0400000000000000" pitchFamily="50" charset="-128"/>
              </a:rPr>
              <a:t>・「歩数アップチャレンジ</a:t>
            </a:r>
            <a:r>
              <a:rPr kumimoji="1" lang="en-US" altLang="ja-JP" dirty="0" smtClean="0">
                <a:latin typeface="BIZ UDPゴシック" panose="020B0400000000000000" pitchFamily="50" charset="-128"/>
                <a:ea typeface="BIZ UDPゴシック" panose="020B0400000000000000" pitchFamily="50" charset="-128"/>
              </a:rPr>
              <a:t>2024</a:t>
            </a:r>
            <a:r>
              <a:rPr kumimoji="1" lang="ja-JP" altLang="en-US" dirty="0" smtClean="0">
                <a:latin typeface="BIZ UDPゴシック" panose="020B0400000000000000" pitchFamily="50" charset="-128"/>
                <a:ea typeface="BIZ UDPゴシック" panose="020B0400000000000000" pitchFamily="50" charset="-128"/>
              </a:rPr>
              <a:t>」</a:t>
            </a:r>
            <a:r>
              <a:rPr kumimoji="1" lang="ja-JP" altLang="en-US" dirty="0" smtClean="0">
                <a:latin typeface="BIZ UDPゴシック" panose="020B0400000000000000" pitchFamily="50" charset="-128"/>
                <a:ea typeface="BIZ UDPゴシック" panose="020B0400000000000000" pitchFamily="50" charset="-128"/>
              </a:rPr>
              <a:t>に社員で参加した。</a:t>
            </a:r>
            <a:endParaRPr kumimoji="1" lang="en-US" altLang="ja-JP" dirty="0" smtClean="0">
              <a:latin typeface="BIZ UDPゴシック" panose="020B0400000000000000" pitchFamily="50" charset="-128"/>
              <a:ea typeface="BIZ UDPゴシック" panose="020B0400000000000000" pitchFamily="50" charset="-128"/>
            </a:endParaRPr>
          </a:p>
          <a:p>
            <a:r>
              <a:rPr kumimoji="1" lang="ja-JP" altLang="en-US" dirty="0" smtClean="0">
                <a:latin typeface="BIZ UDPゴシック" panose="020B0400000000000000" pitchFamily="50" charset="-128"/>
                <a:ea typeface="BIZ UDPゴシック" panose="020B0400000000000000" pitchFamily="50" charset="-128"/>
              </a:rPr>
              <a:t>・歩数を確認したりたくさん歩くよう声がけを行った。</a:t>
            </a:r>
            <a:endParaRPr kumimoji="1" lang="en-US" altLang="ja-JP" dirty="0" smtClean="0">
              <a:latin typeface="BIZ UDPゴシック" panose="020B0400000000000000" pitchFamily="50" charset="-128"/>
              <a:ea typeface="BIZ UDPゴシック" panose="020B0400000000000000" pitchFamily="50" charset="-128"/>
            </a:endParaRPr>
          </a:p>
          <a:p>
            <a:r>
              <a:rPr kumimoji="1" lang="ja-JP" altLang="en-US" dirty="0" smtClean="0">
                <a:latin typeface="BIZ UDPゴシック" panose="020B0400000000000000" pitchFamily="50" charset="-128"/>
                <a:ea typeface="BIZ UDPゴシック" panose="020B0400000000000000" pitchFamily="50" charset="-128"/>
              </a:rPr>
              <a:t>・社内ランキングを作成し、社内で発行する広報誌に掲載した。</a:t>
            </a:r>
            <a:endParaRPr kumimoji="1" lang="ja-JP" altLang="en-US" dirty="0">
              <a:latin typeface="BIZ UDPゴシック" panose="020B0400000000000000" pitchFamily="50" charset="-128"/>
              <a:ea typeface="BIZ UDPゴシック" panose="020B0400000000000000" pitchFamily="50" charset="-128"/>
            </a:endParaRPr>
          </a:p>
        </p:txBody>
      </p:sp>
      <p:pic>
        <p:nvPicPr>
          <p:cNvPr id="1028" name="Picture 4" descr="河川敷の散歩コース"/>
          <p:cNvPicPr>
            <a:picLocks noChangeAspect="1" noChangeArrowheads="1"/>
          </p:cNvPicPr>
          <p:nvPr/>
        </p:nvPicPr>
        <p:blipFill rotWithShape="1">
          <a:blip r:embed="rId2">
            <a:extLst>
              <a:ext uri="{28A0092B-C50C-407E-A947-70E740481C1C}">
                <a14:useLocalDpi xmlns:a14="http://schemas.microsoft.com/office/drawing/2010/main" val="0"/>
              </a:ext>
            </a:extLst>
          </a:blip>
          <a:srcRect t="8405" b="33836"/>
          <a:stretch/>
        </p:blipFill>
        <p:spPr bwMode="auto">
          <a:xfrm>
            <a:off x="7162516" y="4317482"/>
            <a:ext cx="2362150" cy="204653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表彰式のイラスト（大人）"/>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1275" y="2301537"/>
            <a:ext cx="1844067" cy="1910951"/>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p:cNvSpPr txBox="1"/>
          <p:nvPr/>
        </p:nvSpPr>
        <p:spPr>
          <a:xfrm>
            <a:off x="2557810" y="-972700"/>
            <a:ext cx="903020" cy="646331"/>
          </a:xfrm>
          <a:prstGeom prst="rect">
            <a:avLst/>
          </a:prstGeom>
          <a:noFill/>
        </p:spPr>
        <p:txBody>
          <a:bodyPr wrap="square" rtlCol="0">
            <a:spAutoFit/>
          </a:bodyPr>
          <a:lstStyle/>
          <a:p>
            <a:r>
              <a:rPr kumimoji="1" lang="ja-JP" altLang="en-US" b="1" dirty="0" smtClean="0"/>
              <a:t>栄養・食生活</a:t>
            </a:r>
            <a:endParaRPr kumimoji="1" lang="ja-JP" altLang="en-US" b="1" dirty="0"/>
          </a:p>
        </p:txBody>
      </p:sp>
      <p:sp>
        <p:nvSpPr>
          <p:cNvPr id="14" name="テキスト ボックス 13"/>
          <p:cNvSpPr txBox="1"/>
          <p:nvPr/>
        </p:nvSpPr>
        <p:spPr>
          <a:xfrm>
            <a:off x="3720235" y="-943861"/>
            <a:ext cx="1244340" cy="646331"/>
          </a:xfrm>
          <a:prstGeom prst="rect">
            <a:avLst/>
          </a:prstGeom>
          <a:solidFill>
            <a:schemeClr val="accent5"/>
          </a:solidFill>
        </p:spPr>
        <p:txBody>
          <a:bodyPr wrap="square" rtlCol="0">
            <a:spAutoFit/>
          </a:bodyPr>
          <a:lstStyle/>
          <a:p>
            <a:r>
              <a:rPr kumimoji="1" lang="ja-JP" altLang="en-US" b="1" dirty="0" smtClean="0"/>
              <a:t>身体活動</a:t>
            </a:r>
            <a:endParaRPr kumimoji="1" lang="en-US" altLang="ja-JP" b="1" dirty="0" smtClean="0"/>
          </a:p>
          <a:p>
            <a:r>
              <a:rPr kumimoji="1" lang="ja-JP" altLang="en-US" b="1" dirty="0" smtClean="0"/>
              <a:t>・運動</a:t>
            </a:r>
            <a:endParaRPr kumimoji="1" lang="ja-JP" altLang="en-US" b="1" dirty="0"/>
          </a:p>
        </p:txBody>
      </p:sp>
      <p:sp>
        <p:nvSpPr>
          <p:cNvPr id="15" name="テキスト ボックス 14"/>
          <p:cNvSpPr txBox="1"/>
          <p:nvPr/>
        </p:nvSpPr>
        <p:spPr>
          <a:xfrm>
            <a:off x="5035212" y="-661024"/>
            <a:ext cx="903020" cy="369332"/>
          </a:xfrm>
          <a:prstGeom prst="rect">
            <a:avLst/>
          </a:prstGeom>
          <a:noFill/>
        </p:spPr>
        <p:txBody>
          <a:bodyPr wrap="square" rtlCol="0">
            <a:spAutoFit/>
          </a:bodyPr>
          <a:lstStyle/>
          <a:p>
            <a:r>
              <a:rPr kumimoji="1" lang="ja-JP" altLang="en-US" b="1" dirty="0" smtClean="0"/>
              <a:t>たばこ</a:t>
            </a:r>
            <a:endParaRPr kumimoji="1" lang="ja-JP" altLang="en-US" b="1" dirty="0"/>
          </a:p>
        </p:txBody>
      </p:sp>
      <p:sp>
        <p:nvSpPr>
          <p:cNvPr id="16" name="テキスト ボックス 15"/>
          <p:cNvSpPr txBox="1"/>
          <p:nvPr/>
        </p:nvSpPr>
        <p:spPr>
          <a:xfrm>
            <a:off x="6964327" y="-677456"/>
            <a:ext cx="1139270" cy="369332"/>
          </a:xfrm>
          <a:prstGeom prst="rect">
            <a:avLst/>
          </a:prstGeom>
          <a:noFill/>
        </p:spPr>
        <p:txBody>
          <a:bodyPr wrap="square" rtlCol="0">
            <a:spAutoFit/>
          </a:bodyPr>
          <a:lstStyle/>
          <a:p>
            <a:r>
              <a:rPr kumimoji="1" lang="ja-JP" altLang="en-US" b="1" dirty="0" smtClean="0"/>
              <a:t>心の健康</a:t>
            </a:r>
            <a:endParaRPr kumimoji="1" lang="ja-JP" altLang="en-US" b="1" dirty="0"/>
          </a:p>
        </p:txBody>
      </p:sp>
      <p:sp>
        <p:nvSpPr>
          <p:cNvPr id="17" name="テキスト ボックス 16"/>
          <p:cNvSpPr txBox="1"/>
          <p:nvPr/>
        </p:nvSpPr>
        <p:spPr>
          <a:xfrm>
            <a:off x="6173018" y="-677456"/>
            <a:ext cx="903020" cy="369332"/>
          </a:xfrm>
          <a:prstGeom prst="rect">
            <a:avLst/>
          </a:prstGeom>
          <a:noFill/>
        </p:spPr>
        <p:txBody>
          <a:bodyPr wrap="square" rtlCol="0">
            <a:spAutoFit/>
          </a:bodyPr>
          <a:lstStyle/>
          <a:p>
            <a:r>
              <a:rPr kumimoji="1" lang="ja-JP" altLang="en-US" b="1" dirty="0" smtClean="0"/>
              <a:t>歯科</a:t>
            </a:r>
            <a:endParaRPr kumimoji="1" lang="ja-JP" altLang="en-US" b="1" dirty="0"/>
          </a:p>
        </p:txBody>
      </p:sp>
      <p:sp>
        <p:nvSpPr>
          <p:cNvPr id="18" name="テキスト ボックス 17"/>
          <p:cNvSpPr txBox="1"/>
          <p:nvPr/>
        </p:nvSpPr>
        <p:spPr>
          <a:xfrm>
            <a:off x="8225209" y="-936099"/>
            <a:ext cx="1139270" cy="646331"/>
          </a:xfrm>
          <a:prstGeom prst="rect">
            <a:avLst/>
          </a:prstGeom>
          <a:noFill/>
        </p:spPr>
        <p:txBody>
          <a:bodyPr wrap="square" rtlCol="0">
            <a:spAutoFit/>
          </a:bodyPr>
          <a:lstStyle/>
          <a:p>
            <a:r>
              <a:rPr kumimoji="1" lang="ja-JP" altLang="en-US" b="1" dirty="0" smtClean="0"/>
              <a:t>がん・</a:t>
            </a:r>
            <a:endParaRPr kumimoji="1" lang="en-US" altLang="ja-JP" b="1" dirty="0" smtClean="0"/>
          </a:p>
          <a:p>
            <a:r>
              <a:rPr kumimoji="1" lang="ja-JP" altLang="en-US" b="1" dirty="0" smtClean="0"/>
              <a:t>循環器病</a:t>
            </a:r>
            <a:endParaRPr kumimoji="1" lang="ja-JP" altLang="en-US" b="1" dirty="0"/>
          </a:p>
        </p:txBody>
      </p:sp>
      <p:sp>
        <p:nvSpPr>
          <p:cNvPr id="19" name="正方形/長方形 18"/>
          <p:cNvSpPr/>
          <p:nvPr/>
        </p:nvSpPr>
        <p:spPr>
          <a:xfrm>
            <a:off x="11575" y="-972700"/>
            <a:ext cx="2149734" cy="6829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取組の</a:t>
            </a:r>
            <a:r>
              <a:rPr kumimoji="1" lang="ja-JP" altLang="en-US" b="1" dirty="0" smtClean="0"/>
              <a:t>区分</a:t>
            </a:r>
            <a:endParaRPr kumimoji="1" lang="en-US" altLang="ja-JP" b="1" dirty="0" smtClean="0"/>
          </a:p>
        </p:txBody>
      </p:sp>
    </p:spTree>
    <p:extLst>
      <p:ext uri="{BB962C8B-B14F-4D97-AF65-F5344CB8AC3E}">
        <p14:creationId xmlns:p14="http://schemas.microsoft.com/office/powerpoint/2010/main" val="2052993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575" y="184325"/>
            <a:ext cx="9906000" cy="523220"/>
          </a:xfrm>
          <a:prstGeom prst="rect">
            <a:avLst/>
          </a:prstGeom>
          <a:solidFill>
            <a:schemeClr val="accent2">
              <a:lumMod val="60000"/>
              <a:lumOff val="40000"/>
            </a:schemeClr>
          </a:solidFill>
        </p:spPr>
        <p:txBody>
          <a:bodyPr wrap="square" rtlCol="0">
            <a:spAutoFit/>
          </a:bodyPr>
          <a:lstStyle/>
          <a:p>
            <a:r>
              <a:rPr lang="ja-JP" altLang="en-US" sz="2800" dirty="0">
                <a:ln>
                  <a:solidFill>
                    <a:sysClr val="windowText" lastClr="000000"/>
                  </a:solidFill>
                </a:ln>
                <a:latin typeface="BIZ UDPゴシック" panose="020B0400000000000000" pitchFamily="50" charset="-128"/>
                <a:ea typeface="BIZ UDPゴシック" panose="020B0400000000000000" pitchFamily="50" charset="-128"/>
              </a:rPr>
              <a:t>　</a:t>
            </a:r>
            <a:r>
              <a:rPr lang="en-US" altLang="ja-JP" sz="2800" dirty="0" smtClean="0">
                <a:ln>
                  <a:solidFill>
                    <a:sysClr val="windowText" lastClr="000000"/>
                  </a:solidFill>
                </a:ln>
                <a:latin typeface="BIZ UDPゴシック" panose="020B0400000000000000" pitchFamily="50" charset="-128"/>
                <a:ea typeface="BIZ UDPゴシック" panose="020B0400000000000000" pitchFamily="50" charset="-128"/>
              </a:rPr>
              <a:t>〔</a:t>
            </a:r>
            <a:r>
              <a:rPr lang="ja-JP" altLang="en-US" sz="2800" dirty="0" smtClean="0">
                <a:ln>
                  <a:solidFill>
                    <a:sysClr val="windowText" lastClr="000000"/>
                  </a:solidFill>
                </a:ln>
                <a:latin typeface="BIZ UDPゴシック" panose="020B0400000000000000" pitchFamily="50" charset="-128"/>
                <a:ea typeface="BIZ UDPゴシック" panose="020B0400000000000000" pitchFamily="50" charset="-128"/>
              </a:rPr>
              <a:t>記載例</a:t>
            </a:r>
            <a:r>
              <a:rPr lang="en-US" altLang="ja-JP" sz="2800" dirty="0" smtClean="0">
                <a:ln>
                  <a:solidFill>
                    <a:sysClr val="windowText" lastClr="000000"/>
                  </a:solidFill>
                </a:ln>
                <a:latin typeface="BIZ UDPゴシック" panose="020B0400000000000000" pitchFamily="50" charset="-128"/>
                <a:ea typeface="BIZ UDPゴシック" panose="020B0400000000000000" pitchFamily="50" charset="-128"/>
              </a:rPr>
              <a:t>〕</a:t>
            </a:r>
            <a:r>
              <a:rPr lang="ja-JP" altLang="en-US" sz="2800" dirty="0" smtClean="0">
                <a:ln>
                  <a:solidFill>
                    <a:sysClr val="windowText" lastClr="000000"/>
                  </a:solidFill>
                </a:ln>
                <a:latin typeface="BIZ UDPゴシック" panose="020B0400000000000000" pitchFamily="50" charset="-128"/>
                <a:ea typeface="BIZ UDPゴシック" panose="020B0400000000000000" pitchFamily="50" charset="-128"/>
              </a:rPr>
              <a:t>○○市</a:t>
            </a:r>
            <a:r>
              <a:rPr lang="ja-JP" altLang="en-US" sz="2800" dirty="0">
                <a:ln>
                  <a:solidFill>
                    <a:sysClr val="windowText" lastClr="000000"/>
                  </a:solidFill>
                </a:ln>
                <a:latin typeface="BIZ UDPゴシック" panose="020B0400000000000000" pitchFamily="50" charset="-128"/>
                <a:ea typeface="BIZ UDPゴシック" panose="020B0400000000000000" pitchFamily="50" charset="-128"/>
              </a:rPr>
              <a:t>内ウォーキングイベント　</a:t>
            </a:r>
            <a:r>
              <a:rPr lang="ja-JP" altLang="en-US" sz="2800" dirty="0" smtClean="0">
                <a:ln>
                  <a:solidFill>
                    <a:sysClr val="windowText" lastClr="000000"/>
                  </a:solidFill>
                </a:ln>
                <a:latin typeface="BIZ UDPゴシック" panose="020B0400000000000000" pitchFamily="50" charset="-128"/>
                <a:ea typeface="BIZ UDPゴシック" panose="020B0400000000000000" pitchFamily="50" charset="-128"/>
              </a:rPr>
              <a:t>　　　　　　　　　　　　　　　　　　　　　　　　　</a:t>
            </a:r>
            <a:endParaRPr lang="ja-JP" altLang="en-US" sz="2800" dirty="0">
              <a:ln>
                <a:solidFill>
                  <a:sysClr val="windowText" lastClr="000000"/>
                </a:solidFill>
              </a:ln>
              <a:latin typeface="BIZ UDPゴシック" panose="020B0400000000000000" pitchFamily="50" charset="-128"/>
              <a:ea typeface="BIZ UDPゴシック" panose="020B0400000000000000" pitchFamily="50" charset="-128"/>
            </a:endParaRPr>
          </a:p>
        </p:txBody>
      </p:sp>
      <p:sp>
        <p:nvSpPr>
          <p:cNvPr id="51" name="テキスト ボックス 50"/>
          <p:cNvSpPr txBox="1"/>
          <p:nvPr/>
        </p:nvSpPr>
        <p:spPr>
          <a:xfrm>
            <a:off x="382735" y="2384848"/>
            <a:ext cx="1098824"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smtClean="0">
                <a:latin typeface="BIZ UDPゴシック" panose="020B0400000000000000" pitchFamily="50" charset="-128"/>
                <a:ea typeface="BIZ UDPゴシック" panose="020B0400000000000000" pitchFamily="50" charset="-128"/>
              </a:rPr>
              <a:t>実施内容</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52" name="テキスト ボックス 51"/>
          <p:cNvSpPr txBox="1"/>
          <p:nvPr/>
        </p:nvSpPr>
        <p:spPr>
          <a:xfrm>
            <a:off x="382734" y="3883938"/>
            <a:ext cx="1688361"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a:latin typeface="BIZ UDPゴシック" panose="020B0400000000000000" pitchFamily="50" charset="-128"/>
                <a:ea typeface="BIZ UDPゴシック" panose="020B0400000000000000" pitchFamily="50" charset="-128"/>
              </a:rPr>
              <a:t>取組の</a:t>
            </a:r>
            <a:r>
              <a:rPr lang="ja-JP" altLang="en-US" sz="1600" b="1" dirty="0" smtClean="0">
                <a:latin typeface="BIZ UDPゴシック" panose="020B0400000000000000" pitchFamily="50" charset="-128"/>
                <a:ea typeface="BIZ UDPゴシック" panose="020B0400000000000000" pitchFamily="50" charset="-128"/>
              </a:rPr>
              <a:t>効果</a:t>
            </a:r>
            <a:r>
              <a:rPr lang="ja-JP" altLang="en-US" sz="1600" b="1" dirty="0">
                <a:latin typeface="BIZ UDPゴシック" panose="020B0400000000000000" pitchFamily="50" charset="-128"/>
                <a:ea typeface="BIZ UDPゴシック" panose="020B0400000000000000" pitchFamily="50" charset="-128"/>
              </a:rPr>
              <a:t>等</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55" name="テキスト ボックス 54"/>
          <p:cNvSpPr txBox="1"/>
          <p:nvPr/>
        </p:nvSpPr>
        <p:spPr>
          <a:xfrm>
            <a:off x="382734" y="4222492"/>
            <a:ext cx="6480000" cy="1080000"/>
          </a:xfrm>
          <a:prstGeom prst="rect">
            <a:avLst/>
          </a:prstGeom>
          <a:noFill/>
          <a:ln w="19050">
            <a:solidFill>
              <a:schemeClr val="tx1"/>
            </a:solidFill>
          </a:ln>
        </p:spPr>
        <p:txBody>
          <a:bodyPr wrap="square" rtlCol="0">
            <a:noAutofit/>
          </a:bodyPr>
          <a:lstStyle/>
          <a:p>
            <a:r>
              <a:rPr kumimoji="1" lang="ja-JP" altLang="en-US" dirty="0" smtClean="0">
                <a:latin typeface="BIZ UDPゴシック" panose="020B0400000000000000" pitchFamily="50" charset="-128"/>
                <a:ea typeface="BIZ UDPゴシック" panose="020B0400000000000000" pitchFamily="50" charset="-128"/>
              </a:rPr>
              <a:t>・参加者</a:t>
            </a:r>
            <a:r>
              <a:rPr kumimoji="1" lang="ja-JP" altLang="en-US" dirty="0">
                <a:latin typeface="BIZ UDPゴシック" panose="020B0400000000000000" pitchFamily="50" charset="-128"/>
                <a:ea typeface="BIZ UDPゴシック" panose="020B0400000000000000" pitchFamily="50" charset="-128"/>
              </a:rPr>
              <a:t>からは、「楽しかった。また参加したい」などの声がよせられた。</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・景色がいいところを歩くとモチベーションが上がるようだった。</a:t>
            </a:r>
            <a:endParaRPr kumimoji="1" lang="en-US" altLang="ja-JP" dirty="0">
              <a:latin typeface="BIZ UDPゴシック" panose="020B0400000000000000" pitchFamily="50" charset="-128"/>
              <a:ea typeface="BIZ UDPゴシック" panose="020B0400000000000000" pitchFamily="50" charset="-128"/>
            </a:endParaRPr>
          </a:p>
        </p:txBody>
      </p:sp>
      <p:sp>
        <p:nvSpPr>
          <p:cNvPr id="59" name="テキスト ボックス 58"/>
          <p:cNvSpPr txBox="1"/>
          <p:nvPr/>
        </p:nvSpPr>
        <p:spPr>
          <a:xfrm>
            <a:off x="382734" y="5340752"/>
            <a:ext cx="3078096" cy="338554"/>
          </a:xfrm>
          <a:prstGeom prst="rect">
            <a:avLst/>
          </a:prstGeom>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600" b="1" dirty="0" smtClean="0">
                <a:latin typeface="BIZ UDPゴシック" panose="020B0400000000000000" pitchFamily="50" charset="-128"/>
                <a:ea typeface="BIZ UDPゴシック" panose="020B0400000000000000" pitchFamily="50" charset="-128"/>
              </a:rPr>
              <a:t>取組に対するお問い合わせ先</a:t>
            </a:r>
            <a:endParaRPr kumimoji="1" lang="ja-JP" altLang="en-US" sz="1600" b="1" dirty="0">
              <a:latin typeface="BIZ UDPゴシック" panose="020B0400000000000000" pitchFamily="50" charset="-128"/>
              <a:ea typeface="BIZ UDPゴシック" panose="020B0400000000000000" pitchFamily="50" charset="-128"/>
            </a:endParaRPr>
          </a:p>
        </p:txBody>
      </p:sp>
      <p:sp>
        <p:nvSpPr>
          <p:cNvPr id="62" name="テキスト ボックス 61"/>
          <p:cNvSpPr txBox="1"/>
          <p:nvPr/>
        </p:nvSpPr>
        <p:spPr>
          <a:xfrm>
            <a:off x="382734" y="5664487"/>
            <a:ext cx="6480000" cy="720000"/>
          </a:xfrm>
          <a:prstGeom prst="rect">
            <a:avLst/>
          </a:prstGeom>
          <a:noFill/>
          <a:ln w="19050">
            <a:solidFill>
              <a:schemeClr val="tx1"/>
            </a:solidFill>
          </a:ln>
        </p:spPr>
        <p:txBody>
          <a:bodyPr wrap="square" rtlCol="0">
            <a:noAutofit/>
          </a:bodyPr>
          <a:lstStyle/>
          <a:p>
            <a:r>
              <a:rPr kumimoji="1" lang="ja-JP" altLang="en-US" sz="1400" dirty="0">
                <a:latin typeface="BIZ UDPゴシック" panose="020B0400000000000000" pitchFamily="50" charset="-128"/>
                <a:ea typeface="BIZ UDPゴシック" panose="020B0400000000000000" pitchFamily="50" charset="-128"/>
              </a:rPr>
              <a:t>○○団体　　</a:t>
            </a:r>
            <a:r>
              <a:rPr kumimoji="1" lang="en-US" altLang="ja-JP" sz="1400" dirty="0">
                <a:latin typeface="BIZ UDPゴシック" panose="020B0400000000000000" pitchFamily="50" charset="-128"/>
                <a:ea typeface="BIZ UDPゴシック" panose="020B0400000000000000" pitchFamily="50" charset="-128"/>
              </a:rPr>
              <a:t>0000-00-0000</a:t>
            </a:r>
          </a:p>
          <a:p>
            <a:r>
              <a:rPr kumimoji="1" lang="ja-JP" altLang="en-US" sz="1400" dirty="0">
                <a:latin typeface="BIZ UDPゴシック" panose="020B0400000000000000" pitchFamily="50" charset="-128"/>
                <a:ea typeface="BIZ UDPゴシック" panose="020B0400000000000000" pitchFamily="50" charset="-128"/>
              </a:rPr>
              <a:t>ホームページ：</a:t>
            </a:r>
            <a:r>
              <a:rPr kumimoji="1" lang="en-US" altLang="ja-JP" sz="1400" dirty="0">
                <a:latin typeface="BIZ UDPゴシック" panose="020B0400000000000000" pitchFamily="50" charset="-128"/>
                <a:ea typeface="BIZ UDPゴシック" panose="020B0400000000000000" pitchFamily="50" charset="-128"/>
              </a:rPr>
              <a:t>http://www...</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32" name="テキスト ボックス 31"/>
          <p:cNvSpPr txBox="1"/>
          <p:nvPr/>
        </p:nvSpPr>
        <p:spPr>
          <a:xfrm>
            <a:off x="233611" y="738446"/>
            <a:ext cx="5254522" cy="400110"/>
          </a:xfrm>
          <a:prstGeom prst="rect">
            <a:avLst/>
          </a:prstGeom>
          <a:noFill/>
        </p:spPr>
        <p:txBody>
          <a:bodyPr wrap="square" rtlCol="0">
            <a:spAutoFit/>
          </a:bodyPr>
          <a:lstStyle/>
          <a:p>
            <a:r>
              <a:rPr lang="ja-JP" altLang="en-US" sz="2000" b="1" dirty="0" smtClean="0">
                <a:latin typeface="BIZ UDPゴシック" panose="020B0400000000000000" pitchFamily="50" charset="-128"/>
                <a:ea typeface="BIZ UDPゴシック" panose="020B0400000000000000" pitchFamily="50" charset="-128"/>
              </a:rPr>
              <a:t>○○団体</a:t>
            </a:r>
            <a:endParaRPr lang="ja-JP" altLang="en-US" sz="2000" b="1" dirty="0">
              <a:latin typeface="BIZ UDPゴシック" panose="020B0400000000000000" pitchFamily="50" charset="-128"/>
              <a:ea typeface="BIZ UDPゴシック" panose="020B0400000000000000"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4181188974"/>
              </p:ext>
            </p:extLst>
          </p:nvPr>
        </p:nvGraphicFramePr>
        <p:xfrm>
          <a:off x="382735" y="1295697"/>
          <a:ext cx="6480000" cy="1048020"/>
        </p:xfrm>
        <a:graphic>
          <a:graphicData uri="http://schemas.openxmlformats.org/drawingml/2006/table">
            <a:tbl>
              <a:tblPr firstRow="1" bandRow="1">
                <a:tableStyleId>{7E9639D4-E3E2-4D34-9284-5A2195B3D0D7}</a:tableStyleId>
              </a:tblPr>
              <a:tblGrid>
                <a:gridCol w="1003613">
                  <a:extLst>
                    <a:ext uri="{9D8B030D-6E8A-4147-A177-3AD203B41FA5}">
                      <a16:colId xmlns:a16="http://schemas.microsoft.com/office/drawing/2014/main" val="4150164139"/>
                    </a:ext>
                  </a:extLst>
                </a:gridCol>
                <a:gridCol w="5476387">
                  <a:extLst>
                    <a:ext uri="{9D8B030D-6E8A-4147-A177-3AD203B41FA5}">
                      <a16:colId xmlns:a16="http://schemas.microsoft.com/office/drawing/2014/main" val="465377542"/>
                    </a:ext>
                  </a:extLst>
                </a:gridCol>
              </a:tblGrid>
              <a:tr h="377460">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実施期間</a:t>
                      </a:r>
                      <a:endParaRPr kumimoji="1" lang="ja-JP" altLang="en-US" sz="16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solidFill>
                            <a:schemeClr val="tx1"/>
                          </a:solidFill>
                          <a:latin typeface="BIZ UDPゴシック" panose="020B0400000000000000" pitchFamily="50" charset="-128"/>
                          <a:ea typeface="BIZ UDPゴシック" panose="020B0400000000000000" pitchFamily="50" charset="-128"/>
                        </a:rPr>
                        <a:t>令和</a:t>
                      </a:r>
                      <a:r>
                        <a:rPr lang="en-US" altLang="ja-JP" sz="1600" b="1" dirty="0" smtClean="0">
                          <a:solidFill>
                            <a:schemeClr val="tx1"/>
                          </a:solidFill>
                          <a:latin typeface="BIZ UDPゴシック" panose="020B0400000000000000" pitchFamily="50" charset="-128"/>
                          <a:ea typeface="BIZ UDPゴシック" panose="020B0400000000000000" pitchFamily="50" charset="-128"/>
                        </a:rPr>
                        <a:t>6</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年</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１１月</a:t>
                      </a:r>
                      <a:r>
                        <a:rPr lang="en-US" altLang="ja-JP" sz="1600" b="1" dirty="0" smtClean="0">
                          <a:solidFill>
                            <a:schemeClr val="tx1"/>
                          </a:solidFill>
                          <a:latin typeface="BIZ UDPゴシック" panose="020B0400000000000000" pitchFamily="50" charset="-128"/>
                          <a:ea typeface="BIZ UDPゴシック" panose="020B0400000000000000" pitchFamily="50" charset="-128"/>
                        </a:rPr>
                        <a:t>11</a:t>
                      </a:r>
                      <a:r>
                        <a:rPr lang="ja-JP" altLang="en-US" sz="1600" b="1" dirty="0" smtClean="0">
                          <a:solidFill>
                            <a:schemeClr val="tx1"/>
                          </a:solidFill>
                          <a:latin typeface="BIZ UDPゴシック" panose="020B0400000000000000" pitchFamily="50" charset="-128"/>
                          <a:ea typeface="BIZ UDPゴシック" panose="020B0400000000000000" pitchFamily="50" charset="-128"/>
                        </a:rPr>
                        <a:t>日</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2343848"/>
                  </a:ext>
                </a:extLst>
              </a:tr>
              <a:tr h="322815">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実施場所</a:t>
                      </a:r>
                      <a:endParaRPr kumimoji="1" lang="ja-JP" altLang="en-US" sz="14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latin typeface="BIZ UDPゴシック" panose="020B0400000000000000" pitchFamily="50" charset="-128"/>
                          <a:ea typeface="BIZ UDPゴシック" panose="020B0400000000000000" pitchFamily="50" charset="-128"/>
                        </a:rPr>
                        <a:t>○○市ウォーキングコース</a:t>
                      </a:r>
                      <a:endParaRPr lang="en-US" altLang="ja-JP" sz="1800" b="1" dirty="0" smtClean="0">
                        <a:latin typeface="BIZ UDPゴシック" panose="020B0400000000000000" pitchFamily="50" charset="-128"/>
                        <a:ea typeface="BIZ UDPゴシック" panose="020B04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9912526"/>
                  </a:ext>
                </a:extLst>
              </a:tr>
              <a:tr h="322815">
                <a:tc>
                  <a:txBody>
                    <a:bodyPr/>
                    <a:lstStyle/>
                    <a:p>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対象者</a:t>
                      </a:r>
                      <a:endParaRPr kumimoji="1" lang="ja-JP" altLang="en-US" sz="1400" b="1" dirty="0">
                        <a:solidFill>
                          <a:schemeClr val="bg1"/>
                        </a:solidFill>
                        <a:latin typeface="BIZ UDPゴシック" panose="020B0400000000000000" pitchFamily="50" charset="-128"/>
                        <a:ea typeface="BIZ UDPゴシック" panose="020B04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smtClean="0">
                          <a:latin typeface="BIZ UDPゴシック" panose="020B0400000000000000" pitchFamily="50" charset="-128"/>
                          <a:ea typeface="BIZ UDPゴシック" panose="020B0400000000000000" pitchFamily="50" charset="-128"/>
                        </a:rPr>
                        <a:t>市民（</a:t>
                      </a:r>
                      <a:r>
                        <a:rPr lang="en-US" altLang="ja-JP" sz="1600" b="1" dirty="0" smtClean="0">
                          <a:latin typeface="BIZ UDPゴシック" panose="020B0400000000000000" pitchFamily="50" charset="-128"/>
                          <a:ea typeface="BIZ UDPゴシック" panose="020B0400000000000000" pitchFamily="50" charset="-128"/>
                        </a:rPr>
                        <a:t>30</a:t>
                      </a:r>
                      <a:r>
                        <a:rPr lang="ja-JP" altLang="en-US" sz="1600" b="1" dirty="0" smtClean="0">
                          <a:latin typeface="BIZ UDPゴシック" panose="020B0400000000000000" pitchFamily="50" charset="-128"/>
                          <a:ea typeface="BIZ UDPゴシック" panose="020B0400000000000000" pitchFamily="50" charset="-128"/>
                        </a:rPr>
                        <a:t>名参加）</a:t>
                      </a:r>
                      <a:endParaRPr lang="en-US" altLang="ja-JP" sz="1600" b="1" dirty="0" smtClean="0">
                        <a:latin typeface="BIZ UDPゴシック" panose="020B0400000000000000" pitchFamily="50" charset="-128"/>
                        <a:ea typeface="BIZ UDPゴシック" panose="020B04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803319"/>
                  </a:ext>
                </a:extLst>
              </a:tr>
            </a:tbl>
          </a:graphicData>
        </a:graphic>
      </p:graphicFrame>
      <p:sp>
        <p:nvSpPr>
          <p:cNvPr id="6" name="テキスト ボックス 5"/>
          <p:cNvSpPr txBox="1"/>
          <p:nvPr/>
        </p:nvSpPr>
        <p:spPr>
          <a:xfrm>
            <a:off x="382734" y="2723402"/>
            <a:ext cx="6480000" cy="1122276"/>
          </a:xfrm>
          <a:prstGeom prst="rect">
            <a:avLst/>
          </a:prstGeom>
          <a:noFill/>
          <a:ln w="19050">
            <a:solidFill>
              <a:schemeClr val="tx1"/>
            </a:solidFill>
          </a:ln>
        </p:spPr>
        <p:txBody>
          <a:bodyPr wrap="square" rtlCol="0">
            <a:noAutofit/>
          </a:bodyPr>
          <a:lstStyle/>
          <a:p>
            <a:r>
              <a:rPr kumimoji="1" lang="ja-JP" altLang="en-US" dirty="0">
                <a:latin typeface="BIZ UDPゴシック" panose="020B0400000000000000" pitchFamily="50" charset="-128"/>
                <a:ea typeface="BIZ UDPゴシック" panose="020B0400000000000000" pitchFamily="50" charset="-128"/>
              </a:rPr>
              <a:t>・○○市内を歩くイベントを企画し実施した。</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・ウォーキング初心者でも楽しみやすいよう、実施前に簡単な講習会を行った</a:t>
            </a:r>
          </a:p>
        </p:txBody>
      </p:sp>
      <p:pic>
        <p:nvPicPr>
          <p:cNvPr id="14" name="Picture 2" descr="グループウォーキングのイラストの（帽子付き）"/>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0790" y="4617654"/>
            <a:ext cx="1709393" cy="178475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descr="「紅葉の千畳敷カールを下る人々 | フリー素材のぱくたそ」の写真"/>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8846"/>
          <a:stretch/>
        </p:blipFill>
        <p:spPr bwMode="auto">
          <a:xfrm>
            <a:off x="6976923" y="2391012"/>
            <a:ext cx="2718901" cy="1988504"/>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p:cNvSpPr txBox="1"/>
          <p:nvPr/>
        </p:nvSpPr>
        <p:spPr>
          <a:xfrm>
            <a:off x="2557810" y="-972700"/>
            <a:ext cx="903020" cy="646331"/>
          </a:xfrm>
          <a:prstGeom prst="rect">
            <a:avLst/>
          </a:prstGeom>
          <a:noFill/>
        </p:spPr>
        <p:txBody>
          <a:bodyPr wrap="square" rtlCol="0">
            <a:spAutoFit/>
          </a:bodyPr>
          <a:lstStyle/>
          <a:p>
            <a:r>
              <a:rPr kumimoji="1" lang="ja-JP" altLang="en-US" b="1" dirty="0" smtClean="0"/>
              <a:t>栄養・食生活</a:t>
            </a:r>
            <a:endParaRPr kumimoji="1" lang="ja-JP" altLang="en-US" b="1" dirty="0"/>
          </a:p>
        </p:txBody>
      </p:sp>
      <p:sp>
        <p:nvSpPr>
          <p:cNvPr id="16" name="テキスト ボックス 15"/>
          <p:cNvSpPr txBox="1"/>
          <p:nvPr/>
        </p:nvSpPr>
        <p:spPr>
          <a:xfrm>
            <a:off x="3720235" y="-943861"/>
            <a:ext cx="1244340" cy="646331"/>
          </a:xfrm>
          <a:prstGeom prst="rect">
            <a:avLst/>
          </a:prstGeom>
          <a:solidFill>
            <a:schemeClr val="accent5"/>
          </a:solidFill>
        </p:spPr>
        <p:txBody>
          <a:bodyPr wrap="square" rtlCol="0">
            <a:spAutoFit/>
          </a:bodyPr>
          <a:lstStyle/>
          <a:p>
            <a:r>
              <a:rPr kumimoji="1" lang="ja-JP" altLang="en-US" b="1" dirty="0" smtClean="0"/>
              <a:t>身体活動</a:t>
            </a:r>
            <a:endParaRPr kumimoji="1" lang="en-US" altLang="ja-JP" b="1" dirty="0" smtClean="0"/>
          </a:p>
          <a:p>
            <a:r>
              <a:rPr kumimoji="1" lang="ja-JP" altLang="en-US" b="1" dirty="0" smtClean="0"/>
              <a:t>・運動</a:t>
            </a:r>
            <a:endParaRPr kumimoji="1" lang="ja-JP" altLang="en-US" b="1" dirty="0"/>
          </a:p>
        </p:txBody>
      </p:sp>
      <p:sp>
        <p:nvSpPr>
          <p:cNvPr id="17" name="テキスト ボックス 16"/>
          <p:cNvSpPr txBox="1"/>
          <p:nvPr/>
        </p:nvSpPr>
        <p:spPr>
          <a:xfrm>
            <a:off x="5035212" y="-661024"/>
            <a:ext cx="903020" cy="369332"/>
          </a:xfrm>
          <a:prstGeom prst="rect">
            <a:avLst/>
          </a:prstGeom>
          <a:noFill/>
        </p:spPr>
        <p:txBody>
          <a:bodyPr wrap="square" rtlCol="0">
            <a:spAutoFit/>
          </a:bodyPr>
          <a:lstStyle/>
          <a:p>
            <a:r>
              <a:rPr kumimoji="1" lang="ja-JP" altLang="en-US" b="1" dirty="0" smtClean="0"/>
              <a:t>たばこ</a:t>
            </a:r>
            <a:endParaRPr kumimoji="1" lang="ja-JP" altLang="en-US" b="1" dirty="0"/>
          </a:p>
        </p:txBody>
      </p:sp>
      <p:sp>
        <p:nvSpPr>
          <p:cNvPr id="18" name="テキスト ボックス 17"/>
          <p:cNvSpPr txBox="1"/>
          <p:nvPr/>
        </p:nvSpPr>
        <p:spPr>
          <a:xfrm>
            <a:off x="6964327" y="-677456"/>
            <a:ext cx="1139270" cy="369332"/>
          </a:xfrm>
          <a:prstGeom prst="rect">
            <a:avLst/>
          </a:prstGeom>
          <a:noFill/>
        </p:spPr>
        <p:txBody>
          <a:bodyPr wrap="square" rtlCol="0">
            <a:spAutoFit/>
          </a:bodyPr>
          <a:lstStyle/>
          <a:p>
            <a:r>
              <a:rPr kumimoji="1" lang="ja-JP" altLang="en-US" b="1" dirty="0" smtClean="0"/>
              <a:t>心の健康</a:t>
            </a:r>
            <a:endParaRPr kumimoji="1" lang="ja-JP" altLang="en-US" b="1" dirty="0"/>
          </a:p>
        </p:txBody>
      </p:sp>
      <p:sp>
        <p:nvSpPr>
          <p:cNvPr id="19" name="テキスト ボックス 18"/>
          <p:cNvSpPr txBox="1"/>
          <p:nvPr/>
        </p:nvSpPr>
        <p:spPr>
          <a:xfrm>
            <a:off x="6173018" y="-677456"/>
            <a:ext cx="903020" cy="369332"/>
          </a:xfrm>
          <a:prstGeom prst="rect">
            <a:avLst/>
          </a:prstGeom>
          <a:noFill/>
        </p:spPr>
        <p:txBody>
          <a:bodyPr wrap="square" rtlCol="0">
            <a:spAutoFit/>
          </a:bodyPr>
          <a:lstStyle/>
          <a:p>
            <a:r>
              <a:rPr kumimoji="1" lang="ja-JP" altLang="en-US" b="1" dirty="0" smtClean="0"/>
              <a:t>歯科</a:t>
            </a:r>
            <a:endParaRPr kumimoji="1" lang="ja-JP" altLang="en-US" b="1" dirty="0"/>
          </a:p>
        </p:txBody>
      </p:sp>
      <p:sp>
        <p:nvSpPr>
          <p:cNvPr id="20" name="テキスト ボックス 19"/>
          <p:cNvSpPr txBox="1"/>
          <p:nvPr/>
        </p:nvSpPr>
        <p:spPr>
          <a:xfrm>
            <a:off x="8225209" y="-936099"/>
            <a:ext cx="1139270" cy="646331"/>
          </a:xfrm>
          <a:prstGeom prst="rect">
            <a:avLst/>
          </a:prstGeom>
          <a:noFill/>
        </p:spPr>
        <p:txBody>
          <a:bodyPr wrap="square" rtlCol="0">
            <a:spAutoFit/>
          </a:bodyPr>
          <a:lstStyle/>
          <a:p>
            <a:r>
              <a:rPr kumimoji="1" lang="ja-JP" altLang="en-US" b="1" dirty="0" smtClean="0"/>
              <a:t>がん・</a:t>
            </a:r>
            <a:endParaRPr kumimoji="1" lang="en-US" altLang="ja-JP" b="1" dirty="0" smtClean="0"/>
          </a:p>
          <a:p>
            <a:r>
              <a:rPr kumimoji="1" lang="ja-JP" altLang="en-US" b="1" dirty="0" smtClean="0"/>
              <a:t>循環器病</a:t>
            </a:r>
            <a:endParaRPr kumimoji="1" lang="ja-JP" altLang="en-US" b="1" dirty="0"/>
          </a:p>
        </p:txBody>
      </p:sp>
      <p:sp>
        <p:nvSpPr>
          <p:cNvPr id="21" name="正方形/長方形 20"/>
          <p:cNvSpPr/>
          <p:nvPr/>
        </p:nvSpPr>
        <p:spPr>
          <a:xfrm>
            <a:off x="11575" y="-972700"/>
            <a:ext cx="2149734" cy="6829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取組の</a:t>
            </a:r>
            <a:r>
              <a:rPr kumimoji="1" lang="ja-JP" altLang="en-US" b="1" dirty="0" smtClean="0"/>
              <a:t>区分</a:t>
            </a:r>
            <a:endParaRPr kumimoji="1" lang="en-US" altLang="ja-JP" b="1" dirty="0" smtClean="0"/>
          </a:p>
        </p:txBody>
      </p:sp>
    </p:spTree>
    <p:extLst>
      <p:ext uri="{BB962C8B-B14F-4D97-AF65-F5344CB8AC3E}">
        <p14:creationId xmlns:p14="http://schemas.microsoft.com/office/powerpoint/2010/main" val="10222848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マーキー">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1206</TotalTime>
  <Words>657</Words>
  <Application>Microsoft Office PowerPoint</Application>
  <PresentationFormat>A4 210 x 297 mm</PresentationFormat>
  <Paragraphs>101</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UDPゴシック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千葉  佳奈</dc:creator>
  <cp:lastModifiedBy>千葉  佳奈</cp:lastModifiedBy>
  <cp:revision>82</cp:revision>
  <cp:lastPrinted>2023-04-27T10:34:56Z</cp:lastPrinted>
  <dcterms:created xsi:type="dcterms:W3CDTF">2022-10-20T02:26:51Z</dcterms:created>
  <dcterms:modified xsi:type="dcterms:W3CDTF">2024-08-23T00:09:16Z</dcterms:modified>
</cp:coreProperties>
</file>