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5" r:id="rId2"/>
    <p:sldId id="261" r:id="rId3"/>
  </p:sldIdLst>
  <p:sldSz cx="10440988" cy="7200900"/>
  <p:notesSz cx="6797675" cy="9926638"/>
  <p:defaultTextStyle>
    <a:defPPr>
      <a:defRPr lang="ja-JP"/>
    </a:defPPr>
    <a:lvl1pPr marL="0" algn="l" defTabSz="962235" rtl="0" eaLnBrk="1" latinLnBrk="0" hangingPunct="1">
      <a:defRPr kumimoji="1" sz="1900" kern="1200">
        <a:solidFill>
          <a:schemeClr val="tx1"/>
        </a:solidFill>
        <a:latin typeface="+mn-lt"/>
        <a:ea typeface="+mn-ea"/>
        <a:cs typeface="+mn-cs"/>
      </a:defRPr>
    </a:lvl1pPr>
    <a:lvl2pPr marL="481117" algn="l" defTabSz="962235" rtl="0" eaLnBrk="1" latinLnBrk="0" hangingPunct="1">
      <a:defRPr kumimoji="1" sz="1900" kern="1200">
        <a:solidFill>
          <a:schemeClr val="tx1"/>
        </a:solidFill>
        <a:latin typeface="+mn-lt"/>
        <a:ea typeface="+mn-ea"/>
        <a:cs typeface="+mn-cs"/>
      </a:defRPr>
    </a:lvl2pPr>
    <a:lvl3pPr marL="962235" algn="l" defTabSz="962235" rtl="0" eaLnBrk="1" latinLnBrk="0" hangingPunct="1">
      <a:defRPr kumimoji="1" sz="1900" kern="1200">
        <a:solidFill>
          <a:schemeClr val="tx1"/>
        </a:solidFill>
        <a:latin typeface="+mn-lt"/>
        <a:ea typeface="+mn-ea"/>
        <a:cs typeface="+mn-cs"/>
      </a:defRPr>
    </a:lvl3pPr>
    <a:lvl4pPr marL="1443352" algn="l" defTabSz="962235" rtl="0" eaLnBrk="1" latinLnBrk="0" hangingPunct="1">
      <a:defRPr kumimoji="1" sz="1900" kern="1200">
        <a:solidFill>
          <a:schemeClr val="tx1"/>
        </a:solidFill>
        <a:latin typeface="+mn-lt"/>
        <a:ea typeface="+mn-ea"/>
        <a:cs typeface="+mn-cs"/>
      </a:defRPr>
    </a:lvl4pPr>
    <a:lvl5pPr marL="1924470" algn="l" defTabSz="962235" rtl="0" eaLnBrk="1" latinLnBrk="0" hangingPunct="1">
      <a:defRPr kumimoji="1" sz="1900" kern="1200">
        <a:solidFill>
          <a:schemeClr val="tx1"/>
        </a:solidFill>
        <a:latin typeface="+mn-lt"/>
        <a:ea typeface="+mn-ea"/>
        <a:cs typeface="+mn-cs"/>
      </a:defRPr>
    </a:lvl5pPr>
    <a:lvl6pPr marL="2405587" algn="l" defTabSz="962235" rtl="0" eaLnBrk="1" latinLnBrk="0" hangingPunct="1">
      <a:defRPr kumimoji="1" sz="1900" kern="1200">
        <a:solidFill>
          <a:schemeClr val="tx1"/>
        </a:solidFill>
        <a:latin typeface="+mn-lt"/>
        <a:ea typeface="+mn-ea"/>
        <a:cs typeface="+mn-cs"/>
      </a:defRPr>
    </a:lvl6pPr>
    <a:lvl7pPr marL="2886704" algn="l" defTabSz="962235" rtl="0" eaLnBrk="1" latinLnBrk="0" hangingPunct="1">
      <a:defRPr kumimoji="1" sz="1900" kern="1200">
        <a:solidFill>
          <a:schemeClr val="tx1"/>
        </a:solidFill>
        <a:latin typeface="+mn-lt"/>
        <a:ea typeface="+mn-ea"/>
        <a:cs typeface="+mn-cs"/>
      </a:defRPr>
    </a:lvl7pPr>
    <a:lvl8pPr marL="3367823" algn="l" defTabSz="962235" rtl="0" eaLnBrk="1" latinLnBrk="0" hangingPunct="1">
      <a:defRPr kumimoji="1" sz="1900" kern="1200">
        <a:solidFill>
          <a:schemeClr val="tx1"/>
        </a:solidFill>
        <a:latin typeface="+mn-lt"/>
        <a:ea typeface="+mn-ea"/>
        <a:cs typeface="+mn-cs"/>
      </a:defRPr>
    </a:lvl8pPr>
    <a:lvl9pPr marL="3848940" algn="l" defTabSz="962235"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68">
          <p15:clr>
            <a:srgbClr val="A4A3A4"/>
          </p15:clr>
        </p15:guide>
        <p15:guide id="2" pos="328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DC1E"/>
    <a:srgbClr val="A7FF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67" autoAdjust="0"/>
  </p:normalViewPr>
  <p:slideViewPr>
    <p:cSldViewPr>
      <p:cViewPr varScale="1">
        <p:scale>
          <a:sx n="65" d="100"/>
          <a:sy n="65" d="100"/>
        </p:scale>
        <p:origin x="1272" y="78"/>
      </p:cViewPr>
      <p:guideLst>
        <p:guide orient="horz" pos="2268"/>
        <p:guide pos="328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F3A1999-100C-483E-AB5D-6A6808E723DF}" type="datetimeFigureOut">
              <a:rPr kumimoji="1" lang="ja-JP" altLang="en-US" smtClean="0"/>
              <a:t>2023/1/26</a:t>
            </a:fld>
            <a:endParaRPr kumimoji="1" lang="ja-JP" altLang="en-US"/>
          </a:p>
        </p:txBody>
      </p:sp>
      <p:sp>
        <p:nvSpPr>
          <p:cNvPr id="4" name="スライド イメージ プレースホルダー 3"/>
          <p:cNvSpPr>
            <a:spLocks noGrp="1" noRot="1" noChangeAspect="1"/>
          </p:cNvSpPr>
          <p:nvPr>
            <p:ph type="sldImg" idx="2"/>
          </p:nvPr>
        </p:nvSpPr>
        <p:spPr>
          <a:xfrm>
            <a:off x="700088" y="744538"/>
            <a:ext cx="5397500"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0141AF1-A900-43ED-BBEE-7A35C0AFBD53}" type="slidenum">
              <a:rPr kumimoji="1" lang="ja-JP" altLang="en-US" smtClean="0"/>
              <a:t>‹#›</a:t>
            </a:fld>
            <a:endParaRPr kumimoji="1" lang="ja-JP" altLang="en-US"/>
          </a:p>
        </p:txBody>
      </p:sp>
    </p:spTree>
    <p:extLst>
      <p:ext uri="{BB962C8B-B14F-4D97-AF65-F5344CB8AC3E}">
        <p14:creationId xmlns:p14="http://schemas.microsoft.com/office/powerpoint/2010/main" val="1956566604"/>
      </p:ext>
    </p:extLst>
  </p:cSld>
  <p:clrMap bg1="lt1" tx1="dk1" bg2="lt2" tx2="dk2" accent1="accent1" accent2="accent2" accent3="accent3" accent4="accent4" accent5="accent5" accent6="accent6" hlink="hlink" folHlink="folHlink"/>
  <p:notesStyle>
    <a:lvl1pPr marL="0" algn="l" defTabSz="962235" rtl="0" eaLnBrk="1" latinLnBrk="0" hangingPunct="1">
      <a:defRPr kumimoji="1" sz="1300" kern="1200">
        <a:solidFill>
          <a:schemeClr val="tx1"/>
        </a:solidFill>
        <a:latin typeface="+mn-lt"/>
        <a:ea typeface="+mn-ea"/>
        <a:cs typeface="+mn-cs"/>
      </a:defRPr>
    </a:lvl1pPr>
    <a:lvl2pPr marL="481117" algn="l" defTabSz="962235" rtl="0" eaLnBrk="1" latinLnBrk="0" hangingPunct="1">
      <a:defRPr kumimoji="1" sz="1300" kern="1200">
        <a:solidFill>
          <a:schemeClr val="tx1"/>
        </a:solidFill>
        <a:latin typeface="+mn-lt"/>
        <a:ea typeface="+mn-ea"/>
        <a:cs typeface="+mn-cs"/>
      </a:defRPr>
    </a:lvl2pPr>
    <a:lvl3pPr marL="962235" algn="l" defTabSz="962235" rtl="0" eaLnBrk="1" latinLnBrk="0" hangingPunct="1">
      <a:defRPr kumimoji="1" sz="1300" kern="1200">
        <a:solidFill>
          <a:schemeClr val="tx1"/>
        </a:solidFill>
        <a:latin typeface="+mn-lt"/>
        <a:ea typeface="+mn-ea"/>
        <a:cs typeface="+mn-cs"/>
      </a:defRPr>
    </a:lvl3pPr>
    <a:lvl4pPr marL="1443352" algn="l" defTabSz="962235" rtl="0" eaLnBrk="1" latinLnBrk="0" hangingPunct="1">
      <a:defRPr kumimoji="1" sz="1300" kern="1200">
        <a:solidFill>
          <a:schemeClr val="tx1"/>
        </a:solidFill>
        <a:latin typeface="+mn-lt"/>
        <a:ea typeface="+mn-ea"/>
        <a:cs typeface="+mn-cs"/>
      </a:defRPr>
    </a:lvl4pPr>
    <a:lvl5pPr marL="1924470" algn="l" defTabSz="962235" rtl="0" eaLnBrk="1" latinLnBrk="0" hangingPunct="1">
      <a:defRPr kumimoji="1" sz="1300" kern="1200">
        <a:solidFill>
          <a:schemeClr val="tx1"/>
        </a:solidFill>
        <a:latin typeface="+mn-lt"/>
        <a:ea typeface="+mn-ea"/>
        <a:cs typeface="+mn-cs"/>
      </a:defRPr>
    </a:lvl5pPr>
    <a:lvl6pPr marL="2405587" algn="l" defTabSz="962235" rtl="0" eaLnBrk="1" latinLnBrk="0" hangingPunct="1">
      <a:defRPr kumimoji="1" sz="1300" kern="1200">
        <a:solidFill>
          <a:schemeClr val="tx1"/>
        </a:solidFill>
        <a:latin typeface="+mn-lt"/>
        <a:ea typeface="+mn-ea"/>
        <a:cs typeface="+mn-cs"/>
      </a:defRPr>
    </a:lvl6pPr>
    <a:lvl7pPr marL="2886704" algn="l" defTabSz="962235" rtl="0" eaLnBrk="1" latinLnBrk="0" hangingPunct="1">
      <a:defRPr kumimoji="1" sz="1300" kern="1200">
        <a:solidFill>
          <a:schemeClr val="tx1"/>
        </a:solidFill>
        <a:latin typeface="+mn-lt"/>
        <a:ea typeface="+mn-ea"/>
        <a:cs typeface="+mn-cs"/>
      </a:defRPr>
    </a:lvl7pPr>
    <a:lvl8pPr marL="3367823" algn="l" defTabSz="962235" rtl="0" eaLnBrk="1" latinLnBrk="0" hangingPunct="1">
      <a:defRPr kumimoji="1" sz="1300" kern="1200">
        <a:solidFill>
          <a:schemeClr val="tx1"/>
        </a:solidFill>
        <a:latin typeface="+mn-lt"/>
        <a:ea typeface="+mn-ea"/>
        <a:cs typeface="+mn-cs"/>
      </a:defRPr>
    </a:lvl8pPr>
    <a:lvl9pPr marL="3848940" algn="l" defTabSz="962235"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0141AF1-A900-43ED-BBEE-7A35C0AFBD53}" type="slidenum">
              <a:rPr kumimoji="1" lang="ja-JP" altLang="en-US" smtClean="0"/>
              <a:t>1</a:t>
            </a:fld>
            <a:endParaRPr kumimoji="1" lang="ja-JP" altLang="en-US"/>
          </a:p>
        </p:txBody>
      </p:sp>
    </p:spTree>
    <p:extLst>
      <p:ext uri="{BB962C8B-B14F-4D97-AF65-F5344CB8AC3E}">
        <p14:creationId xmlns:p14="http://schemas.microsoft.com/office/powerpoint/2010/main" val="2166219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0141AF1-A900-43ED-BBEE-7A35C0AFBD53}" type="slidenum">
              <a:rPr kumimoji="1" lang="ja-JP" altLang="en-US" smtClean="0"/>
              <a:t>2</a:t>
            </a:fld>
            <a:endParaRPr kumimoji="1" lang="ja-JP" altLang="en-US"/>
          </a:p>
        </p:txBody>
      </p:sp>
    </p:spTree>
    <p:extLst>
      <p:ext uri="{BB962C8B-B14F-4D97-AF65-F5344CB8AC3E}">
        <p14:creationId xmlns:p14="http://schemas.microsoft.com/office/powerpoint/2010/main" val="3572761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3074" y="2236948"/>
            <a:ext cx="8874840" cy="1543527"/>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566148" y="4080511"/>
            <a:ext cx="7308692" cy="1840230"/>
          </a:xfrm>
        </p:spPr>
        <p:txBody>
          <a:bodyPr/>
          <a:lstStyle>
            <a:lvl1pPr marL="0" indent="0" algn="ctr">
              <a:buNone/>
              <a:defRPr>
                <a:solidFill>
                  <a:schemeClr val="tx1">
                    <a:tint val="75000"/>
                  </a:schemeClr>
                </a:solidFill>
              </a:defRPr>
            </a:lvl1pPr>
            <a:lvl2pPr marL="481117" indent="0" algn="ctr">
              <a:buNone/>
              <a:defRPr>
                <a:solidFill>
                  <a:schemeClr val="tx1">
                    <a:tint val="75000"/>
                  </a:schemeClr>
                </a:solidFill>
              </a:defRPr>
            </a:lvl2pPr>
            <a:lvl3pPr marL="962235" indent="0" algn="ctr">
              <a:buNone/>
              <a:defRPr>
                <a:solidFill>
                  <a:schemeClr val="tx1">
                    <a:tint val="75000"/>
                  </a:schemeClr>
                </a:solidFill>
              </a:defRPr>
            </a:lvl3pPr>
            <a:lvl4pPr marL="1443352" indent="0" algn="ctr">
              <a:buNone/>
              <a:defRPr>
                <a:solidFill>
                  <a:schemeClr val="tx1">
                    <a:tint val="75000"/>
                  </a:schemeClr>
                </a:solidFill>
              </a:defRPr>
            </a:lvl4pPr>
            <a:lvl5pPr marL="1924470" indent="0" algn="ctr">
              <a:buNone/>
              <a:defRPr>
                <a:solidFill>
                  <a:schemeClr val="tx1">
                    <a:tint val="75000"/>
                  </a:schemeClr>
                </a:solidFill>
              </a:defRPr>
            </a:lvl5pPr>
            <a:lvl6pPr marL="2405587" indent="0" algn="ctr">
              <a:buNone/>
              <a:defRPr>
                <a:solidFill>
                  <a:schemeClr val="tx1">
                    <a:tint val="75000"/>
                  </a:schemeClr>
                </a:solidFill>
              </a:defRPr>
            </a:lvl6pPr>
            <a:lvl7pPr marL="2886704" indent="0" algn="ctr">
              <a:buNone/>
              <a:defRPr>
                <a:solidFill>
                  <a:schemeClr val="tx1">
                    <a:tint val="75000"/>
                  </a:schemeClr>
                </a:solidFill>
              </a:defRPr>
            </a:lvl7pPr>
            <a:lvl8pPr marL="3367823" indent="0" algn="ctr">
              <a:buNone/>
              <a:defRPr>
                <a:solidFill>
                  <a:schemeClr val="tx1">
                    <a:tint val="75000"/>
                  </a:schemeClr>
                </a:solidFill>
              </a:defRPr>
            </a:lvl8pPr>
            <a:lvl9pPr marL="38489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118550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400701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569717" y="288371"/>
            <a:ext cx="2349222" cy="614410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22049" y="288371"/>
            <a:ext cx="6873651" cy="614410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4215518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1507855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24766" y="4627247"/>
            <a:ext cx="8874840" cy="1430179"/>
          </a:xfrm>
        </p:spPr>
        <p:txBody>
          <a:bodyPr anchor="t"/>
          <a:lstStyle>
            <a:lvl1pPr algn="l">
              <a:defRPr sz="43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24766" y="3052049"/>
            <a:ext cx="8874840" cy="1575197"/>
          </a:xfrm>
        </p:spPr>
        <p:txBody>
          <a:bodyPr anchor="b"/>
          <a:lstStyle>
            <a:lvl1pPr marL="0" indent="0">
              <a:buNone/>
              <a:defRPr sz="2100">
                <a:solidFill>
                  <a:schemeClr val="tx1">
                    <a:tint val="75000"/>
                  </a:schemeClr>
                </a:solidFill>
              </a:defRPr>
            </a:lvl1pPr>
            <a:lvl2pPr marL="481117" indent="0">
              <a:buNone/>
              <a:defRPr sz="1900">
                <a:solidFill>
                  <a:schemeClr val="tx1">
                    <a:tint val="75000"/>
                  </a:schemeClr>
                </a:solidFill>
              </a:defRPr>
            </a:lvl2pPr>
            <a:lvl3pPr marL="962235" indent="0">
              <a:buNone/>
              <a:defRPr sz="1600">
                <a:solidFill>
                  <a:schemeClr val="tx1">
                    <a:tint val="75000"/>
                  </a:schemeClr>
                </a:solidFill>
              </a:defRPr>
            </a:lvl3pPr>
            <a:lvl4pPr marL="1443352" indent="0">
              <a:buNone/>
              <a:defRPr sz="1400">
                <a:solidFill>
                  <a:schemeClr val="tx1">
                    <a:tint val="75000"/>
                  </a:schemeClr>
                </a:solidFill>
              </a:defRPr>
            </a:lvl4pPr>
            <a:lvl5pPr marL="1924470" indent="0">
              <a:buNone/>
              <a:defRPr sz="1400">
                <a:solidFill>
                  <a:schemeClr val="tx1">
                    <a:tint val="75000"/>
                  </a:schemeClr>
                </a:solidFill>
              </a:defRPr>
            </a:lvl5pPr>
            <a:lvl6pPr marL="2405587" indent="0">
              <a:buNone/>
              <a:defRPr sz="1400">
                <a:solidFill>
                  <a:schemeClr val="tx1">
                    <a:tint val="75000"/>
                  </a:schemeClr>
                </a:solidFill>
              </a:defRPr>
            </a:lvl6pPr>
            <a:lvl7pPr marL="2886704" indent="0">
              <a:buNone/>
              <a:defRPr sz="1400">
                <a:solidFill>
                  <a:schemeClr val="tx1">
                    <a:tint val="75000"/>
                  </a:schemeClr>
                </a:solidFill>
              </a:defRPr>
            </a:lvl7pPr>
            <a:lvl8pPr marL="3367823" indent="0">
              <a:buNone/>
              <a:defRPr sz="1400">
                <a:solidFill>
                  <a:schemeClr val="tx1">
                    <a:tint val="75000"/>
                  </a:schemeClr>
                </a:solidFill>
              </a:defRPr>
            </a:lvl8pPr>
            <a:lvl9pPr marL="384894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3849614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22049" y="1680211"/>
            <a:ext cx="4611436" cy="4752261"/>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307503" y="1680211"/>
            <a:ext cx="4611436" cy="4752261"/>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2803122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22050" y="1611869"/>
            <a:ext cx="4613249" cy="671750"/>
          </a:xfrm>
        </p:spPr>
        <p:txBody>
          <a:bodyPr anchor="b"/>
          <a:lstStyle>
            <a:lvl1pPr marL="0" indent="0">
              <a:buNone/>
              <a:defRPr sz="2500" b="1"/>
            </a:lvl1pPr>
            <a:lvl2pPr marL="481117" indent="0">
              <a:buNone/>
              <a:defRPr sz="2100" b="1"/>
            </a:lvl2pPr>
            <a:lvl3pPr marL="962235" indent="0">
              <a:buNone/>
              <a:defRPr sz="1900" b="1"/>
            </a:lvl3pPr>
            <a:lvl4pPr marL="1443352" indent="0">
              <a:buNone/>
              <a:defRPr sz="1600" b="1"/>
            </a:lvl4pPr>
            <a:lvl5pPr marL="1924470" indent="0">
              <a:buNone/>
              <a:defRPr sz="1600" b="1"/>
            </a:lvl5pPr>
            <a:lvl6pPr marL="2405587" indent="0">
              <a:buNone/>
              <a:defRPr sz="1600" b="1"/>
            </a:lvl6pPr>
            <a:lvl7pPr marL="2886704" indent="0">
              <a:buNone/>
              <a:defRPr sz="1600" b="1"/>
            </a:lvl7pPr>
            <a:lvl8pPr marL="3367823" indent="0">
              <a:buNone/>
              <a:defRPr sz="1600" b="1"/>
            </a:lvl8pPr>
            <a:lvl9pPr marL="384894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22050" y="2283619"/>
            <a:ext cx="4613249" cy="4148852"/>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303877" y="1611869"/>
            <a:ext cx="4615062" cy="671750"/>
          </a:xfrm>
        </p:spPr>
        <p:txBody>
          <a:bodyPr anchor="b"/>
          <a:lstStyle>
            <a:lvl1pPr marL="0" indent="0">
              <a:buNone/>
              <a:defRPr sz="2500" b="1"/>
            </a:lvl1pPr>
            <a:lvl2pPr marL="481117" indent="0">
              <a:buNone/>
              <a:defRPr sz="2100" b="1"/>
            </a:lvl2pPr>
            <a:lvl3pPr marL="962235" indent="0">
              <a:buNone/>
              <a:defRPr sz="1900" b="1"/>
            </a:lvl3pPr>
            <a:lvl4pPr marL="1443352" indent="0">
              <a:buNone/>
              <a:defRPr sz="1600" b="1"/>
            </a:lvl4pPr>
            <a:lvl5pPr marL="1924470" indent="0">
              <a:buNone/>
              <a:defRPr sz="1600" b="1"/>
            </a:lvl5pPr>
            <a:lvl6pPr marL="2405587" indent="0">
              <a:buNone/>
              <a:defRPr sz="1600" b="1"/>
            </a:lvl6pPr>
            <a:lvl7pPr marL="2886704" indent="0">
              <a:buNone/>
              <a:defRPr sz="1600" b="1"/>
            </a:lvl7pPr>
            <a:lvl8pPr marL="3367823" indent="0">
              <a:buNone/>
              <a:defRPr sz="1600" b="1"/>
            </a:lvl8pPr>
            <a:lvl9pPr marL="384894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303877" y="2283619"/>
            <a:ext cx="4615062" cy="4148852"/>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356349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1581779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195631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22050" y="286702"/>
            <a:ext cx="3435013" cy="1220152"/>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082137" y="286704"/>
            <a:ext cx="5836802" cy="6145768"/>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22050" y="1506856"/>
            <a:ext cx="3435013" cy="4925616"/>
          </a:xfrm>
        </p:spPr>
        <p:txBody>
          <a:bodyPr/>
          <a:lstStyle>
            <a:lvl1pPr marL="0" indent="0">
              <a:buNone/>
              <a:defRPr sz="1400"/>
            </a:lvl1pPr>
            <a:lvl2pPr marL="481117" indent="0">
              <a:buNone/>
              <a:defRPr sz="1300"/>
            </a:lvl2pPr>
            <a:lvl3pPr marL="962235" indent="0">
              <a:buNone/>
              <a:defRPr sz="1100"/>
            </a:lvl3pPr>
            <a:lvl4pPr marL="1443352" indent="0">
              <a:buNone/>
              <a:defRPr sz="1000"/>
            </a:lvl4pPr>
            <a:lvl5pPr marL="1924470" indent="0">
              <a:buNone/>
              <a:defRPr sz="1000"/>
            </a:lvl5pPr>
            <a:lvl6pPr marL="2405587" indent="0">
              <a:buNone/>
              <a:defRPr sz="1000"/>
            </a:lvl6pPr>
            <a:lvl7pPr marL="2886704" indent="0">
              <a:buNone/>
              <a:defRPr sz="1000"/>
            </a:lvl7pPr>
            <a:lvl8pPr marL="3367823" indent="0">
              <a:buNone/>
              <a:defRPr sz="1000"/>
            </a:lvl8pPr>
            <a:lvl9pPr marL="384894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2449554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46506" y="5040630"/>
            <a:ext cx="6264593" cy="595075"/>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2046506" y="643414"/>
            <a:ext cx="6264593" cy="4320540"/>
          </a:xfrm>
        </p:spPr>
        <p:txBody>
          <a:bodyPr/>
          <a:lstStyle>
            <a:lvl1pPr marL="0" indent="0">
              <a:buNone/>
              <a:defRPr sz="3400"/>
            </a:lvl1pPr>
            <a:lvl2pPr marL="481117" indent="0">
              <a:buNone/>
              <a:defRPr sz="2900"/>
            </a:lvl2pPr>
            <a:lvl3pPr marL="962235" indent="0">
              <a:buNone/>
              <a:defRPr sz="2500"/>
            </a:lvl3pPr>
            <a:lvl4pPr marL="1443352" indent="0">
              <a:buNone/>
              <a:defRPr sz="2100"/>
            </a:lvl4pPr>
            <a:lvl5pPr marL="1924470" indent="0">
              <a:buNone/>
              <a:defRPr sz="2100"/>
            </a:lvl5pPr>
            <a:lvl6pPr marL="2405587" indent="0">
              <a:buNone/>
              <a:defRPr sz="2100"/>
            </a:lvl6pPr>
            <a:lvl7pPr marL="2886704" indent="0">
              <a:buNone/>
              <a:defRPr sz="2100"/>
            </a:lvl7pPr>
            <a:lvl8pPr marL="3367823" indent="0">
              <a:buNone/>
              <a:defRPr sz="2100"/>
            </a:lvl8pPr>
            <a:lvl9pPr marL="3848940" indent="0">
              <a:buNone/>
              <a:defRPr sz="2100"/>
            </a:lvl9pPr>
          </a:lstStyle>
          <a:p>
            <a:endParaRPr kumimoji="1" lang="ja-JP" altLang="en-US"/>
          </a:p>
        </p:txBody>
      </p:sp>
      <p:sp>
        <p:nvSpPr>
          <p:cNvPr id="4" name="テキスト プレースホルダー 3"/>
          <p:cNvSpPr>
            <a:spLocks noGrp="1"/>
          </p:cNvSpPr>
          <p:nvPr>
            <p:ph type="body" sz="half" idx="2"/>
          </p:nvPr>
        </p:nvSpPr>
        <p:spPr>
          <a:xfrm>
            <a:off x="2046506" y="5635705"/>
            <a:ext cx="6264593" cy="845105"/>
          </a:xfrm>
        </p:spPr>
        <p:txBody>
          <a:bodyPr/>
          <a:lstStyle>
            <a:lvl1pPr marL="0" indent="0">
              <a:buNone/>
              <a:defRPr sz="1400"/>
            </a:lvl1pPr>
            <a:lvl2pPr marL="481117" indent="0">
              <a:buNone/>
              <a:defRPr sz="1300"/>
            </a:lvl2pPr>
            <a:lvl3pPr marL="962235" indent="0">
              <a:buNone/>
              <a:defRPr sz="1100"/>
            </a:lvl3pPr>
            <a:lvl4pPr marL="1443352" indent="0">
              <a:buNone/>
              <a:defRPr sz="1000"/>
            </a:lvl4pPr>
            <a:lvl5pPr marL="1924470" indent="0">
              <a:buNone/>
              <a:defRPr sz="1000"/>
            </a:lvl5pPr>
            <a:lvl6pPr marL="2405587" indent="0">
              <a:buNone/>
              <a:defRPr sz="1000"/>
            </a:lvl6pPr>
            <a:lvl7pPr marL="2886704" indent="0">
              <a:buNone/>
              <a:defRPr sz="1000"/>
            </a:lvl7pPr>
            <a:lvl8pPr marL="3367823" indent="0">
              <a:buNone/>
              <a:defRPr sz="1000"/>
            </a:lvl8pPr>
            <a:lvl9pPr marL="384894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C4E0B9-A677-4CF1-AC6B-26BF9FE9DE9E}" type="datetimeFigureOut">
              <a:rPr kumimoji="1" lang="ja-JP" altLang="en-US" smtClean="0"/>
              <a:t>2023/1/26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636052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22050" y="288370"/>
            <a:ext cx="9396889" cy="1200150"/>
          </a:xfrm>
          <a:prstGeom prst="rect">
            <a:avLst/>
          </a:prstGeom>
        </p:spPr>
        <p:txBody>
          <a:bodyPr vert="horz" lIns="96223" tIns="48112" rIns="96223" bIns="48112"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22050" y="1680211"/>
            <a:ext cx="9396889" cy="4752261"/>
          </a:xfrm>
          <a:prstGeom prst="rect">
            <a:avLst/>
          </a:prstGeom>
        </p:spPr>
        <p:txBody>
          <a:bodyPr vert="horz" lIns="96223" tIns="48112" rIns="96223" bIns="48112"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22050" y="6674169"/>
            <a:ext cx="2436231" cy="383381"/>
          </a:xfrm>
          <a:prstGeom prst="rect">
            <a:avLst/>
          </a:prstGeom>
        </p:spPr>
        <p:txBody>
          <a:bodyPr vert="horz" lIns="96223" tIns="48112" rIns="96223" bIns="48112" rtlCol="0" anchor="ctr"/>
          <a:lstStyle>
            <a:lvl1pPr algn="l">
              <a:defRPr sz="1300">
                <a:solidFill>
                  <a:schemeClr val="tx1">
                    <a:tint val="75000"/>
                  </a:schemeClr>
                </a:solidFill>
              </a:defRPr>
            </a:lvl1pPr>
          </a:lstStyle>
          <a:p>
            <a:fld id="{31C4E0B9-A677-4CF1-AC6B-26BF9FE9DE9E}" type="datetimeFigureOut">
              <a:rPr kumimoji="1" lang="ja-JP" altLang="en-US" smtClean="0"/>
              <a:t>2023/1/26</a:t>
            </a:fld>
            <a:endParaRPr kumimoji="1" lang="ja-JP" altLang="en-US"/>
          </a:p>
        </p:txBody>
      </p:sp>
      <p:sp>
        <p:nvSpPr>
          <p:cNvPr id="5" name="フッター プレースホルダー 4"/>
          <p:cNvSpPr>
            <a:spLocks noGrp="1"/>
          </p:cNvSpPr>
          <p:nvPr>
            <p:ph type="ftr" sz="quarter" idx="3"/>
          </p:nvPr>
        </p:nvSpPr>
        <p:spPr>
          <a:xfrm>
            <a:off x="3567338" y="6674169"/>
            <a:ext cx="3306313" cy="383381"/>
          </a:xfrm>
          <a:prstGeom prst="rect">
            <a:avLst/>
          </a:prstGeom>
        </p:spPr>
        <p:txBody>
          <a:bodyPr vert="horz" lIns="96223" tIns="48112" rIns="96223" bIns="48112"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482708" y="6674169"/>
            <a:ext cx="2436231" cy="383381"/>
          </a:xfrm>
          <a:prstGeom prst="rect">
            <a:avLst/>
          </a:prstGeom>
        </p:spPr>
        <p:txBody>
          <a:bodyPr vert="horz" lIns="96223" tIns="48112" rIns="96223" bIns="48112" rtlCol="0" anchor="ctr"/>
          <a:lstStyle>
            <a:lvl1pPr algn="r">
              <a:defRPr sz="1300">
                <a:solidFill>
                  <a:schemeClr val="tx1">
                    <a:tint val="75000"/>
                  </a:schemeClr>
                </a:solidFill>
              </a:defRPr>
            </a:lvl1pPr>
          </a:lstStyle>
          <a:p>
            <a:fld id="{101CD4E3-7409-4116-9B55-593CDDC0B986}" type="slidenum">
              <a:rPr kumimoji="1" lang="ja-JP" altLang="en-US" smtClean="0"/>
              <a:t>‹#›</a:t>
            </a:fld>
            <a:endParaRPr kumimoji="1" lang="ja-JP" altLang="en-US"/>
          </a:p>
        </p:txBody>
      </p:sp>
    </p:spTree>
    <p:extLst>
      <p:ext uri="{BB962C8B-B14F-4D97-AF65-F5344CB8AC3E}">
        <p14:creationId xmlns:p14="http://schemas.microsoft.com/office/powerpoint/2010/main" val="2473136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62235" rtl="0" eaLnBrk="1" latinLnBrk="0" hangingPunct="1">
        <a:spcBef>
          <a:spcPct val="0"/>
        </a:spcBef>
        <a:buNone/>
        <a:defRPr kumimoji="1" sz="4600" kern="1200">
          <a:solidFill>
            <a:schemeClr val="tx1"/>
          </a:solidFill>
          <a:latin typeface="+mj-lt"/>
          <a:ea typeface="+mj-ea"/>
          <a:cs typeface="+mj-cs"/>
        </a:defRPr>
      </a:lvl1pPr>
    </p:titleStyle>
    <p:bodyStyle>
      <a:lvl1pPr marL="360838" indent="-360838" algn="l" defTabSz="962235"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81816" indent="-300698" algn="l" defTabSz="962235"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202794" indent="-240559" algn="l" defTabSz="962235"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83911" indent="-240559" algn="l" defTabSz="962235"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65029" indent="-240559" algn="l" defTabSz="962235"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46146" indent="-240559" algn="l" defTabSz="962235"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27264" indent="-240559" algn="l" defTabSz="962235"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608381" indent="-240559" algn="l" defTabSz="962235"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89498" indent="-240559" algn="l" defTabSz="962235"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62235" rtl="0" eaLnBrk="1" latinLnBrk="0" hangingPunct="1">
        <a:defRPr kumimoji="1" sz="1900" kern="1200">
          <a:solidFill>
            <a:schemeClr val="tx1"/>
          </a:solidFill>
          <a:latin typeface="+mn-lt"/>
          <a:ea typeface="+mn-ea"/>
          <a:cs typeface="+mn-cs"/>
        </a:defRPr>
      </a:lvl1pPr>
      <a:lvl2pPr marL="481117" algn="l" defTabSz="962235" rtl="0" eaLnBrk="1" latinLnBrk="0" hangingPunct="1">
        <a:defRPr kumimoji="1" sz="1900" kern="1200">
          <a:solidFill>
            <a:schemeClr val="tx1"/>
          </a:solidFill>
          <a:latin typeface="+mn-lt"/>
          <a:ea typeface="+mn-ea"/>
          <a:cs typeface="+mn-cs"/>
        </a:defRPr>
      </a:lvl2pPr>
      <a:lvl3pPr marL="962235" algn="l" defTabSz="962235" rtl="0" eaLnBrk="1" latinLnBrk="0" hangingPunct="1">
        <a:defRPr kumimoji="1" sz="1900" kern="1200">
          <a:solidFill>
            <a:schemeClr val="tx1"/>
          </a:solidFill>
          <a:latin typeface="+mn-lt"/>
          <a:ea typeface="+mn-ea"/>
          <a:cs typeface="+mn-cs"/>
        </a:defRPr>
      </a:lvl3pPr>
      <a:lvl4pPr marL="1443352" algn="l" defTabSz="962235" rtl="0" eaLnBrk="1" latinLnBrk="0" hangingPunct="1">
        <a:defRPr kumimoji="1" sz="1900" kern="1200">
          <a:solidFill>
            <a:schemeClr val="tx1"/>
          </a:solidFill>
          <a:latin typeface="+mn-lt"/>
          <a:ea typeface="+mn-ea"/>
          <a:cs typeface="+mn-cs"/>
        </a:defRPr>
      </a:lvl4pPr>
      <a:lvl5pPr marL="1924470" algn="l" defTabSz="962235" rtl="0" eaLnBrk="1" latinLnBrk="0" hangingPunct="1">
        <a:defRPr kumimoji="1" sz="1900" kern="1200">
          <a:solidFill>
            <a:schemeClr val="tx1"/>
          </a:solidFill>
          <a:latin typeface="+mn-lt"/>
          <a:ea typeface="+mn-ea"/>
          <a:cs typeface="+mn-cs"/>
        </a:defRPr>
      </a:lvl5pPr>
      <a:lvl6pPr marL="2405587" algn="l" defTabSz="962235" rtl="0" eaLnBrk="1" latinLnBrk="0" hangingPunct="1">
        <a:defRPr kumimoji="1" sz="1900" kern="1200">
          <a:solidFill>
            <a:schemeClr val="tx1"/>
          </a:solidFill>
          <a:latin typeface="+mn-lt"/>
          <a:ea typeface="+mn-ea"/>
          <a:cs typeface="+mn-cs"/>
        </a:defRPr>
      </a:lvl6pPr>
      <a:lvl7pPr marL="2886704" algn="l" defTabSz="962235" rtl="0" eaLnBrk="1" latinLnBrk="0" hangingPunct="1">
        <a:defRPr kumimoji="1" sz="1900" kern="1200">
          <a:solidFill>
            <a:schemeClr val="tx1"/>
          </a:solidFill>
          <a:latin typeface="+mn-lt"/>
          <a:ea typeface="+mn-ea"/>
          <a:cs typeface="+mn-cs"/>
        </a:defRPr>
      </a:lvl7pPr>
      <a:lvl8pPr marL="3367823" algn="l" defTabSz="962235" rtl="0" eaLnBrk="1" latinLnBrk="0" hangingPunct="1">
        <a:defRPr kumimoji="1" sz="1900" kern="1200">
          <a:solidFill>
            <a:schemeClr val="tx1"/>
          </a:solidFill>
          <a:latin typeface="+mn-lt"/>
          <a:ea typeface="+mn-ea"/>
          <a:cs typeface="+mn-cs"/>
        </a:defRPr>
      </a:lvl8pPr>
      <a:lvl9pPr marL="3848940" algn="l" defTabSz="962235"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3950" y="1063093"/>
            <a:ext cx="10225135" cy="307777"/>
          </a:xfrm>
          <a:prstGeom prst="rect">
            <a:avLst/>
          </a:prstGeom>
          <a:noFill/>
        </p:spPr>
        <p:txBody>
          <a:bodyPr wrap="square" rtlCol="0">
            <a:spAutoFit/>
          </a:bodyPr>
          <a:lstStyle/>
          <a:p>
            <a:r>
              <a:rPr lang="ja-JP" altLang="en-US" sz="1400" b="1" dirty="0">
                <a:latin typeface="+mj-ea"/>
                <a:ea typeface="+mj-ea"/>
              </a:rPr>
              <a:t>（１） </a:t>
            </a:r>
            <a:r>
              <a:rPr kumimoji="1" lang="ja-JP" altLang="en-US" sz="1400" b="1" dirty="0">
                <a:latin typeface="+mj-ea"/>
                <a:ea typeface="+mj-ea"/>
              </a:rPr>
              <a:t>開発する製品の概要</a:t>
            </a:r>
            <a:endParaRPr kumimoji="1" lang="en-US" altLang="ja-JP" sz="1400" b="1" dirty="0">
              <a:latin typeface="+mj-ea"/>
              <a:ea typeface="+mj-ea"/>
            </a:endParaRPr>
          </a:p>
        </p:txBody>
      </p:sp>
      <p:sp>
        <p:nvSpPr>
          <p:cNvPr id="3" name="正方形/長方形 2"/>
          <p:cNvSpPr/>
          <p:nvPr/>
        </p:nvSpPr>
        <p:spPr>
          <a:xfrm>
            <a:off x="228535" y="1038906"/>
            <a:ext cx="10171925" cy="59459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223" tIns="48112" rIns="96223" bIns="48112" spcCol="0" rtlCol="0" anchor="ctr"/>
          <a:lstStyle/>
          <a:p>
            <a:pPr algn="ctr"/>
            <a:endParaRPr kumimoji="1" lang="ja-JP" altLang="en-US"/>
          </a:p>
        </p:txBody>
      </p:sp>
      <p:sp>
        <p:nvSpPr>
          <p:cNvPr id="5" name="テキスト ボックス 4"/>
          <p:cNvSpPr txBox="1"/>
          <p:nvPr/>
        </p:nvSpPr>
        <p:spPr>
          <a:xfrm>
            <a:off x="72009" y="700385"/>
            <a:ext cx="2012089" cy="307777"/>
          </a:xfrm>
          <a:prstGeom prst="rect">
            <a:avLst/>
          </a:prstGeom>
          <a:noFill/>
        </p:spPr>
        <p:txBody>
          <a:bodyPr wrap="none" rtlCol="0">
            <a:spAutoFit/>
          </a:bodyPr>
          <a:lstStyle/>
          <a:p>
            <a:r>
              <a:rPr kumimoji="1" lang="ja-JP" altLang="en-US" sz="1400" dirty="0"/>
              <a:t>１　開発する製品の概要</a:t>
            </a:r>
          </a:p>
        </p:txBody>
      </p:sp>
      <p:sp>
        <p:nvSpPr>
          <p:cNvPr id="26" name="テキスト ボックス 25"/>
          <p:cNvSpPr txBox="1"/>
          <p:nvPr/>
        </p:nvSpPr>
        <p:spPr>
          <a:xfrm>
            <a:off x="-19728" y="0"/>
            <a:ext cx="10460715" cy="677108"/>
          </a:xfrm>
          <a:prstGeom prst="rect">
            <a:avLst/>
          </a:prstGeom>
          <a:solidFill>
            <a:srgbClr val="35DC1E"/>
          </a:solidFill>
        </p:spPr>
        <p:txBody>
          <a:bodyPr wrap="square" rtlCol="0">
            <a:spAutoFit/>
          </a:bodyPr>
          <a:lstStyle/>
          <a:p>
            <a:r>
              <a:rPr lang="ja-JP" altLang="en-US" b="1" dirty="0">
                <a:solidFill>
                  <a:schemeClr val="bg1"/>
                </a:solidFill>
              </a:rPr>
              <a:t>　　　多機能センサーを有した</a:t>
            </a:r>
            <a:r>
              <a:rPr lang="en-US" altLang="ja-JP" b="1" dirty="0">
                <a:solidFill>
                  <a:schemeClr val="bg1"/>
                </a:solidFill>
              </a:rPr>
              <a:t>LED</a:t>
            </a:r>
            <a:r>
              <a:rPr lang="ja-JP" altLang="en-US" b="1" dirty="0">
                <a:solidFill>
                  <a:schemeClr val="bg1"/>
                </a:solidFill>
              </a:rPr>
              <a:t>照明器具による省エネシステムの開発</a:t>
            </a:r>
            <a:endParaRPr lang="en-US" altLang="ja-JP" b="1" dirty="0">
              <a:solidFill>
                <a:schemeClr val="bg1"/>
              </a:solidFill>
            </a:endParaRPr>
          </a:p>
          <a:p>
            <a:r>
              <a:rPr lang="ja-JP" altLang="en-US" b="1" dirty="0">
                <a:solidFill>
                  <a:schemeClr val="bg1"/>
                </a:solidFill>
              </a:rPr>
              <a:t>　　　　　　　　　　　　　　　　　　　　　　　　　　　　　　　　　　　　　　　　　　　　　　　　　　　株式会社〇〇〇</a:t>
            </a:r>
            <a:endParaRPr kumimoji="1" lang="ja-JP" altLang="en-US" b="1" dirty="0">
              <a:solidFill>
                <a:schemeClr val="bg1"/>
              </a:solidFill>
            </a:endParaRPr>
          </a:p>
        </p:txBody>
      </p:sp>
      <p:sp>
        <p:nvSpPr>
          <p:cNvPr id="88" name="正方形/長方形 87"/>
          <p:cNvSpPr/>
          <p:nvPr/>
        </p:nvSpPr>
        <p:spPr>
          <a:xfrm>
            <a:off x="343274" y="2083253"/>
            <a:ext cx="5219700" cy="307777"/>
          </a:xfrm>
          <a:prstGeom prst="rect">
            <a:avLst/>
          </a:prstGeom>
        </p:spPr>
        <p:txBody>
          <a:bodyPr>
            <a:spAutoFit/>
          </a:bodyPr>
          <a:lstStyle/>
          <a:p>
            <a:r>
              <a:rPr lang="ja-JP" altLang="en-US" sz="1400" b="1" dirty="0">
                <a:latin typeface="+mj-ea"/>
              </a:rPr>
              <a:t>（２） 従来製品の課題と解決方法と活用する技術</a:t>
            </a:r>
            <a:endParaRPr lang="en-US" altLang="ja-JP" sz="1400" b="1" dirty="0">
              <a:latin typeface="+mj-ea"/>
            </a:endParaRPr>
          </a:p>
        </p:txBody>
      </p:sp>
      <p:sp>
        <p:nvSpPr>
          <p:cNvPr id="89" name="正方形/長方形 88"/>
          <p:cNvSpPr/>
          <p:nvPr/>
        </p:nvSpPr>
        <p:spPr>
          <a:xfrm>
            <a:off x="323950" y="5383807"/>
            <a:ext cx="10076510" cy="1384995"/>
          </a:xfrm>
          <a:prstGeom prst="rect">
            <a:avLst/>
          </a:prstGeom>
        </p:spPr>
        <p:txBody>
          <a:bodyPr wrap="square">
            <a:spAutoFit/>
          </a:bodyPr>
          <a:lstStyle/>
          <a:p>
            <a:r>
              <a:rPr lang="ja-JP" altLang="en-US" sz="1400" b="1" dirty="0"/>
              <a:t>（３） 環境負荷低減効果と考え方</a:t>
            </a:r>
            <a:endParaRPr lang="en-US" altLang="ja-JP" sz="1400" b="1" dirty="0"/>
          </a:p>
          <a:p>
            <a:r>
              <a:rPr lang="ja-JP" altLang="en-US" sz="1400" b="1" dirty="0"/>
              <a:t>　　</a:t>
            </a:r>
            <a:r>
              <a:rPr lang="ja-JP" altLang="en-US" sz="1400" dirty="0">
                <a:solidFill>
                  <a:srgbClr val="FF0000"/>
                </a:solidFill>
              </a:rPr>
              <a:t>一般家庭</a:t>
            </a:r>
            <a:r>
              <a:rPr lang="ja-JP" altLang="en-US" sz="1400" dirty="0" smtClean="0">
                <a:solidFill>
                  <a:srgbClr val="FF0000"/>
                </a:solidFill>
              </a:rPr>
              <a:t>の１日あたりの電力使</a:t>
            </a:r>
            <a:r>
              <a:rPr lang="ja-JP" altLang="en-US" sz="1400" dirty="0">
                <a:solidFill>
                  <a:srgbClr val="FF0000"/>
                </a:solidFill>
              </a:rPr>
              <a:t>用量平均は、</a:t>
            </a:r>
            <a:r>
              <a:rPr lang="en-US" altLang="ja-JP" sz="1400" dirty="0">
                <a:solidFill>
                  <a:srgbClr val="FF0000"/>
                </a:solidFill>
              </a:rPr>
              <a:t>18.5kWh</a:t>
            </a:r>
            <a:r>
              <a:rPr lang="ja-JP" altLang="en-US" sz="1400" dirty="0">
                <a:solidFill>
                  <a:srgbClr val="FF0000"/>
                </a:solidFill>
              </a:rPr>
              <a:t>であり、年間</a:t>
            </a:r>
            <a:r>
              <a:rPr lang="en-US" altLang="ja-JP" sz="1400" dirty="0">
                <a:solidFill>
                  <a:srgbClr val="FF0000"/>
                </a:solidFill>
              </a:rPr>
              <a:t>6,750kWh</a:t>
            </a:r>
            <a:r>
              <a:rPr lang="ja-JP" altLang="en-US" sz="1400" dirty="0">
                <a:solidFill>
                  <a:srgbClr val="FF0000"/>
                </a:solidFill>
              </a:rPr>
              <a:t>となり、マルチセンシングによる省エネコントロール</a:t>
            </a:r>
            <a:r>
              <a:rPr lang="ja-JP" altLang="en-US" sz="1400" dirty="0" smtClean="0">
                <a:solidFill>
                  <a:srgbClr val="FF0000"/>
                </a:solidFill>
              </a:rPr>
              <a:t>で　</a:t>
            </a:r>
            <a:endParaRPr lang="en-US" altLang="ja-JP" sz="1400" dirty="0" smtClean="0">
              <a:solidFill>
                <a:srgbClr val="FF0000"/>
              </a:solidFill>
            </a:endParaRPr>
          </a:p>
          <a:p>
            <a:r>
              <a:rPr lang="ja-JP" altLang="en-US" sz="1400" dirty="0">
                <a:solidFill>
                  <a:srgbClr val="FF0000"/>
                </a:solidFill>
              </a:rPr>
              <a:t>　</a:t>
            </a:r>
            <a:r>
              <a:rPr lang="ja-JP" altLang="en-US" sz="1400" dirty="0" smtClean="0">
                <a:solidFill>
                  <a:srgbClr val="FF0000"/>
                </a:solidFill>
              </a:rPr>
              <a:t>　</a:t>
            </a:r>
            <a:r>
              <a:rPr lang="en-US" altLang="ja-JP" sz="1400" dirty="0" smtClean="0">
                <a:solidFill>
                  <a:srgbClr val="FF0000"/>
                </a:solidFill>
              </a:rPr>
              <a:t>10% </a:t>
            </a:r>
            <a:r>
              <a:rPr lang="ja-JP" altLang="en-US" sz="1400" dirty="0">
                <a:solidFill>
                  <a:srgbClr val="FF0000"/>
                </a:solidFill>
              </a:rPr>
              <a:t>程度の削減が可能とすると</a:t>
            </a:r>
            <a:r>
              <a:rPr lang="en-US" altLang="ja-JP" sz="1400" dirty="0">
                <a:solidFill>
                  <a:srgbClr val="FF0000"/>
                </a:solidFill>
              </a:rPr>
              <a:t>675kWh</a:t>
            </a:r>
            <a:r>
              <a:rPr lang="ja-JP" altLang="en-US" sz="1400" dirty="0">
                <a:solidFill>
                  <a:srgbClr val="FF0000"/>
                </a:solidFill>
              </a:rPr>
              <a:t>の電力削減となるため、</a:t>
            </a:r>
            <a:r>
              <a:rPr lang="en-US" altLang="ja-JP" sz="1400" dirty="0">
                <a:solidFill>
                  <a:srgbClr val="FF0000"/>
                </a:solidFill>
              </a:rPr>
              <a:t>CO2</a:t>
            </a:r>
            <a:r>
              <a:rPr lang="ja-JP" altLang="en-US" sz="1400" dirty="0">
                <a:solidFill>
                  <a:srgbClr val="FF0000"/>
                </a:solidFill>
              </a:rPr>
              <a:t>削減としては、</a:t>
            </a:r>
            <a:r>
              <a:rPr lang="en-US" altLang="ja-JP" sz="1400" dirty="0">
                <a:solidFill>
                  <a:srgbClr val="FF0000"/>
                </a:solidFill>
              </a:rPr>
              <a:t> 675kWh </a:t>
            </a:r>
            <a:r>
              <a:rPr lang="ja-JP" altLang="ja-JP" sz="1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0.145kg/CO2=97.875kg/</a:t>
            </a:r>
            <a:r>
              <a:rPr lang="ja-JP"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年</a:t>
            </a:r>
            <a:r>
              <a:rPr lang="en-US"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CO2</a:t>
            </a:r>
          </a:p>
          <a:p>
            <a:r>
              <a:rPr lang="ja-JP" altLang="en-US" sz="14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4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削減</a:t>
            </a:r>
            <a:r>
              <a:rPr lang="ja-JP" altLang="ja-JP" sz="1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が可能となる</a:t>
            </a:r>
            <a:r>
              <a:rPr lang="ja-JP"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。本システム</a:t>
            </a:r>
            <a:r>
              <a:rPr lang="ja-JP" altLang="ja-JP" sz="1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の普及率を国内全世帯の</a:t>
            </a:r>
            <a:r>
              <a:rPr lang="en-US" altLang="ja-JP" sz="1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sz="1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と</a:t>
            </a:r>
            <a:r>
              <a:rPr lang="ja-JP"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見込んだ</a:t>
            </a:r>
            <a:r>
              <a:rPr lang="ja-JP" altLang="en-US" sz="14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場合</a:t>
            </a:r>
            <a:r>
              <a:rPr lang="ja-JP" altLang="en-US" sz="14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の</a:t>
            </a:r>
            <a:r>
              <a:rPr lang="en-US" altLang="ja-JP" sz="14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CO2</a:t>
            </a:r>
            <a:r>
              <a:rPr lang="ja-JP" altLang="en-US" sz="14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削減量は以下のとおり見込まれる。</a:t>
            </a:r>
            <a:endParaRPr lang="en-US"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r>
              <a:rPr lang="en-US" altLang="ja-JP" sz="14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a:t>
            </a:r>
            <a:r>
              <a:rPr lang="en-US" altLang="ja-JP" sz="14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a:t>
            </a:r>
          </a:p>
          <a:p>
            <a:r>
              <a:rPr lang="ja-JP" altLang="en-US" sz="1400"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4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a:t>
            </a:r>
            <a:r>
              <a:rPr lang="en-US" altLang="ja-JP" sz="14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400" kern="100" dirty="0" smtClean="0">
                <a:solidFill>
                  <a:srgbClr val="FF0000"/>
                </a:solidFill>
                <a:latin typeface="Century" panose="02040604050505020304" pitchFamily="18" charset="0"/>
                <a:ea typeface="ＭＳ 明朝" panose="02020609040205080304" pitchFamily="17" charset="-128"/>
                <a:cs typeface="Times New Roman" panose="02020603050405020304" pitchFamily="18" charset="0"/>
              </a:rPr>
              <a:t>⇒</a:t>
            </a:r>
            <a:r>
              <a:rPr lang="en-US"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CO2</a:t>
            </a:r>
            <a:r>
              <a:rPr lang="ja-JP"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削減量</a:t>
            </a:r>
            <a:r>
              <a:rPr lang="ja-JP" altLang="en-US"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5,5830,000</a:t>
            </a:r>
            <a:r>
              <a:rPr lang="ja-JP" altLang="ja-JP" sz="1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世帯×</a:t>
            </a:r>
            <a:r>
              <a:rPr lang="en-US"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97.875kg=54,643,612kg</a:t>
            </a:r>
            <a:r>
              <a:rPr lang="ja-JP"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54,643t/</a:t>
            </a:r>
            <a:r>
              <a:rPr lang="ja-JP" altLang="ja-JP" sz="1400" kern="100" dirty="0" smtClean="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年</a:t>
            </a:r>
            <a:endParaRPr lang="en-US" altLang="ja-JP" sz="1400" dirty="0"/>
          </a:p>
        </p:txBody>
      </p:sp>
      <p:sp>
        <p:nvSpPr>
          <p:cNvPr id="16" name="正方形/長方形 15"/>
          <p:cNvSpPr/>
          <p:nvPr/>
        </p:nvSpPr>
        <p:spPr>
          <a:xfrm>
            <a:off x="467966" y="1344589"/>
            <a:ext cx="9721080" cy="738664"/>
          </a:xfrm>
          <a:prstGeom prst="rect">
            <a:avLst/>
          </a:prstGeom>
        </p:spPr>
        <p:txBody>
          <a:bodyPr wrap="square">
            <a:spAutoFit/>
          </a:bodyPr>
          <a:lstStyle/>
          <a:p>
            <a:r>
              <a:rPr lang="en-US" altLang="ja-JP" sz="1400" dirty="0">
                <a:latin typeface="ＭＳ 明朝" panose="02020609040205080304" pitchFamily="17" charset="-128"/>
                <a:ea typeface="ＭＳ 明朝" panose="02020609040205080304" pitchFamily="17" charset="-128"/>
              </a:rPr>
              <a:t> </a:t>
            </a:r>
            <a:r>
              <a:rPr lang="ja-JP" altLang="en-US" sz="1400" dirty="0">
                <a:solidFill>
                  <a:srgbClr val="FF0000"/>
                </a:solidFill>
                <a:latin typeface="ＭＳ 明朝" panose="02020609040205080304" pitchFamily="17" charset="-128"/>
                <a:ea typeface="ＭＳ 明朝" panose="02020609040205080304" pitchFamily="17" charset="-128"/>
              </a:rPr>
              <a:t>一般家庭用の省エネ化を図るため室内環境をセンシングする機能を天井用照明に持たせ、そのセンシング情報を基に</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各家電をブルートゥース通信により自動制御を行うことで最適且つ、電気エネルギーを最小限にする省エネシステムの</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開発を行う。</a:t>
            </a:r>
            <a:endParaRPr lang="ja-JP" altLang="en-US" sz="1400" dirty="0">
              <a:solidFill>
                <a:srgbClr val="FF0000"/>
              </a:solidFill>
            </a:endParaRPr>
          </a:p>
        </p:txBody>
      </p:sp>
      <p:sp>
        <p:nvSpPr>
          <p:cNvPr id="17" name="正方形/長方形 16"/>
          <p:cNvSpPr/>
          <p:nvPr/>
        </p:nvSpPr>
        <p:spPr>
          <a:xfrm>
            <a:off x="467966" y="2477065"/>
            <a:ext cx="5325883" cy="2677656"/>
          </a:xfrm>
          <a:prstGeom prst="rect">
            <a:avLst/>
          </a:prstGeom>
        </p:spPr>
        <p:txBody>
          <a:bodyPr wrap="square">
            <a:spAutoFit/>
          </a:bodyPr>
          <a:lstStyle/>
          <a:p>
            <a:r>
              <a:rPr lang="en-US" altLang="ja-JP" sz="1400" dirty="0">
                <a:solidFill>
                  <a:srgbClr val="FF0000"/>
                </a:solidFill>
                <a:latin typeface="ＭＳ 明朝" panose="02020609040205080304" pitchFamily="17" charset="-128"/>
                <a:ea typeface="ＭＳ 明朝" panose="02020609040205080304" pitchFamily="17" charset="-128"/>
              </a:rPr>
              <a:t>【</a:t>
            </a:r>
            <a:r>
              <a:rPr lang="ja-JP" altLang="en-US" sz="1400" dirty="0">
                <a:solidFill>
                  <a:srgbClr val="FF0000"/>
                </a:solidFill>
                <a:latin typeface="ＭＳ 明朝" panose="02020609040205080304" pitchFamily="17" charset="-128"/>
                <a:ea typeface="ＭＳ 明朝" panose="02020609040205080304" pitchFamily="17" charset="-128"/>
              </a:rPr>
              <a:t>課題</a:t>
            </a:r>
            <a:r>
              <a:rPr lang="en-US" altLang="ja-JP" sz="1400" dirty="0">
                <a:solidFill>
                  <a:srgbClr val="FF0000"/>
                </a:solidFill>
                <a:latin typeface="ＭＳ 明朝" panose="02020609040205080304" pitchFamily="17" charset="-128"/>
                <a:ea typeface="ＭＳ 明朝" panose="02020609040205080304" pitchFamily="17" charset="-128"/>
              </a:rPr>
              <a:t>】</a:t>
            </a:r>
          </a:p>
          <a:p>
            <a:r>
              <a:rPr lang="ja-JP" altLang="en-US" sz="1400" dirty="0">
                <a:solidFill>
                  <a:srgbClr val="FF0000"/>
                </a:solidFill>
                <a:latin typeface="ＭＳ 明朝" panose="02020609040205080304" pitchFamily="17" charset="-128"/>
                <a:ea typeface="ＭＳ 明朝" panose="02020609040205080304" pitchFamily="17" charset="-128"/>
              </a:rPr>
              <a:t>　温湿度、遠赤外、画像認識、音源、臭覚等のセンサーはそれ</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ぞれ独立したセンサー回路で構成されているため、総合的に</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環境をセンシング場合、大掛かりな装置でコストも高額となる。</a:t>
            </a:r>
            <a:endParaRPr lang="en-US" altLang="ja-JP" sz="1400" dirty="0">
              <a:solidFill>
                <a:srgbClr val="FF0000"/>
              </a:solidFill>
              <a:latin typeface="ＭＳ 明朝" panose="02020609040205080304" pitchFamily="17" charset="-128"/>
              <a:ea typeface="ＭＳ 明朝" panose="02020609040205080304" pitchFamily="17" charset="-128"/>
            </a:endParaRPr>
          </a:p>
          <a:p>
            <a:endParaRPr lang="en-US" altLang="ja-JP" sz="1400" dirty="0" smtClean="0">
              <a:solidFill>
                <a:srgbClr val="FF0000"/>
              </a:solidFill>
              <a:latin typeface="ＭＳ 明朝" panose="02020609040205080304" pitchFamily="17" charset="-128"/>
              <a:ea typeface="ＭＳ 明朝" panose="02020609040205080304" pitchFamily="17" charset="-128"/>
            </a:endParaRPr>
          </a:p>
          <a:p>
            <a:r>
              <a:rPr lang="en-US" altLang="ja-JP" sz="1400" dirty="0" smtClean="0">
                <a:solidFill>
                  <a:srgbClr val="FF0000"/>
                </a:solidFill>
                <a:latin typeface="ＭＳ 明朝" panose="02020609040205080304" pitchFamily="17" charset="-128"/>
                <a:ea typeface="ＭＳ 明朝" panose="02020609040205080304" pitchFamily="17" charset="-128"/>
              </a:rPr>
              <a:t>【</a:t>
            </a:r>
            <a:r>
              <a:rPr lang="ja-JP" altLang="en-US" sz="1400" dirty="0">
                <a:solidFill>
                  <a:srgbClr val="FF0000"/>
                </a:solidFill>
                <a:latin typeface="ＭＳ 明朝" panose="02020609040205080304" pitchFamily="17" charset="-128"/>
                <a:ea typeface="ＭＳ 明朝" panose="02020609040205080304" pitchFamily="17" charset="-128"/>
              </a:rPr>
              <a:t>解決方法と活用する技術</a:t>
            </a:r>
            <a:r>
              <a:rPr lang="en-US" altLang="ja-JP" sz="1400" dirty="0">
                <a:solidFill>
                  <a:srgbClr val="FF0000"/>
                </a:solidFill>
                <a:latin typeface="ＭＳ 明朝" panose="02020609040205080304" pitchFamily="17" charset="-128"/>
                <a:ea typeface="ＭＳ 明朝" panose="02020609040205080304" pitchFamily="17" charset="-128"/>
              </a:rPr>
              <a:t>】</a:t>
            </a:r>
          </a:p>
          <a:p>
            <a:r>
              <a:rPr lang="ja-JP" altLang="en-US" sz="1400" dirty="0">
                <a:solidFill>
                  <a:srgbClr val="FF0000"/>
                </a:solidFill>
                <a:latin typeface="ＭＳ 明朝" panose="02020609040205080304" pitchFamily="17" charset="-128"/>
                <a:ea typeface="ＭＳ 明朝" panose="02020609040205080304" pitchFamily="17" charset="-128"/>
              </a:rPr>
              <a:t>　〇〇大学□□教授が研究開発を行っているマルチセンシング</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理論を用いた回路構成によるユニットを開発することで、</a:t>
            </a:r>
            <a:r>
              <a:rPr lang="en-US" altLang="ja-JP" sz="1400" dirty="0">
                <a:solidFill>
                  <a:srgbClr val="FF0000"/>
                </a:solidFill>
                <a:latin typeface="ＭＳ 明朝" panose="02020609040205080304" pitchFamily="17" charset="-128"/>
                <a:ea typeface="ＭＳ 明朝" panose="02020609040205080304" pitchFamily="17" charset="-128"/>
              </a:rPr>
              <a:t>1</a:t>
            </a:r>
            <a:r>
              <a:rPr lang="ja-JP" altLang="en-US" sz="1400" dirty="0">
                <a:solidFill>
                  <a:srgbClr val="FF0000"/>
                </a:solidFill>
                <a:latin typeface="ＭＳ 明朝" panose="02020609040205080304" pitchFamily="17" charset="-128"/>
                <a:ea typeface="ＭＳ 明朝" panose="02020609040205080304" pitchFamily="17" charset="-128"/>
              </a:rPr>
              <a:t>つ</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の回路で複数のセンサーをコントロールすることが可能となり、</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回路の単純化、小型化、コストを大幅に低減することが出来る。</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en-US" altLang="ja-JP" sz="1400" dirty="0">
                <a:solidFill>
                  <a:srgbClr val="FF0000"/>
                </a:solidFill>
                <a:latin typeface="ＭＳ 明朝" panose="02020609040205080304" pitchFamily="17" charset="-128"/>
                <a:ea typeface="ＭＳ 明朝" panose="02020609040205080304" pitchFamily="17" charset="-128"/>
              </a:rPr>
              <a:t>  </a:t>
            </a:r>
            <a:r>
              <a:rPr lang="ja-JP" altLang="en-US" sz="1400" dirty="0">
                <a:solidFill>
                  <a:srgbClr val="FF0000"/>
                </a:solidFill>
                <a:latin typeface="ＭＳ 明朝" panose="02020609040205080304" pitchFamily="17" charset="-128"/>
                <a:ea typeface="ＭＳ 明朝" panose="02020609040205080304" pitchFamily="17" charset="-128"/>
              </a:rPr>
              <a:t>回路構成、ソフト開発については、産業用電子機器の開発製 </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造を有する社内技術での開発が可能である。　　</a:t>
            </a:r>
            <a:endParaRPr lang="en-US" altLang="ja-JP" sz="1400" dirty="0">
              <a:solidFill>
                <a:srgbClr val="FF0000"/>
              </a:solidFill>
              <a:latin typeface="ＭＳ 明朝" panose="02020609040205080304" pitchFamily="17" charset="-128"/>
              <a:ea typeface="ＭＳ 明朝" panose="02020609040205080304" pitchFamily="17" charset="-128"/>
            </a:endParaRPr>
          </a:p>
        </p:txBody>
      </p:sp>
      <p:sp>
        <p:nvSpPr>
          <p:cNvPr id="9" name="正方形/長方形 8">
            <a:extLst>
              <a:ext uri="{FF2B5EF4-FFF2-40B4-BE49-F238E27FC236}">
                <a16:creationId xmlns:a16="http://schemas.microsoft.com/office/drawing/2014/main" id="{9CC4295C-0C3A-0AB6-E1DA-4383429B4D75}"/>
              </a:ext>
            </a:extLst>
          </p:cNvPr>
          <p:cNvSpPr/>
          <p:nvPr/>
        </p:nvSpPr>
        <p:spPr>
          <a:xfrm>
            <a:off x="5960163" y="2673099"/>
            <a:ext cx="4273981" cy="25202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EF0F19C2-9AE8-0D1A-7902-DC50777DDF81}"/>
              </a:ext>
            </a:extLst>
          </p:cNvPr>
          <p:cNvPicPr>
            <a:picLocks noChangeAspect="1"/>
          </p:cNvPicPr>
          <p:nvPr/>
        </p:nvPicPr>
        <p:blipFill>
          <a:blip r:embed="rId3"/>
          <a:stretch>
            <a:fillRect/>
          </a:stretch>
        </p:blipFill>
        <p:spPr>
          <a:xfrm>
            <a:off x="6033280" y="2856493"/>
            <a:ext cx="4103453" cy="2257494"/>
          </a:xfrm>
          <a:prstGeom prst="rect">
            <a:avLst/>
          </a:prstGeom>
        </p:spPr>
      </p:pic>
    </p:spTree>
    <p:extLst>
      <p:ext uri="{BB962C8B-B14F-4D97-AF65-F5344CB8AC3E}">
        <p14:creationId xmlns:p14="http://schemas.microsoft.com/office/powerpoint/2010/main" val="3822215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79934" y="3816474"/>
            <a:ext cx="10225136" cy="32403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223" tIns="48112" rIns="96223" bIns="48112" spcCol="0" rtlCol="0" anchor="ctr"/>
          <a:lstStyle/>
          <a:p>
            <a:pPr algn="ctr"/>
            <a:endParaRPr kumimoji="1" lang="ja-JP" altLang="en-US"/>
          </a:p>
        </p:txBody>
      </p:sp>
      <p:sp>
        <p:nvSpPr>
          <p:cNvPr id="3" name="テキスト ボックス 2"/>
          <p:cNvSpPr txBox="1"/>
          <p:nvPr/>
        </p:nvSpPr>
        <p:spPr>
          <a:xfrm>
            <a:off x="160682" y="3508697"/>
            <a:ext cx="2128836" cy="307777"/>
          </a:xfrm>
          <a:prstGeom prst="rect">
            <a:avLst/>
          </a:prstGeom>
          <a:noFill/>
        </p:spPr>
        <p:txBody>
          <a:bodyPr wrap="square" rtlCol="0">
            <a:spAutoFit/>
          </a:bodyPr>
          <a:lstStyle/>
          <a:p>
            <a:r>
              <a:rPr lang="ja-JP" altLang="en-US" sz="1400" dirty="0"/>
              <a:t>３</a:t>
            </a:r>
            <a:r>
              <a:rPr kumimoji="1" lang="ja-JP" altLang="en-US" sz="1400" dirty="0"/>
              <a:t>　事業終了後の予定</a:t>
            </a:r>
          </a:p>
        </p:txBody>
      </p:sp>
      <p:sp>
        <p:nvSpPr>
          <p:cNvPr id="4" name="テキスト ボックス 3"/>
          <p:cNvSpPr txBox="1"/>
          <p:nvPr/>
        </p:nvSpPr>
        <p:spPr>
          <a:xfrm>
            <a:off x="179934" y="3912019"/>
            <a:ext cx="3985386" cy="307777"/>
          </a:xfrm>
          <a:prstGeom prst="rect">
            <a:avLst/>
          </a:prstGeom>
          <a:noFill/>
        </p:spPr>
        <p:txBody>
          <a:bodyPr wrap="none" rtlCol="0">
            <a:spAutoFit/>
          </a:bodyPr>
          <a:lstStyle/>
          <a:p>
            <a:r>
              <a:rPr kumimoji="1" lang="ja-JP" altLang="en-US" sz="1400" b="1" dirty="0"/>
              <a:t>（１</a:t>
            </a:r>
            <a:r>
              <a:rPr lang="ja-JP" altLang="en-US" sz="1400" b="1" dirty="0"/>
              <a:t>） </a:t>
            </a:r>
            <a:r>
              <a:rPr kumimoji="1" lang="ja-JP" altLang="en-US" sz="1400" b="1" dirty="0"/>
              <a:t>参入する市場規模</a:t>
            </a:r>
            <a:r>
              <a:rPr lang="ja-JP" altLang="en-US" sz="1400" b="1" dirty="0"/>
              <a:t>、競合他社に対する優位性</a:t>
            </a:r>
            <a:endParaRPr lang="en-US" altLang="ja-JP" sz="1400" b="1" dirty="0"/>
          </a:p>
        </p:txBody>
      </p:sp>
      <p:sp>
        <p:nvSpPr>
          <p:cNvPr id="5" name="テキスト ボックス 4"/>
          <p:cNvSpPr txBox="1"/>
          <p:nvPr/>
        </p:nvSpPr>
        <p:spPr>
          <a:xfrm>
            <a:off x="179934" y="69006"/>
            <a:ext cx="2128836" cy="307777"/>
          </a:xfrm>
          <a:prstGeom prst="rect">
            <a:avLst/>
          </a:prstGeom>
          <a:noFill/>
        </p:spPr>
        <p:txBody>
          <a:bodyPr wrap="square" rtlCol="0">
            <a:spAutoFit/>
          </a:bodyPr>
          <a:lstStyle/>
          <a:p>
            <a:r>
              <a:rPr kumimoji="1" lang="ja-JP" altLang="en-US" sz="1400" dirty="0"/>
              <a:t>２　製品開発計画</a:t>
            </a:r>
          </a:p>
        </p:txBody>
      </p:sp>
      <p:sp>
        <p:nvSpPr>
          <p:cNvPr id="6" name="正方形/長方形 5"/>
          <p:cNvSpPr/>
          <p:nvPr/>
        </p:nvSpPr>
        <p:spPr>
          <a:xfrm>
            <a:off x="179934" y="376782"/>
            <a:ext cx="10225136" cy="30636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6223" tIns="48112" rIns="96223" bIns="48112" spcCol="0" rtlCol="0" anchor="ctr"/>
          <a:lstStyle/>
          <a:p>
            <a:pPr algn="ctr"/>
            <a:endParaRPr kumimoji="1" lang="ja-JP" altLang="en-US"/>
          </a:p>
        </p:txBody>
      </p:sp>
      <p:sp>
        <p:nvSpPr>
          <p:cNvPr id="7" name="テキスト ボックス 6"/>
          <p:cNvSpPr txBox="1"/>
          <p:nvPr/>
        </p:nvSpPr>
        <p:spPr>
          <a:xfrm>
            <a:off x="204583" y="376784"/>
            <a:ext cx="3413114" cy="307777"/>
          </a:xfrm>
          <a:prstGeom prst="rect">
            <a:avLst/>
          </a:prstGeom>
          <a:noFill/>
        </p:spPr>
        <p:txBody>
          <a:bodyPr wrap="none" rtlCol="0">
            <a:spAutoFit/>
          </a:bodyPr>
          <a:lstStyle/>
          <a:p>
            <a:r>
              <a:rPr lang="ja-JP" altLang="en-US" sz="1400" b="1" dirty="0"/>
              <a:t>（１） 製品化</a:t>
            </a:r>
            <a:r>
              <a:rPr kumimoji="1" lang="ja-JP" altLang="en-US" sz="1400" b="1" dirty="0"/>
              <a:t>までの全体工程とスケジュール</a:t>
            </a:r>
            <a:endParaRPr kumimoji="1" lang="en-US" altLang="ja-JP" sz="1400" b="1" dirty="0"/>
          </a:p>
        </p:txBody>
      </p:sp>
      <p:grpSp>
        <p:nvGrpSpPr>
          <p:cNvPr id="8" name="グループ化 7"/>
          <p:cNvGrpSpPr/>
          <p:nvPr/>
        </p:nvGrpSpPr>
        <p:grpSpPr>
          <a:xfrm>
            <a:off x="475088" y="1080171"/>
            <a:ext cx="2647444" cy="1521105"/>
            <a:chOff x="-2628379" y="4630338"/>
            <a:chExt cx="2391014" cy="1130352"/>
          </a:xfrm>
        </p:grpSpPr>
        <p:sp>
          <p:nvSpPr>
            <p:cNvPr id="9" name="正方形/長方形 8"/>
            <p:cNvSpPr/>
            <p:nvPr/>
          </p:nvSpPr>
          <p:spPr>
            <a:xfrm>
              <a:off x="-2628379" y="4630338"/>
              <a:ext cx="2391013" cy="11303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2621257" y="4670987"/>
              <a:ext cx="2383892" cy="1029207"/>
            </a:xfrm>
            <a:prstGeom prst="rect">
              <a:avLst/>
            </a:prstGeom>
            <a:noFill/>
          </p:spPr>
          <p:txBody>
            <a:bodyPr wrap="square" rtlCol="0">
              <a:spAutoFit/>
            </a:bodyPr>
            <a:lstStyle/>
            <a:p>
              <a:r>
                <a:rPr lang="ja-JP" altLang="en-US" sz="1200" dirty="0">
                  <a:solidFill>
                    <a:srgbClr val="FF0000"/>
                  </a:solidFill>
                  <a:latin typeface="ＭＳ 明朝" panose="02020609040205080304" pitchFamily="17" charset="-128"/>
                  <a:ea typeface="ＭＳ 明朝" panose="02020609040205080304" pitchFamily="17" charset="-128"/>
                </a:rPr>
                <a:t>第１段階（令和〇年度）</a:t>
              </a:r>
              <a:endParaRPr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「マルチセンシング回路開発」</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・マルチセンシング理論を基に電子</a:t>
              </a:r>
              <a:endParaRPr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　回路の試作、評価を行う。</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・回路動作確認後、ソフトウェアの</a:t>
              </a:r>
              <a:endParaRPr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　開発を行い、センシングの基本的</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　な動作確認、評価確認を行う。</a:t>
              </a:r>
              <a:endParaRPr kumimoji="1" lang="ja-JP" altLang="en-US" sz="1200" dirty="0">
                <a:solidFill>
                  <a:srgbClr val="FF0000"/>
                </a:solidFill>
                <a:latin typeface="ＭＳ 明朝" panose="02020609040205080304" pitchFamily="17" charset="-128"/>
                <a:ea typeface="ＭＳ 明朝" panose="02020609040205080304" pitchFamily="17" charset="-128"/>
              </a:endParaRPr>
            </a:p>
          </p:txBody>
        </p:sp>
      </p:grpSp>
      <p:sp>
        <p:nvSpPr>
          <p:cNvPr id="11" name="右矢印 10"/>
          <p:cNvSpPr/>
          <p:nvPr/>
        </p:nvSpPr>
        <p:spPr>
          <a:xfrm>
            <a:off x="3251798" y="1458562"/>
            <a:ext cx="216024" cy="3510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 name="グループ化 11"/>
          <p:cNvGrpSpPr/>
          <p:nvPr/>
        </p:nvGrpSpPr>
        <p:grpSpPr>
          <a:xfrm>
            <a:off x="3539830" y="1097979"/>
            <a:ext cx="2808312" cy="1503294"/>
            <a:chOff x="-2628379" y="4630338"/>
            <a:chExt cx="2391014" cy="962630"/>
          </a:xfrm>
        </p:grpSpPr>
        <p:sp>
          <p:nvSpPr>
            <p:cNvPr id="13" name="正方形/長方形 12"/>
            <p:cNvSpPr/>
            <p:nvPr/>
          </p:nvSpPr>
          <p:spPr>
            <a:xfrm>
              <a:off x="-2628379" y="4630338"/>
              <a:ext cx="2391013" cy="9626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2621257" y="4670987"/>
              <a:ext cx="2383892" cy="768627"/>
            </a:xfrm>
            <a:prstGeom prst="rect">
              <a:avLst/>
            </a:prstGeom>
            <a:noFill/>
          </p:spPr>
          <p:txBody>
            <a:bodyPr wrap="square" rtlCol="0">
              <a:spAutoFit/>
            </a:bodyPr>
            <a:lstStyle/>
            <a:p>
              <a:r>
                <a:rPr lang="ja-JP" altLang="en-US" sz="1200" dirty="0">
                  <a:solidFill>
                    <a:srgbClr val="FF0000"/>
                  </a:solidFill>
                  <a:latin typeface="ＭＳ 明朝" panose="02020609040205080304" pitchFamily="17" charset="-128"/>
                  <a:ea typeface="ＭＳ 明朝" panose="02020609040205080304" pitchFamily="17" charset="-128"/>
                </a:rPr>
                <a:t>第２段階（令和〇年度）</a:t>
              </a:r>
              <a:endParaRPr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「マルチセンシング機能評価」</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・実際の環境（一般家庭）モデルでの</a:t>
              </a:r>
              <a:endParaRPr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　性能確認、改善修正等を行う。</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・家電製品との通信機能確認、ソフト</a:t>
              </a:r>
              <a:endParaRPr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　ウェアの修正、改善を行う。　　</a:t>
              </a:r>
              <a:endParaRPr kumimoji="1" lang="ja-JP" altLang="en-US" sz="1200" dirty="0">
                <a:solidFill>
                  <a:srgbClr val="FF0000"/>
                </a:solidFill>
                <a:latin typeface="ＭＳ 明朝" panose="02020609040205080304" pitchFamily="17" charset="-128"/>
                <a:ea typeface="ＭＳ 明朝" panose="02020609040205080304" pitchFamily="17" charset="-128"/>
              </a:endParaRPr>
            </a:p>
          </p:txBody>
        </p:sp>
      </p:grpSp>
      <p:sp>
        <p:nvSpPr>
          <p:cNvPr id="15" name="右矢印 14"/>
          <p:cNvSpPr/>
          <p:nvPr/>
        </p:nvSpPr>
        <p:spPr>
          <a:xfrm>
            <a:off x="6468395" y="1453132"/>
            <a:ext cx="216024" cy="3510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p:cNvGrpSpPr/>
          <p:nvPr/>
        </p:nvGrpSpPr>
        <p:grpSpPr>
          <a:xfrm>
            <a:off x="6804672" y="1099097"/>
            <a:ext cx="2207766" cy="1502176"/>
            <a:chOff x="-2628379" y="4630338"/>
            <a:chExt cx="2391014" cy="1130352"/>
          </a:xfrm>
        </p:grpSpPr>
        <p:sp>
          <p:nvSpPr>
            <p:cNvPr id="17" name="正方形/長方形 16"/>
            <p:cNvSpPr/>
            <p:nvPr/>
          </p:nvSpPr>
          <p:spPr>
            <a:xfrm>
              <a:off x="-2628379" y="4630338"/>
              <a:ext cx="2391013" cy="11303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明朝" panose="02020609040205080304" pitchFamily="17" charset="-128"/>
                <a:ea typeface="ＭＳ 明朝" panose="02020609040205080304" pitchFamily="17" charset="-128"/>
              </a:endParaRPr>
            </a:p>
          </p:txBody>
        </p:sp>
        <p:sp>
          <p:nvSpPr>
            <p:cNvPr id="18" name="テキスト ボックス 17"/>
            <p:cNvSpPr txBox="1"/>
            <p:nvPr/>
          </p:nvSpPr>
          <p:spPr>
            <a:xfrm>
              <a:off x="-2621257" y="4670987"/>
              <a:ext cx="2383892" cy="1042176"/>
            </a:xfrm>
            <a:prstGeom prst="rect">
              <a:avLst/>
            </a:prstGeom>
            <a:noFill/>
          </p:spPr>
          <p:txBody>
            <a:bodyPr wrap="square" rtlCol="0">
              <a:spAutoFit/>
            </a:bodyPr>
            <a:lstStyle/>
            <a:p>
              <a:r>
                <a:rPr lang="ja-JP" altLang="en-US" sz="1200" dirty="0">
                  <a:solidFill>
                    <a:srgbClr val="FF0000"/>
                  </a:solidFill>
                  <a:latin typeface="ＭＳ 明朝" panose="02020609040205080304" pitchFamily="17" charset="-128"/>
                  <a:ea typeface="ＭＳ 明朝" panose="02020609040205080304" pitchFamily="17" charset="-128"/>
                </a:rPr>
                <a:t>第３段階（令和〇年度）</a:t>
              </a:r>
              <a:endParaRPr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　「製品化モデルの作成」</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・製品化モデルを作成、サン</a:t>
              </a:r>
              <a:endParaRPr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　プル品の作成を行うと共に</a:t>
              </a:r>
              <a:endParaRPr lang="en-US" altLang="ja-JP" sz="1200" dirty="0">
                <a:solidFill>
                  <a:srgbClr val="FF0000"/>
                </a:solidFill>
                <a:latin typeface="ＭＳ 明朝" panose="02020609040205080304" pitchFamily="17" charset="-128"/>
                <a:ea typeface="ＭＳ 明朝" panose="02020609040205080304" pitchFamily="17" charset="-128"/>
              </a:endParaRPr>
            </a:p>
            <a:p>
              <a:r>
                <a:rPr kumimoji="1" lang="ja-JP" altLang="en-US" sz="1200" dirty="0">
                  <a:solidFill>
                    <a:srgbClr val="FF0000"/>
                  </a:solidFill>
                  <a:latin typeface="ＭＳ 明朝" panose="02020609040205080304" pitchFamily="17" charset="-128"/>
                  <a:ea typeface="ＭＳ 明朝" panose="02020609040205080304" pitchFamily="17" charset="-128"/>
                </a:rPr>
                <a:t>　市場調査を行う。</a:t>
              </a:r>
              <a:endParaRPr kumimoji="1"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・製品化に向け最終的な事業</a:t>
              </a:r>
              <a:endParaRPr lang="en-US" altLang="ja-JP" sz="1200" dirty="0">
                <a:solidFill>
                  <a:srgbClr val="FF0000"/>
                </a:solidFill>
                <a:latin typeface="ＭＳ 明朝" panose="02020609040205080304" pitchFamily="17" charset="-128"/>
                <a:ea typeface="ＭＳ 明朝" panose="02020609040205080304" pitchFamily="17" charset="-128"/>
              </a:endParaRPr>
            </a:p>
            <a:p>
              <a:r>
                <a:rPr lang="ja-JP" altLang="en-US" sz="1200" dirty="0">
                  <a:solidFill>
                    <a:srgbClr val="FF0000"/>
                  </a:solidFill>
                  <a:latin typeface="ＭＳ 明朝" panose="02020609040205080304" pitchFamily="17" charset="-128"/>
                  <a:ea typeface="ＭＳ 明朝" panose="02020609040205080304" pitchFamily="17" charset="-128"/>
                </a:rPr>
                <a:t>　性の確認を行う。　</a:t>
              </a:r>
              <a:endParaRPr kumimoji="1" lang="ja-JP" altLang="en-US" sz="1200" dirty="0">
                <a:solidFill>
                  <a:srgbClr val="FF0000"/>
                </a:solidFill>
                <a:latin typeface="ＭＳ 明朝" panose="02020609040205080304" pitchFamily="17" charset="-128"/>
                <a:ea typeface="ＭＳ 明朝" panose="02020609040205080304" pitchFamily="17" charset="-128"/>
              </a:endParaRPr>
            </a:p>
          </p:txBody>
        </p:sp>
      </p:grpSp>
      <p:sp>
        <p:nvSpPr>
          <p:cNvPr id="19" name="右矢印 18"/>
          <p:cNvSpPr/>
          <p:nvPr/>
        </p:nvSpPr>
        <p:spPr>
          <a:xfrm>
            <a:off x="9132690" y="1461926"/>
            <a:ext cx="216024" cy="3510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9468966" y="1241029"/>
            <a:ext cx="144016" cy="969496"/>
          </a:xfrm>
          <a:prstGeom prst="rect">
            <a:avLst/>
          </a:prstGeom>
          <a:noFill/>
        </p:spPr>
        <p:txBody>
          <a:bodyPr wrap="square" rtlCol="0">
            <a:spAutoFit/>
          </a:bodyPr>
          <a:lstStyle/>
          <a:p>
            <a:r>
              <a:rPr kumimoji="1" lang="ja-JP" altLang="en-US" b="1" dirty="0"/>
              <a:t>製品化</a:t>
            </a:r>
          </a:p>
        </p:txBody>
      </p:sp>
      <p:sp>
        <p:nvSpPr>
          <p:cNvPr id="21" name="テキスト ボックス 20"/>
          <p:cNvSpPr txBox="1"/>
          <p:nvPr/>
        </p:nvSpPr>
        <p:spPr>
          <a:xfrm>
            <a:off x="685381" y="648122"/>
            <a:ext cx="5750292" cy="307777"/>
          </a:xfrm>
          <a:prstGeom prst="rect">
            <a:avLst/>
          </a:prstGeom>
          <a:noFill/>
        </p:spPr>
        <p:txBody>
          <a:bodyPr wrap="none" rtlCol="0">
            <a:spAutoFit/>
          </a:bodyPr>
          <a:lstStyle/>
          <a:p>
            <a:r>
              <a:rPr lang="ja-JP" altLang="en-US" sz="1400" dirty="0">
                <a:solidFill>
                  <a:srgbClr val="FF0000"/>
                </a:solidFill>
                <a:latin typeface="ＭＳ 明朝" panose="02020609040205080304" pitchFamily="17" charset="-128"/>
                <a:ea typeface="ＭＳ 明朝" panose="02020609040205080304" pitchFamily="17" charset="-128"/>
              </a:rPr>
              <a:t>開発から製品化まで３年の計画で令和〇年の製品化を目標とする。</a:t>
            </a:r>
            <a:endParaRPr kumimoji="1" lang="ja-JP" altLang="en-US" sz="1400" dirty="0">
              <a:solidFill>
                <a:srgbClr val="FF0000"/>
              </a:solidFill>
              <a:latin typeface="ＭＳ 明朝" panose="02020609040205080304" pitchFamily="17" charset="-128"/>
              <a:ea typeface="ＭＳ 明朝" panose="02020609040205080304" pitchFamily="17" charset="-128"/>
            </a:endParaRPr>
          </a:p>
        </p:txBody>
      </p:sp>
      <p:sp>
        <p:nvSpPr>
          <p:cNvPr id="22" name="テキスト ボックス 21"/>
          <p:cNvSpPr txBox="1"/>
          <p:nvPr/>
        </p:nvSpPr>
        <p:spPr>
          <a:xfrm>
            <a:off x="475088" y="2977264"/>
            <a:ext cx="8892178" cy="307777"/>
          </a:xfrm>
          <a:prstGeom prst="rect">
            <a:avLst/>
          </a:prstGeom>
          <a:noFill/>
        </p:spPr>
        <p:txBody>
          <a:bodyPr wrap="none" rtlCol="0">
            <a:spAutoFit/>
          </a:bodyPr>
          <a:lstStyle/>
          <a:p>
            <a:r>
              <a:rPr kumimoji="1" lang="ja-JP" altLang="en-US" sz="1400" dirty="0">
                <a:solidFill>
                  <a:srgbClr val="FF0000"/>
                </a:solidFill>
                <a:latin typeface="ＭＳ 明朝" panose="02020609040205080304" pitchFamily="17" charset="-128"/>
                <a:ea typeface="ＭＳ 明朝" panose="02020609040205080304" pitchFamily="17" charset="-128"/>
              </a:rPr>
              <a:t>本補助事業では、上記のフロー図のうち第一段階に取り組み、その後、</a:t>
            </a:r>
            <a:r>
              <a:rPr kumimoji="1" lang="en-US" altLang="ja-JP" sz="1400" dirty="0">
                <a:solidFill>
                  <a:srgbClr val="FF0000"/>
                </a:solidFill>
                <a:latin typeface="ＭＳ 明朝" panose="02020609040205080304" pitchFamily="17" charset="-128"/>
                <a:ea typeface="ＭＳ 明朝" panose="02020609040205080304" pitchFamily="17" charset="-128"/>
              </a:rPr>
              <a:t>2</a:t>
            </a:r>
            <a:r>
              <a:rPr kumimoji="1" lang="ja-JP" altLang="en-US" sz="1400" dirty="0">
                <a:solidFill>
                  <a:srgbClr val="FF0000"/>
                </a:solidFill>
                <a:latin typeface="ＭＳ 明朝" panose="02020609040205080304" pitchFamily="17" charset="-128"/>
                <a:ea typeface="ＭＳ 明朝" panose="02020609040205080304" pitchFamily="17" charset="-128"/>
              </a:rPr>
              <a:t>年程の開発を経て製品化を目指す。</a:t>
            </a:r>
          </a:p>
        </p:txBody>
      </p:sp>
      <p:sp>
        <p:nvSpPr>
          <p:cNvPr id="23" name="テキスト ボックス 22"/>
          <p:cNvSpPr txBox="1"/>
          <p:nvPr/>
        </p:nvSpPr>
        <p:spPr>
          <a:xfrm>
            <a:off x="475088" y="4166826"/>
            <a:ext cx="9785966" cy="1815882"/>
          </a:xfrm>
          <a:prstGeom prst="rect">
            <a:avLst/>
          </a:prstGeom>
          <a:noFill/>
        </p:spPr>
        <p:txBody>
          <a:bodyPr wrap="square" rtlCol="0">
            <a:spAutoFit/>
          </a:bodyPr>
          <a:lstStyle/>
          <a:p>
            <a:r>
              <a:rPr lang="ja-JP" altLang="en-US" sz="1400" dirty="0">
                <a:solidFill>
                  <a:srgbClr val="FF0000"/>
                </a:solidFill>
                <a:latin typeface="ＭＳ 明朝" panose="02020609040205080304" pitchFamily="17" charset="-128"/>
                <a:ea typeface="ＭＳ 明朝" panose="02020609040205080304" pitchFamily="17" charset="-128"/>
              </a:rPr>
              <a:t>・企業等に於ける</a:t>
            </a:r>
            <a:r>
              <a:rPr lang="en-US" altLang="ja-JP" sz="1400" dirty="0">
                <a:solidFill>
                  <a:srgbClr val="FF0000"/>
                </a:solidFill>
                <a:latin typeface="ＭＳ 明朝" panose="02020609040205080304" pitchFamily="17" charset="-128"/>
                <a:ea typeface="ＭＳ 明朝" panose="02020609040205080304" pitchFamily="17" charset="-128"/>
              </a:rPr>
              <a:t>EMS</a:t>
            </a:r>
            <a:r>
              <a:rPr lang="ja-JP" altLang="en-US" sz="1400" dirty="0">
                <a:solidFill>
                  <a:srgbClr val="FF0000"/>
                </a:solidFill>
                <a:latin typeface="ＭＳ 明朝" panose="02020609040205080304" pitchFamily="17" charset="-128"/>
                <a:ea typeface="ＭＳ 明朝" panose="02020609040205080304" pitchFamily="17" charset="-128"/>
              </a:rPr>
              <a:t>の普及は進んでいるが、一般</a:t>
            </a:r>
            <a:r>
              <a:rPr lang="ja-JP" altLang="en-US" sz="1400" dirty="0" smtClean="0">
                <a:solidFill>
                  <a:srgbClr val="FF0000"/>
                </a:solidFill>
                <a:latin typeface="ＭＳ 明朝" panose="02020609040205080304" pitchFamily="17" charset="-128"/>
                <a:ea typeface="ＭＳ 明朝" panose="02020609040205080304" pitchFamily="17" charset="-128"/>
              </a:rPr>
              <a:t>家庭向け</a:t>
            </a:r>
            <a:r>
              <a:rPr lang="ja-JP" altLang="en-US" sz="1400" dirty="0">
                <a:solidFill>
                  <a:srgbClr val="FF0000"/>
                </a:solidFill>
                <a:latin typeface="ＭＳ 明朝" panose="02020609040205080304" pitchFamily="17" charset="-128"/>
                <a:ea typeface="ＭＳ 明朝" panose="02020609040205080304" pitchFamily="17" charset="-128"/>
              </a:rPr>
              <a:t>の</a:t>
            </a:r>
            <a:r>
              <a:rPr lang="ja-JP" altLang="en-US" sz="1400" dirty="0" smtClean="0">
                <a:solidFill>
                  <a:srgbClr val="FF0000"/>
                </a:solidFill>
                <a:latin typeface="ＭＳ 明朝" panose="02020609040205080304" pitchFamily="17" charset="-128"/>
                <a:ea typeface="ＭＳ 明朝" panose="02020609040205080304" pitchFamily="17" charset="-128"/>
              </a:rPr>
              <a:t>普及率は依然低い状況にある。</a:t>
            </a:r>
            <a:r>
              <a:rPr lang="ja-JP" altLang="en-US" sz="1400" dirty="0">
                <a:solidFill>
                  <a:srgbClr val="FF0000"/>
                </a:solidFill>
                <a:latin typeface="ＭＳ 明朝" panose="02020609040205080304" pitchFamily="17" charset="-128"/>
                <a:ea typeface="ＭＳ 明朝" panose="02020609040205080304" pitchFamily="17" charset="-128"/>
              </a:rPr>
              <a:t>昨今の</a:t>
            </a:r>
            <a:r>
              <a:rPr lang="ja-JP" altLang="en-US" sz="1400" dirty="0" smtClean="0">
                <a:solidFill>
                  <a:srgbClr val="FF0000"/>
                </a:solidFill>
                <a:latin typeface="ＭＳ 明朝" panose="02020609040205080304" pitchFamily="17" charset="-128"/>
                <a:ea typeface="ＭＳ 明朝" panose="02020609040205080304" pitchFamily="17" charset="-128"/>
              </a:rPr>
              <a:t>エネルギー価格高騰　</a:t>
            </a:r>
            <a:endParaRPr lang="en-US" altLang="ja-JP" sz="1400" dirty="0" smtClean="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a:t>
            </a:r>
            <a:r>
              <a:rPr lang="ja-JP" altLang="en-US" sz="1400" dirty="0" smtClean="0">
                <a:solidFill>
                  <a:srgbClr val="FF0000"/>
                </a:solidFill>
                <a:latin typeface="ＭＳ 明朝" panose="02020609040205080304" pitchFamily="17" charset="-128"/>
                <a:ea typeface="ＭＳ 明朝" panose="02020609040205080304" pitchFamily="17" charset="-128"/>
              </a:rPr>
              <a:t>に</a:t>
            </a:r>
            <a:r>
              <a:rPr lang="ja-JP" altLang="en-US" sz="1400" dirty="0">
                <a:solidFill>
                  <a:srgbClr val="FF0000"/>
                </a:solidFill>
                <a:latin typeface="ＭＳ 明朝" panose="02020609040205080304" pitchFamily="17" charset="-128"/>
                <a:ea typeface="ＭＳ 明朝" panose="02020609040205080304" pitchFamily="17" charset="-128"/>
              </a:rPr>
              <a:t>より</a:t>
            </a:r>
            <a:r>
              <a:rPr lang="ja-JP" altLang="en-US" sz="1400" dirty="0" smtClean="0">
                <a:solidFill>
                  <a:srgbClr val="FF0000"/>
                </a:solidFill>
                <a:latin typeface="ＭＳ 明朝" panose="02020609040205080304" pitchFamily="17" charset="-128"/>
                <a:ea typeface="ＭＳ 明朝" panose="02020609040205080304" pitchFamily="17" charset="-128"/>
              </a:rPr>
              <a:t>、今後、一般家庭においても省エネ</a:t>
            </a:r>
            <a:r>
              <a:rPr lang="ja-JP" altLang="en-US" sz="1400" dirty="0">
                <a:solidFill>
                  <a:srgbClr val="FF0000"/>
                </a:solidFill>
                <a:latin typeface="ＭＳ 明朝" panose="02020609040205080304" pitchFamily="17" charset="-128"/>
                <a:ea typeface="ＭＳ 明朝" panose="02020609040205080304" pitchFamily="17" charset="-128"/>
              </a:rPr>
              <a:t>意識は高まるものと思われる</a:t>
            </a:r>
            <a:r>
              <a:rPr lang="ja-JP" altLang="en-US" sz="1400" dirty="0" smtClean="0">
                <a:solidFill>
                  <a:srgbClr val="FF0000"/>
                </a:solidFill>
                <a:latin typeface="ＭＳ 明朝" panose="02020609040205080304" pitchFamily="17" charset="-128"/>
                <a:ea typeface="ＭＳ 明朝" panose="02020609040205080304" pitchFamily="17" charset="-128"/>
              </a:rPr>
              <a:t>。</a:t>
            </a:r>
            <a:endParaRPr lang="en-US" altLang="ja-JP" sz="1400" dirty="0" smtClean="0">
              <a:solidFill>
                <a:srgbClr val="FF0000"/>
              </a:solidFill>
              <a:latin typeface="ＭＳ 明朝" panose="02020609040205080304" pitchFamily="17" charset="-128"/>
              <a:ea typeface="ＭＳ 明朝" panose="02020609040205080304" pitchFamily="17" charset="-128"/>
            </a:endParaRPr>
          </a:p>
          <a:p>
            <a:r>
              <a:rPr lang="ja-JP" altLang="en-US" sz="1400" dirty="0" smtClean="0">
                <a:solidFill>
                  <a:srgbClr val="FF0000"/>
                </a:solidFill>
                <a:latin typeface="ＭＳ 明朝" panose="02020609040205080304" pitchFamily="17" charset="-128"/>
                <a:ea typeface="ＭＳ 明朝" panose="02020609040205080304" pitchFamily="17" charset="-128"/>
              </a:rPr>
              <a:t>・しかしながら、家庭</a:t>
            </a:r>
            <a:r>
              <a:rPr lang="ja-JP" altLang="en-US" sz="1400" dirty="0">
                <a:solidFill>
                  <a:srgbClr val="FF0000"/>
                </a:solidFill>
                <a:latin typeface="ＭＳ 明朝" panose="02020609040205080304" pitchFamily="17" charset="-128"/>
                <a:ea typeface="ＭＳ 明朝" panose="02020609040205080304" pitchFamily="17" charset="-128"/>
              </a:rPr>
              <a:t>に於ける</a:t>
            </a:r>
            <a:r>
              <a:rPr lang="en-US" altLang="ja-JP" sz="1400" dirty="0">
                <a:solidFill>
                  <a:srgbClr val="FF0000"/>
                </a:solidFill>
                <a:latin typeface="ＭＳ 明朝" panose="02020609040205080304" pitchFamily="17" charset="-128"/>
                <a:ea typeface="ＭＳ 明朝" panose="02020609040205080304" pitchFamily="17" charset="-128"/>
              </a:rPr>
              <a:t>EMS</a:t>
            </a:r>
            <a:r>
              <a:rPr lang="ja-JP" altLang="en-US" sz="1400" dirty="0">
                <a:solidFill>
                  <a:srgbClr val="FF0000"/>
                </a:solidFill>
                <a:latin typeface="ＭＳ 明朝" panose="02020609040205080304" pitchFamily="17" charset="-128"/>
                <a:ea typeface="ＭＳ 明朝" panose="02020609040205080304" pitchFamily="17" charset="-128"/>
              </a:rPr>
              <a:t>と</a:t>
            </a:r>
            <a:r>
              <a:rPr lang="ja-JP" altLang="en-US" sz="1400" dirty="0" smtClean="0">
                <a:solidFill>
                  <a:srgbClr val="FF0000"/>
                </a:solidFill>
                <a:latin typeface="ＭＳ 明朝" panose="02020609040205080304" pitchFamily="17" charset="-128"/>
                <a:ea typeface="ＭＳ 明朝" panose="02020609040205080304" pitchFamily="17" charset="-128"/>
              </a:rPr>
              <a:t>して、従来</a:t>
            </a:r>
            <a:r>
              <a:rPr lang="ja-JP" altLang="en-US" sz="1400" dirty="0">
                <a:solidFill>
                  <a:srgbClr val="FF0000"/>
                </a:solidFill>
                <a:latin typeface="ＭＳ 明朝" panose="02020609040205080304" pitchFamily="17" charset="-128"/>
                <a:ea typeface="ＭＳ 明朝" panose="02020609040205080304" pitchFamily="17" charset="-128"/>
              </a:rPr>
              <a:t>のエネルギー消費表示だけに留まらず、家庭内の環境を</a:t>
            </a:r>
            <a:r>
              <a:rPr lang="ja-JP" altLang="en-US" sz="1400" dirty="0" smtClean="0">
                <a:solidFill>
                  <a:srgbClr val="FF0000"/>
                </a:solidFill>
                <a:latin typeface="ＭＳ 明朝" panose="02020609040205080304" pitchFamily="17" charset="-128"/>
                <a:ea typeface="ＭＳ 明朝" panose="02020609040205080304" pitchFamily="17" charset="-128"/>
              </a:rPr>
              <a:t>マルチセンシン</a:t>
            </a:r>
            <a:endParaRPr lang="en-US" altLang="ja-JP" sz="1400" dirty="0" smtClean="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a:t>
            </a:r>
            <a:r>
              <a:rPr lang="ja-JP" altLang="en-US" sz="1400" dirty="0" err="1" smtClean="0">
                <a:solidFill>
                  <a:srgbClr val="FF0000"/>
                </a:solidFill>
                <a:latin typeface="ＭＳ 明朝" panose="02020609040205080304" pitchFamily="17" charset="-128"/>
                <a:ea typeface="ＭＳ 明朝" panose="02020609040205080304" pitchFamily="17" charset="-128"/>
              </a:rPr>
              <a:t>グ</a:t>
            </a:r>
            <a:r>
              <a:rPr lang="ja-JP" altLang="en-US" sz="1400" dirty="0" err="1">
                <a:solidFill>
                  <a:srgbClr val="FF0000"/>
                </a:solidFill>
                <a:latin typeface="ＭＳ 明朝" panose="02020609040205080304" pitchFamily="17" charset="-128"/>
                <a:ea typeface="ＭＳ 明朝" panose="02020609040205080304" pitchFamily="17" charset="-128"/>
              </a:rPr>
              <a:t>する</a:t>
            </a:r>
            <a:r>
              <a:rPr lang="ja-JP" altLang="en-US" sz="1400" dirty="0">
                <a:solidFill>
                  <a:srgbClr val="FF0000"/>
                </a:solidFill>
                <a:latin typeface="ＭＳ 明朝" panose="02020609040205080304" pitchFamily="17" charset="-128"/>
                <a:ea typeface="ＭＳ 明朝" panose="02020609040205080304" pitchFamily="17" charset="-128"/>
              </a:rPr>
              <a:t>ことで家電等の運転状態を把握、無駄なエネルギー抑制を自動的にコントロールし、省エネを図るシステムは</a:t>
            </a:r>
            <a:r>
              <a:rPr lang="ja-JP" altLang="en-US" sz="1400" dirty="0" smtClean="0">
                <a:solidFill>
                  <a:srgbClr val="FF0000"/>
                </a:solidFill>
                <a:latin typeface="ＭＳ 明朝" panose="02020609040205080304" pitchFamily="17" charset="-128"/>
                <a:ea typeface="ＭＳ 明朝" panose="02020609040205080304" pitchFamily="17" charset="-128"/>
              </a:rPr>
              <a:t>、</a:t>
            </a:r>
            <a:endParaRPr lang="en-US" altLang="ja-JP" sz="1400" dirty="0" smtClean="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a:t>
            </a:r>
            <a:r>
              <a:rPr lang="ja-JP" altLang="en-US" sz="1400" dirty="0" smtClean="0">
                <a:solidFill>
                  <a:srgbClr val="FF0000"/>
                </a:solidFill>
                <a:latin typeface="ＭＳ 明朝" panose="02020609040205080304" pitchFamily="17" charset="-128"/>
                <a:ea typeface="ＭＳ 明朝" panose="02020609040205080304" pitchFamily="17" charset="-128"/>
              </a:rPr>
              <a:t>まだ</a:t>
            </a:r>
            <a:r>
              <a:rPr lang="ja-JP" altLang="en-US" sz="1400" dirty="0">
                <a:solidFill>
                  <a:srgbClr val="FF0000"/>
                </a:solidFill>
                <a:latin typeface="ＭＳ 明朝" panose="02020609040205080304" pitchFamily="17" charset="-128"/>
                <a:ea typeface="ＭＳ 明朝" panose="02020609040205080304" pitchFamily="17" charset="-128"/>
              </a:rPr>
              <a:t>実現されていない</a:t>
            </a:r>
            <a:r>
              <a:rPr lang="ja-JP" altLang="en-US" sz="1400" dirty="0" smtClean="0">
                <a:solidFill>
                  <a:srgbClr val="FF0000"/>
                </a:solidFill>
                <a:latin typeface="ＭＳ 明朝" panose="02020609040205080304" pitchFamily="17" charset="-128"/>
                <a:ea typeface="ＭＳ 明朝" panose="02020609040205080304" pitchFamily="17" charset="-128"/>
              </a:rPr>
              <a:t>。</a:t>
            </a:r>
            <a:endParaRPr lang="en-US" altLang="ja-JP" sz="1400" dirty="0" smtClean="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a:t>
            </a:r>
            <a:r>
              <a:rPr lang="ja-JP" altLang="en-US" sz="1400" dirty="0" smtClean="0">
                <a:solidFill>
                  <a:srgbClr val="FF0000"/>
                </a:solidFill>
                <a:latin typeface="ＭＳ 明朝" panose="02020609040205080304" pitchFamily="17" charset="-128"/>
                <a:ea typeface="ＭＳ 明朝" panose="02020609040205080304" pitchFamily="17" charset="-128"/>
              </a:rPr>
              <a:t>要因</a:t>
            </a:r>
            <a:r>
              <a:rPr lang="ja-JP" altLang="en-US" sz="1400" dirty="0">
                <a:solidFill>
                  <a:srgbClr val="FF0000"/>
                </a:solidFill>
                <a:latin typeface="ＭＳ 明朝" panose="02020609040205080304" pitchFamily="17" charset="-128"/>
                <a:ea typeface="ＭＳ 明朝" panose="02020609040205080304" pitchFamily="17" charset="-128"/>
              </a:rPr>
              <a:t>の一つとして複数のセンサーを使ったシステムは</a:t>
            </a:r>
            <a:r>
              <a:rPr lang="ja-JP" altLang="en-US" sz="1400" dirty="0" smtClean="0">
                <a:solidFill>
                  <a:srgbClr val="FF0000"/>
                </a:solidFill>
                <a:latin typeface="ＭＳ 明朝" panose="02020609040205080304" pitchFamily="17" charset="-128"/>
                <a:ea typeface="ＭＳ 明朝" panose="02020609040205080304" pitchFamily="17" charset="-128"/>
              </a:rPr>
              <a:t>複雑になり、</a:t>
            </a:r>
            <a:r>
              <a:rPr lang="ja-JP" altLang="en-US" sz="1400" dirty="0">
                <a:solidFill>
                  <a:srgbClr val="FF0000"/>
                </a:solidFill>
                <a:latin typeface="ＭＳ 明朝" panose="02020609040205080304" pitchFamily="17" charset="-128"/>
                <a:ea typeface="ＭＳ 明朝" panose="02020609040205080304" pitchFamily="17" charset="-128"/>
              </a:rPr>
              <a:t>装置の大型化、コスト高に</a:t>
            </a:r>
            <a:r>
              <a:rPr lang="ja-JP" altLang="en-US" sz="1400" dirty="0" smtClean="0">
                <a:solidFill>
                  <a:srgbClr val="FF0000"/>
                </a:solidFill>
                <a:latin typeface="ＭＳ 明朝" panose="02020609040205080304" pitchFamily="17" charset="-128"/>
                <a:ea typeface="ＭＳ 明朝" panose="02020609040205080304" pitchFamily="17" charset="-128"/>
              </a:rPr>
              <a:t>なるためであるが</a:t>
            </a:r>
            <a:r>
              <a:rPr lang="ja-JP" altLang="en-US" sz="1400" dirty="0">
                <a:solidFill>
                  <a:srgbClr val="FF0000"/>
                </a:solidFill>
                <a:latin typeface="ＭＳ 明朝" panose="02020609040205080304" pitchFamily="17" charset="-128"/>
                <a:ea typeface="ＭＳ 明朝" panose="02020609040205080304" pitchFamily="17" charset="-128"/>
              </a:rPr>
              <a:t>、</a:t>
            </a:r>
            <a:r>
              <a:rPr lang="ja-JP" altLang="en-US" sz="1400" dirty="0" smtClean="0">
                <a:solidFill>
                  <a:srgbClr val="FF0000"/>
                </a:solidFill>
                <a:latin typeface="ＭＳ 明朝" panose="02020609040205080304" pitchFamily="17" charset="-128"/>
                <a:ea typeface="ＭＳ 明朝" panose="02020609040205080304" pitchFamily="17" charset="-128"/>
              </a:rPr>
              <a:t>本開　</a:t>
            </a:r>
            <a:endParaRPr lang="en-US" altLang="ja-JP" sz="1400" dirty="0" smtClean="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a:t>
            </a:r>
            <a:r>
              <a:rPr lang="ja-JP" altLang="en-US" sz="1400" dirty="0" smtClean="0">
                <a:solidFill>
                  <a:srgbClr val="FF0000"/>
                </a:solidFill>
                <a:latin typeface="ＭＳ 明朝" panose="02020609040205080304" pitchFamily="17" charset="-128"/>
                <a:ea typeface="ＭＳ 明朝" panose="02020609040205080304" pitchFamily="17" charset="-128"/>
              </a:rPr>
              <a:t>発事業ではマルチセンシング理論を応用することで、回路</a:t>
            </a:r>
            <a:r>
              <a:rPr lang="ja-JP" altLang="en-US" sz="1400" dirty="0">
                <a:solidFill>
                  <a:srgbClr val="FF0000"/>
                </a:solidFill>
                <a:latin typeface="ＭＳ 明朝" panose="02020609040205080304" pitchFamily="17" charset="-128"/>
                <a:ea typeface="ＭＳ 明朝" panose="02020609040205080304" pitchFamily="17" charset="-128"/>
              </a:rPr>
              <a:t>の</a:t>
            </a:r>
            <a:r>
              <a:rPr lang="ja-JP" altLang="en-US" sz="1400" dirty="0" smtClean="0">
                <a:solidFill>
                  <a:srgbClr val="FF0000"/>
                </a:solidFill>
                <a:latin typeface="ＭＳ 明朝" panose="02020609040205080304" pitchFamily="17" charset="-128"/>
                <a:ea typeface="ＭＳ 明朝" panose="02020609040205080304" pitchFamily="17" charset="-128"/>
              </a:rPr>
              <a:t>簡素化が可能になり、低コスト化</a:t>
            </a:r>
            <a:r>
              <a:rPr lang="ja-JP" altLang="en-US" sz="1400" dirty="0">
                <a:solidFill>
                  <a:srgbClr val="FF0000"/>
                </a:solidFill>
                <a:latin typeface="ＭＳ 明朝" panose="02020609040205080304" pitchFamily="17" charset="-128"/>
                <a:ea typeface="ＭＳ 明朝" panose="02020609040205080304" pitchFamily="17" charset="-128"/>
              </a:rPr>
              <a:t>を</a:t>
            </a:r>
            <a:r>
              <a:rPr lang="ja-JP" altLang="en-US" sz="1400" dirty="0" smtClean="0">
                <a:solidFill>
                  <a:srgbClr val="FF0000"/>
                </a:solidFill>
                <a:latin typeface="ＭＳ 明朝" panose="02020609040205080304" pitchFamily="17" charset="-128"/>
                <a:ea typeface="ＭＳ 明朝" panose="02020609040205080304" pitchFamily="17" charset="-128"/>
              </a:rPr>
              <a:t>図るものである。従</a:t>
            </a:r>
            <a:r>
              <a:rPr lang="ja-JP" altLang="en-US" sz="1400" dirty="0" err="1" smtClean="0">
                <a:solidFill>
                  <a:srgbClr val="FF0000"/>
                </a:solidFill>
                <a:latin typeface="ＭＳ 明朝" panose="02020609040205080304" pitchFamily="17" charset="-128"/>
                <a:ea typeface="ＭＳ 明朝" panose="02020609040205080304" pitchFamily="17" charset="-128"/>
              </a:rPr>
              <a:t>っ</a:t>
            </a:r>
            <a:endParaRPr lang="en-US" altLang="ja-JP" sz="1400" dirty="0" smtClean="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a:t>
            </a:r>
            <a:r>
              <a:rPr lang="ja-JP" altLang="en-US" sz="1400" dirty="0" smtClean="0">
                <a:solidFill>
                  <a:srgbClr val="FF0000"/>
                </a:solidFill>
                <a:latin typeface="ＭＳ 明朝" panose="02020609040205080304" pitchFamily="17" charset="-128"/>
                <a:ea typeface="ＭＳ 明朝" panose="02020609040205080304" pitchFamily="17" charset="-128"/>
              </a:rPr>
              <a:t>て、一般</a:t>
            </a:r>
            <a:r>
              <a:rPr lang="ja-JP" altLang="en-US" sz="1400" dirty="0">
                <a:solidFill>
                  <a:srgbClr val="FF0000"/>
                </a:solidFill>
                <a:latin typeface="ＭＳ 明朝" panose="02020609040205080304" pitchFamily="17" charset="-128"/>
                <a:ea typeface="ＭＳ 明朝" panose="02020609040205080304" pitchFamily="17" charset="-128"/>
              </a:rPr>
              <a:t>家庭で導入可能な</a:t>
            </a:r>
            <a:r>
              <a:rPr lang="en-US" altLang="ja-JP" sz="1400" dirty="0">
                <a:solidFill>
                  <a:srgbClr val="FF0000"/>
                </a:solidFill>
                <a:latin typeface="ＭＳ 明朝" panose="02020609040205080304" pitchFamily="17" charset="-128"/>
                <a:ea typeface="ＭＳ 明朝" panose="02020609040205080304" pitchFamily="17" charset="-128"/>
              </a:rPr>
              <a:t>EMS</a:t>
            </a:r>
            <a:r>
              <a:rPr lang="ja-JP" altLang="en-US" sz="1400" dirty="0">
                <a:solidFill>
                  <a:srgbClr val="FF0000"/>
                </a:solidFill>
                <a:latin typeface="ＭＳ 明朝" panose="02020609040205080304" pitchFamily="17" charset="-128"/>
                <a:ea typeface="ＭＳ 明朝" panose="02020609040205080304" pitchFamily="17" charset="-128"/>
              </a:rPr>
              <a:t>を実現するシステムは他には</a:t>
            </a:r>
            <a:r>
              <a:rPr lang="ja-JP" altLang="en-US" sz="1400" dirty="0" smtClean="0">
                <a:solidFill>
                  <a:srgbClr val="FF0000"/>
                </a:solidFill>
                <a:latin typeface="ＭＳ 明朝" panose="02020609040205080304" pitchFamily="17" charset="-128"/>
                <a:ea typeface="ＭＳ 明朝" panose="02020609040205080304" pitchFamily="17" charset="-128"/>
              </a:rPr>
              <a:t>ない点で優位性</a:t>
            </a:r>
            <a:r>
              <a:rPr lang="ja-JP" altLang="en-US" sz="1400" dirty="0">
                <a:solidFill>
                  <a:srgbClr val="FF0000"/>
                </a:solidFill>
                <a:latin typeface="ＭＳ 明朝" panose="02020609040205080304" pitchFamily="17" charset="-128"/>
                <a:ea typeface="ＭＳ 明朝" panose="02020609040205080304" pitchFamily="17" charset="-128"/>
              </a:rPr>
              <a:t>があり、先行している技術である。</a:t>
            </a:r>
            <a:endParaRPr kumimoji="1" lang="ja-JP" altLang="en-US" sz="1400" dirty="0">
              <a:solidFill>
                <a:srgbClr val="FF0000"/>
              </a:solidFill>
              <a:latin typeface="ＭＳ 明朝" panose="02020609040205080304" pitchFamily="17" charset="-128"/>
              <a:ea typeface="ＭＳ 明朝" panose="02020609040205080304" pitchFamily="17" charset="-128"/>
            </a:endParaRPr>
          </a:p>
        </p:txBody>
      </p:sp>
      <p:sp>
        <p:nvSpPr>
          <p:cNvPr id="24" name="テキスト ボックス 23"/>
          <p:cNvSpPr txBox="1"/>
          <p:nvPr/>
        </p:nvSpPr>
        <p:spPr>
          <a:xfrm>
            <a:off x="482974" y="6264746"/>
            <a:ext cx="9969980" cy="738664"/>
          </a:xfrm>
          <a:prstGeom prst="rect">
            <a:avLst/>
          </a:prstGeom>
          <a:noFill/>
        </p:spPr>
        <p:txBody>
          <a:bodyPr wrap="square" rtlCol="0">
            <a:spAutoFit/>
          </a:bodyPr>
          <a:lstStyle/>
          <a:p>
            <a:r>
              <a:rPr lang="ja-JP" altLang="en-US" sz="1400" dirty="0">
                <a:solidFill>
                  <a:srgbClr val="FF0000"/>
                </a:solidFill>
                <a:latin typeface="ＭＳ 明朝" panose="02020609040205080304" pitchFamily="17" charset="-128"/>
                <a:ea typeface="ＭＳ 明朝" panose="02020609040205080304" pitchFamily="17" charset="-128"/>
              </a:rPr>
              <a:t>・製品価格は</a:t>
            </a:r>
            <a:r>
              <a:rPr lang="en-US" altLang="ja-JP" sz="1400" dirty="0">
                <a:solidFill>
                  <a:srgbClr val="FF0000"/>
                </a:solidFill>
                <a:latin typeface="ＭＳ 明朝" panose="02020609040205080304" pitchFamily="17" charset="-128"/>
                <a:ea typeface="ＭＳ 明朝" panose="02020609040205080304" pitchFamily="17" charset="-128"/>
              </a:rPr>
              <a:t>50,000</a:t>
            </a:r>
            <a:r>
              <a:rPr lang="ja-JP" altLang="en-US" sz="1400" dirty="0">
                <a:solidFill>
                  <a:srgbClr val="FF0000"/>
                </a:solidFill>
                <a:latin typeface="ＭＳ 明朝" panose="02020609040205080304" pitchFamily="17" charset="-128"/>
                <a:ea typeface="ＭＳ 明朝" panose="02020609040205080304" pitchFamily="17" charset="-128"/>
              </a:rPr>
              <a:t>円程に見込んでおり、第</a:t>
            </a:r>
            <a:r>
              <a:rPr lang="en-US" altLang="ja-JP" sz="1400" dirty="0">
                <a:solidFill>
                  <a:srgbClr val="FF0000"/>
                </a:solidFill>
                <a:latin typeface="ＭＳ 明朝" panose="02020609040205080304" pitchFamily="17" charset="-128"/>
                <a:ea typeface="ＭＳ 明朝" panose="02020609040205080304" pitchFamily="17" charset="-128"/>
              </a:rPr>
              <a:t>3</a:t>
            </a:r>
            <a:r>
              <a:rPr lang="ja-JP" altLang="en-US" sz="1400" dirty="0">
                <a:solidFill>
                  <a:srgbClr val="FF0000"/>
                </a:solidFill>
                <a:latin typeface="ＭＳ 明朝" panose="02020609040205080304" pitchFamily="17" charset="-128"/>
                <a:ea typeface="ＭＳ 明朝" panose="02020609040205080304" pitchFamily="17" charset="-128"/>
              </a:rPr>
              <a:t>段階（令和〇年度）サンプル品</a:t>
            </a:r>
            <a:r>
              <a:rPr lang="en-US" altLang="ja-JP" sz="1400" dirty="0">
                <a:solidFill>
                  <a:srgbClr val="FF0000"/>
                </a:solidFill>
                <a:latin typeface="ＭＳ 明朝" panose="02020609040205080304" pitchFamily="17" charset="-128"/>
                <a:ea typeface="ＭＳ 明朝" panose="02020609040205080304" pitchFamily="17" charset="-128"/>
              </a:rPr>
              <a:t>500</a:t>
            </a:r>
            <a:r>
              <a:rPr lang="ja-JP" altLang="en-US" sz="1400" dirty="0">
                <a:solidFill>
                  <a:srgbClr val="FF0000"/>
                </a:solidFill>
                <a:latin typeface="ＭＳ 明朝" panose="02020609040205080304" pitchFamily="17" charset="-128"/>
                <a:ea typeface="ＭＳ 明朝" panose="02020609040205080304" pitchFamily="17" charset="-128"/>
              </a:rPr>
              <a:t>台を販売、売上</a:t>
            </a:r>
            <a:r>
              <a:rPr lang="en-US" altLang="ja-JP" sz="1400" dirty="0">
                <a:solidFill>
                  <a:srgbClr val="FF0000"/>
                </a:solidFill>
                <a:latin typeface="ＭＳ 明朝" panose="02020609040205080304" pitchFamily="17" charset="-128"/>
                <a:ea typeface="ＭＳ 明朝" panose="02020609040205080304" pitchFamily="17" charset="-128"/>
              </a:rPr>
              <a:t>25</a:t>
            </a:r>
            <a:r>
              <a:rPr lang="ja-JP" altLang="en-US" sz="1400" dirty="0">
                <a:solidFill>
                  <a:srgbClr val="FF0000"/>
                </a:solidFill>
                <a:latin typeface="ＭＳ 明朝" panose="02020609040205080304" pitchFamily="17" charset="-128"/>
                <a:ea typeface="ＭＳ 明朝" panose="02020609040205080304" pitchFamily="17" charset="-128"/>
              </a:rPr>
              <a:t>百万円、令和〇年度</a:t>
            </a:r>
            <a:endParaRPr lang="en-US" altLang="ja-JP" sz="1400" dirty="0">
              <a:solidFill>
                <a:srgbClr val="FF0000"/>
              </a:solidFill>
              <a:latin typeface="ＭＳ 明朝" panose="02020609040205080304" pitchFamily="17" charset="-128"/>
              <a:ea typeface="ＭＳ 明朝" panose="02020609040205080304" pitchFamily="17" charset="-128"/>
            </a:endParaRPr>
          </a:p>
          <a:p>
            <a:r>
              <a:rPr lang="ja-JP" altLang="en-US" sz="1400" dirty="0">
                <a:solidFill>
                  <a:srgbClr val="FF0000"/>
                </a:solidFill>
                <a:latin typeface="ＭＳ 明朝" panose="02020609040205080304" pitchFamily="17" charset="-128"/>
                <a:ea typeface="ＭＳ 明朝" panose="02020609040205080304" pitchFamily="17" charset="-128"/>
              </a:rPr>
              <a:t>　製品化</a:t>
            </a:r>
            <a:r>
              <a:rPr lang="en-US" altLang="ja-JP" sz="1400" dirty="0">
                <a:solidFill>
                  <a:srgbClr val="FF0000"/>
                </a:solidFill>
                <a:latin typeface="ＭＳ 明朝" panose="02020609040205080304" pitchFamily="17" charset="-128"/>
                <a:ea typeface="ＭＳ 明朝" panose="02020609040205080304" pitchFamily="17" charset="-128"/>
              </a:rPr>
              <a:t>1,000</a:t>
            </a:r>
            <a:r>
              <a:rPr lang="ja-JP" altLang="en-US" sz="1400" dirty="0">
                <a:solidFill>
                  <a:srgbClr val="FF0000"/>
                </a:solidFill>
                <a:latin typeface="ＭＳ 明朝" panose="02020609040205080304" pitchFamily="17" charset="-128"/>
                <a:ea typeface="ＭＳ 明朝" panose="02020609040205080304" pitchFamily="17" charset="-128"/>
              </a:rPr>
              <a:t>台販売、売上</a:t>
            </a:r>
            <a:r>
              <a:rPr lang="en-US" altLang="ja-JP" sz="1400" dirty="0">
                <a:solidFill>
                  <a:srgbClr val="FF0000"/>
                </a:solidFill>
                <a:latin typeface="ＭＳ 明朝" panose="02020609040205080304" pitchFamily="17" charset="-128"/>
                <a:ea typeface="ＭＳ 明朝" panose="02020609040205080304" pitchFamily="17" charset="-128"/>
              </a:rPr>
              <a:t>50</a:t>
            </a:r>
            <a:r>
              <a:rPr lang="ja-JP" altLang="en-US" sz="1400" dirty="0">
                <a:solidFill>
                  <a:srgbClr val="FF0000"/>
                </a:solidFill>
                <a:latin typeface="ＭＳ 明朝" panose="02020609040205080304" pitchFamily="17" charset="-128"/>
                <a:ea typeface="ＭＳ 明朝" panose="02020609040205080304" pitchFamily="17" charset="-128"/>
              </a:rPr>
              <a:t>百万円、それ以降は販売状況を見て拡販を行い、全世帯</a:t>
            </a:r>
            <a:r>
              <a:rPr lang="en-US" altLang="ja-JP" sz="1400" kern="100" dirty="0">
                <a:solidFill>
                  <a:srgbClr val="FF0000"/>
                </a:solidFill>
                <a:effectLst/>
                <a:latin typeface="ＭＳ 明朝" panose="02020609040205080304" pitchFamily="17" charset="-128"/>
                <a:cs typeface="Times New Roman" panose="02020603050405020304" pitchFamily="18" charset="0"/>
              </a:rPr>
              <a:t>5,5830,000</a:t>
            </a:r>
            <a:r>
              <a:rPr lang="ja-JP" altLang="ja-JP" sz="1400" kern="100" dirty="0">
                <a:solidFill>
                  <a:srgbClr val="FF0000"/>
                </a:solidFill>
                <a:effectLst/>
                <a:ea typeface="ＭＳ 明朝" panose="02020609040205080304" pitchFamily="17" charset="-128"/>
                <a:cs typeface="Times New Roman" panose="02020603050405020304" pitchFamily="18" charset="0"/>
              </a:rPr>
              <a:t>世帯</a:t>
            </a:r>
            <a:r>
              <a:rPr lang="ja-JP" altLang="en-US" sz="1400" kern="100" dirty="0">
                <a:solidFill>
                  <a:srgbClr val="FF0000"/>
                </a:solidFill>
                <a:effectLst/>
                <a:ea typeface="ＭＳ 明朝" panose="02020609040205080304" pitchFamily="17" charset="-128"/>
                <a:cs typeface="Times New Roman" panose="02020603050405020304" pitchFamily="18" charset="0"/>
              </a:rPr>
              <a:t>の内、</a:t>
            </a:r>
            <a:r>
              <a:rPr lang="en-US" altLang="ja-JP" sz="1400" kern="100" dirty="0">
                <a:solidFill>
                  <a:srgbClr val="FF0000"/>
                </a:solidFill>
                <a:effectLst/>
                <a:ea typeface="ＭＳ 明朝" panose="02020609040205080304" pitchFamily="17" charset="-128"/>
                <a:cs typeface="Times New Roman" panose="02020603050405020304" pitchFamily="18" charset="0"/>
              </a:rPr>
              <a:t>1%</a:t>
            </a:r>
            <a:r>
              <a:rPr lang="ja-JP" altLang="en-US" sz="1400" kern="100" dirty="0">
                <a:solidFill>
                  <a:srgbClr val="FF0000"/>
                </a:solidFill>
                <a:effectLst/>
                <a:ea typeface="ＭＳ 明朝" panose="02020609040205080304" pitchFamily="17" charset="-128"/>
                <a:cs typeface="Times New Roman" panose="02020603050405020304" pitchFamily="18" charset="0"/>
              </a:rPr>
              <a:t>のシェア</a:t>
            </a:r>
            <a:endParaRPr lang="en-US" altLang="ja-JP" sz="1400" kern="100" dirty="0">
              <a:solidFill>
                <a:srgbClr val="FF0000"/>
              </a:solidFill>
              <a:effectLst/>
              <a:ea typeface="ＭＳ 明朝" panose="02020609040205080304" pitchFamily="17" charset="-128"/>
              <a:cs typeface="Times New Roman" panose="02020603050405020304" pitchFamily="18" charset="0"/>
            </a:endParaRPr>
          </a:p>
          <a:p>
            <a:r>
              <a:rPr kumimoji="1" lang="ja-JP" altLang="en-US" sz="1400"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　を確保することで</a:t>
            </a:r>
            <a:r>
              <a:rPr lang="ja-JP" altLang="en-US" sz="1400"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計</a:t>
            </a:r>
            <a:r>
              <a:rPr lang="en-US" altLang="ja-JP" sz="1400"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50</a:t>
            </a:r>
            <a:r>
              <a:rPr lang="ja-JP" altLang="en-US" sz="1400"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万台の販売、売上</a:t>
            </a:r>
            <a:r>
              <a:rPr lang="en-US" altLang="ja-JP" sz="1400"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25</a:t>
            </a:r>
            <a:r>
              <a:rPr lang="ja-JP" altLang="en-US" sz="1400" kern="100" dirty="0">
                <a:solidFill>
                  <a:srgbClr val="FF0000"/>
                </a:solidFill>
                <a:latin typeface="ＭＳ 明朝" panose="02020609040205080304" pitchFamily="17" charset="-128"/>
                <a:ea typeface="ＭＳ 明朝" panose="02020609040205080304" pitchFamily="17" charset="-128"/>
                <a:cs typeface="Times New Roman" panose="02020603050405020304" pitchFamily="18" charset="0"/>
              </a:rPr>
              <a:t>億円を目指す。</a:t>
            </a:r>
            <a:endParaRPr kumimoji="1" lang="ja-JP" altLang="en-US" sz="1400" dirty="0">
              <a:latin typeface="ＭＳ 明朝" panose="02020609040205080304" pitchFamily="17" charset="-128"/>
              <a:ea typeface="ＭＳ 明朝" panose="02020609040205080304" pitchFamily="17" charset="-128"/>
            </a:endParaRPr>
          </a:p>
        </p:txBody>
      </p:sp>
      <p:sp>
        <p:nvSpPr>
          <p:cNvPr id="25" name="正方形/長方形 24"/>
          <p:cNvSpPr/>
          <p:nvPr/>
        </p:nvSpPr>
        <p:spPr>
          <a:xfrm>
            <a:off x="289189" y="2664346"/>
            <a:ext cx="5219700" cy="307777"/>
          </a:xfrm>
          <a:prstGeom prst="rect">
            <a:avLst/>
          </a:prstGeom>
        </p:spPr>
        <p:txBody>
          <a:bodyPr>
            <a:spAutoFit/>
          </a:bodyPr>
          <a:lstStyle/>
          <a:p>
            <a:r>
              <a:rPr lang="ja-JP" altLang="en-US" sz="1400" b="1" dirty="0"/>
              <a:t>（２） 本補助事業における取組と目標</a:t>
            </a:r>
          </a:p>
        </p:txBody>
      </p:sp>
      <p:sp>
        <p:nvSpPr>
          <p:cNvPr id="26" name="テキスト ボックス 25"/>
          <p:cNvSpPr txBox="1"/>
          <p:nvPr/>
        </p:nvSpPr>
        <p:spPr>
          <a:xfrm>
            <a:off x="223078" y="6028977"/>
            <a:ext cx="2042547" cy="307777"/>
          </a:xfrm>
          <a:prstGeom prst="rect">
            <a:avLst/>
          </a:prstGeom>
          <a:noFill/>
        </p:spPr>
        <p:txBody>
          <a:bodyPr wrap="none" rtlCol="0">
            <a:spAutoFit/>
          </a:bodyPr>
          <a:lstStyle/>
          <a:p>
            <a:r>
              <a:rPr lang="ja-JP" altLang="en-US" sz="1400" b="1" dirty="0"/>
              <a:t>（２） </a:t>
            </a:r>
            <a:r>
              <a:rPr kumimoji="1" lang="ja-JP" altLang="en-US" sz="1400" b="1" dirty="0"/>
              <a:t>売上見通しと考え方</a:t>
            </a:r>
            <a:endParaRPr kumimoji="1" lang="en-US" altLang="ja-JP" sz="1400" b="1" dirty="0"/>
          </a:p>
        </p:txBody>
      </p:sp>
    </p:spTree>
    <p:extLst>
      <p:ext uri="{BB962C8B-B14F-4D97-AF65-F5344CB8AC3E}">
        <p14:creationId xmlns:p14="http://schemas.microsoft.com/office/powerpoint/2010/main" val="15924918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1586</TotalTime>
  <Words>956</Words>
  <Application>Microsoft Office PowerPoint</Application>
  <PresentationFormat>ユーザー設定</PresentationFormat>
  <Paragraphs>68</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明朝</vt:lpstr>
      <vt:lpstr>Arial</vt:lpstr>
      <vt:lpstr>Calibri</vt:lpstr>
      <vt:lpstr>Century</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縄田　暁</dc:creator>
  <cp:lastModifiedBy>縄田　暁</cp:lastModifiedBy>
  <cp:revision>54</cp:revision>
  <cp:lastPrinted>2022-12-20T23:07:36Z</cp:lastPrinted>
  <dcterms:created xsi:type="dcterms:W3CDTF">2019-06-12T01:01:25Z</dcterms:created>
  <dcterms:modified xsi:type="dcterms:W3CDTF">2023-01-26T04:20:07Z</dcterms:modified>
</cp:coreProperties>
</file>