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75" d="100"/>
          <a:sy n="75" d="100"/>
        </p:scale>
        <p:origin x="17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309672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377596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57816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324482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12100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57050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163360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75885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206716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6345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DBBBA5-B0B5-4168-A89B-2270B7F721D6}" type="datetimeFigureOut">
              <a:rPr kumimoji="1" lang="ja-JP" altLang="en-US" smtClean="0"/>
              <a:t>2022/8/17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172021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5DBBBA5-B0B5-4168-A89B-2270B7F721D6}" type="datetimeFigureOut">
              <a:rPr kumimoji="1" lang="ja-JP" altLang="en-US" smtClean="0"/>
              <a:t>2022/8/17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2371089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69850" y="151591"/>
            <a:ext cx="6756400" cy="1247001"/>
            <a:chOff x="0" y="0"/>
            <a:chExt cx="6896100" cy="1362075"/>
          </a:xfrm>
        </p:grpSpPr>
        <p:sp>
          <p:nvSpPr>
            <p:cNvPr id="6" name="角丸四角形 5"/>
            <p:cNvSpPr/>
            <p:nvPr/>
          </p:nvSpPr>
          <p:spPr>
            <a:xfrm>
              <a:off x="0" y="0"/>
              <a:ext cx="6896100" cy="1362075"/>
            </a:xfrm>
            <a:prstGeom prst="roundRect">
              <a:avLst>
                <a:gd name="adj" fmla="val 10873"/>
              </a:avLst>
            </a:prstGeom>
            <a:solidFill>
              <a:schemeClr val="bg1"/>
            </a:solidFill>
            <a:ln w="635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77800" algn="just">
                <a:spcAft>
                  <a:spcPts val="0"/>
                </a:spcAft>
              </a:pPr>
              <a:r>
                <a:rPr lang="en-US" sz="1400" kern="10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ea typeface="HG丸ｺﾞｼｯｸM-PRO" panose="020F0600000000000000" pitchFamily="50" charset="-128"/>
                <a:cs typeface="Times New Roman" panose="02020603050405020304" pitchFamily="18" charset="0"/>
              </a:endParaRPr>
            </a:p>
            <a:p>
              <a:pPr algn="ctr">
                <a:spcAft>
                  <a:spcPts val="0"/>
                </a:spcAft>
              </a:pPr>
              <a:r>
                <a:rPr lang="en-US" sz="1200" kern="100">
                  <a:effectLst/>
                  <a:ea typeface="HG丸ｺﾞｼｯｸM-PRO" panose="020F0600000000000000" pitchFamily="50" charset="-128"/>
                  <a:cs typeface="Times New Roman" panose="02020603050405020304" pitchFamily="18" charset="0"/>
                </a:rPr>
                <a:t> </a:t>
              </a:r>
              <a:endParaRPr lang="ja-JP" sz="1200" kern="100">
                <a:effectLst/>
                <a:ea typeface="HG丸ｺﾞｼｯｸM-PRO" panose="020F0600000000000000" pitchFamily="50" charset="-128"/>
                <a:cs typeface="Times New Roman" panose="02020603050405020304" pitchFamily="18" charset="0"/>
              </a:endParaRPr>
            </a:p>
          </p:txBody>
        </p:sp>
        <p:sp>
          <p:nvSpPr>
            <p:cNvPr id="7" name="テキスト ボックス 11"/>
            <p:cNvSpPr txBox="1"/>
            <p:nvPr/>
          </p:nvSpPr>
          <p:spPr>
            <a:xfrm>
              <a:off x="295275" y="180975"/>
              <a:ext cx="6362700" cy="1181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5000"/>
                </a:lnSpc>
                <a:spcAft>
                  <a:spcPts val="0"/>
                </a:spcAft>
              </a:pPr>
              <a:r>
                <a:rPr lang="ja-JP" sz="4800" b="1" kern="100" spc="-150" dirty="0">
                  <a:ln w="9525" cap="flat" cmpd="sng" algn="ctr">
                    <a:solidFill>
                      <a:srgbClr val="FEFEFE"/>
                    </a:solidFill>
                    <a:prstDash val="solid"/>
                    <a:round/>
                  </a:ln>
                  <a:solidFill>
                    <a:srgbClr val="FF000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すくすく</a:t>
              </a:r>
              <a:r>
                <a:rPr lang="ja-JP" sz="4800" b="1" kern="100" spc="-150" dirty="0">
                  <a:ln w="9525" cap="flat" cmpd="sng" algn="ctr">
                    <a:solidFill>
                      <a:srgbClr val="FEFEFE"/>
                    </a:solidFill>
                    <a:prstDash val="solid"/>
                    <a:round/>
                  </a:ln>
                  <a:solidFill>
                    <a:srgbClr val="00B05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みや</a:t>
              </a:r>
              <a:r>
                <a:rPr lang="ja-JP" sz="4800" b="1" kern="100" spc="-150" dirty="0" err="1">
                  <a:ln w="9525" cap="flat" cmpd="sng" algn="ctr">
                    <a:solidFill>
                      <a:srgbClr val="FEFEFE"/>
                    </a:solidFill>
                    <a:prstDash val="solid"/>
                    <a:round/>
                  </a:ln>
                  <a:solidFill>
                    <a:srgbClr val="00B05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ぎっ</a:t>
              </a:r>
              <a:r>
                <a:rPr lang="ja-JP" sz="4800" b="1" kern="100" spc="-150" dirty="0">
                  <a:ln w="9525" cap="flat" cmpd="sng" algn="ctr">
                    <a:solidFill>
                      <a:srgbClr val="FEFEFE"/>
                    </a:solidFill>
                    <a:prstDash val="solid"/>
                    <a:round/>
                  </a:ln>
                  <a:solidFill>
                    <a:srgbClr val="00B05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子通信</a:t>
              </a:r>
              <a:r>
                <a:rPr lang="ja-JP" sz="4800" kern="100" spc="-150" dirty="0">
                  <a:solidFill>
                    <a:srgbClr val="000000"/>
                  </a:solidFill>
                  <a:effectLst/>
                  <a:ea typeface="HGP創英角ﾎﾟｯﾌﾟ体" panose="040B0A00000000000000" pitchFamily="50" charset="-128"/>
                  <a:cs typeface="Times New Roman" panose="02020603050405020304" pitchFamily="18" charset="0"/>
                </a:rPr>
                <a:t> </a:t>
              </a:r>
              <a:endParaRPr lang="ja-JP" sz="1200" kern="100" dirty="0">
                <a:effectLst/>
                <a:ea typeface="HG丸ｺﾞｼｯｸM-PRO" panose="020F0600000000000000" pitchFamily="50" charset="-128"/>
                <a:cs typeface="Times New Roman" panose="02020603050405020304" pitchFamily="18" charset="0"/>
              </a:endParaRPr>
            </a:p>
            <a:p>
              <a:pPr indent="279400" algn="just">
                <a:spcAft>
                  <a:spcPts val="0"/>
                </a:spcAft>
              </a:pPr>
              <a:r>
                <a:rPr lang="ja-JP" sz="2200" kern="100" dirty="0">
                  <a:solidFill>
                    <a:srgbClr val="FF0000"/>
                  </a:solidFill>
                  <a:effectLst/>
                  <a:ea typeface="HGP創英角ﾎﾟｯﾌﾟ体" panose="040B0A00000000000000" pitchFamily="50" charset="-128"/>
                  <a:cs typeface="Times New Roman" panose="02020603050405020304" pitchFamily="18" charset="0"/>
                </a:rPr>
                <a:t>令和</a:t>
              </a:r>
              <a:r>
                <a:rPr lang="ja-JP" sz="2200" kern="100" dirty="0" smtClean="0">
                  <a:solidFill>
                    <a:srgbClr val="FF0000"/>
                  </a:solidFill>
                  <a:effectLst/>
                  <a:ea typeface="HGP創英角ﾎﾟｯﾌﾟ体" panose="040B0A00000000000000" pitchFamily="50" charset="-128"/>
                  <a:cs typeface="Times New Roman" panose="02020603050405020304" pitchFamily="18" charset="0"/>
                </a:rPr>
                <a:t>４年</a:t>
              </a:r>
              <a:r>
                <a:rPr lang="ja-JP" altLang="en-US" sz="2200" kern="100" dirty="0" smtClean="0">
                  <a:solidFill>
                    <a:srgbClr val="FF0000"/>
                  </a:solidFill>
                  <a:effectLst/>
                  <a:ea typeface="HGP創英角ﾎﾟｯﾌﾟ体" panose="040B0A00000000000000" pitchFamily="50" charset="-128"/>
                  <a:cs typeface="Times New Roman" panose="02020603050405020304" pitchFamily="18" charset="0"/>
                </a:rPr>
                <a:t>９月</a:t>
              </a:r>
              <a:r>
                <a:rPr lang="ja-JP" sz="2200" kern="100" dirty="0" smtClean="0">
                  <a:solidFill>
                    <a:srgbClr val="FF0000"/>
                  </a:solidFill>
                  <a:effectLst/>
                  <a:ea typeface="HGP創英角ﾎﾟｯﾌﾟ体" panose="040B0A00000000000000" pitchFamily="50" charset="-128"/>
                  <a:cs typeface="Times New Roman" panose="02020603050405020304" pitchFamily="18" charset="0"/>
                </a:rPr>
                <a:t>号</a:t>
              </a:r>
              <a:r>
                <a:rPr lang="ja-JP" sz="2200" kern="100" dirty="0">
                  <a:solidFill>
                    <a:srgbClr val="C00000"/>
                  </a:solidFill>
                  <a:effectLst/>
                  <a:ea typeface="HGP創英角ﾎﾟｯﾌﾟ体" panose="040B0A00000000000000" pitchFamily="50" charset="-128"/>
                  <a:cs typeface="Times New Roman" panose="02020603050405020304" pitchFamily="18" charset="0"/>
                </a:rPr>
                <a:t>　</a:t>
              </a:r>
              <a:endParaRPr lang="ja-JP" sz="1200" kern="100" dirty="0">
                <a:effectLst/>
                <a:ea typeface="HG丸ｺﾞｼｯｸM-PRO" panose="020F0600000000000000" pitchFamily="50" charset="-128"/>
                <a:cs typeface="Times New Roman" panose="02020603050405020304" pitchFamily="18" charset="0"/>
              </a:endParaRPr>
            </a:p>
          </p:txBody>
        </p:sp>
        <p:sp>
          <p:nvSpPr>
            <p:cNvPr id="8" name="テキスト ボックス 15"/>
            <p:cNvSpPr txBox="1"/>
            <p:nvPr/>
          </p:nvSpPr>
          <p:spPr>
            <a:xfrm>
              <a:off x="3038475" y="923925"/>
              <a:ext cx="3514725" cy="285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solidFill>
                    <a:srgbClr val="000000"/>
                  </a:solidFill>
                  <a:effectLst/>
                  <a:ea typeface="HG丸ｺﾞｼｯｸM-PRO" panose="020F0600000000000000" pitchFamily="50" charset="-128"/>
                  <a:cs typeface="Times New Roman" panose="02020603050405020304" pitchFamily="18" charset="0"/>
                </a:rPr>
                <a:t>季節ごとに宮城の旬</a:t>
              </a:r>
              <a:r>
                <a:rPr lang="ja-JP" sz="1100" kern="100" dirty="0" smtClean="0">
                  <a:solidFill>
                    <a:srgbClr val="000000"/>
                  </a:solidFill>
                  <a:effectLst/>
                  <a:ea typeface="HG丸ｺﾞｼｯｸM-PRO" panose="020F0600000000000000" pitchFamily="50" charset="-128"/>
                  <a:cs typeface="Times New Roman" panose="02020603050405020304" pitchFamily="18" charset="0"/>
                </a:rPr>
                <a:t>の</a:t>
              </a:r>
              <a:r>
                <a:rPr lang="ja-JP" altLang="en-US" sz="1100" kern="100" dirty="0">
                  <a:solidFill>
                    <a:srgbClr val="000000"/>
                  </a:solidFill>
                  <a:ea typeface="HG丸ｺﾞｼｯｸM-PRO" panose="020F0600000000000000" pitchFamily="50" charset="-128"/>
                  <a:cs typeface="Times New Roman" panose="02020603050405020304" pitchFamily="18" charset="0"/>
                </a:rPr>
                <a:t>農林水産物</a:t>
              </a:r>
              <a:r>
                <a:rPr lang="ja-JP" sz="1100" kern="100" dirty="0" smtClean="0">
                  <a:solidFill>
                    <a:srgbClr val="000000"/>
                  </a:solidFill>
                  <a:effectLst/>
                  <a:ea typeface="HG丸ｺﾞｼｯｸM-PRO" panose="020F0600000000000000" pitchFamily="50" charset="-128"/>
                  <a:cs typeface="Times New Roman" panose="02020603050405020304" pitchFamily="18" charset="0"/>
                </a:rPr>
                <a:t>を</a:t>
              </a:r>
              <a:r>
                <a:rPr lang="ja-JP" sz="1100" kern="100" dirty="0">
                  <a:solidFill>
                    <a:srgbClr val="000000"/>
                  </a:solidFill>
                  <a:effectLst/>
                  <a:ea typeface="HG丸ｺﾞｼｯｸM-PRO" panose="020F0600000000000000" pitchFamily="50" charset="-128"/>
                  <a:cs typeface="Times New Roman" panose="02020603050405020304" pitchFamily="18" charset="0"/>
                </a:rPr>
                <a:t>ご紹介します！</a:t>
              </a:r>
              <a:endParaRPr lang="ja-JP" sz="1200" kern="100" dirty="0">
                <a:effectLst/>
                <a:ea typeface="HG丸ｺﾞｼｯｸM-PRO" panose="020F0600000000000000" pitchFamily="50" charset="-128"/>
                <a:cs typeface="Times New Roman" panose="02020603050405020304" pitchFamily="18" charset="0"/>
              </a:endParaRPr>
            </a:p>
          </p:txBody>
        </p:sp>
      </p:grpSp>
      <p:grpSp>
        <p:nvGrpSpPr>
          <p:cNvPr id="12" name="グループ化 11"/>
          <p:cNvGrpSpPr/>
          <p:nvPr/>
        </p:nvGrpSpPr>
        <p:grpSpPr>
          <a:xfrm>
            <a:off x="133350" y="1623928"/>
            <a:ext cx="6591300" cy="835660"/>
            <a:chOff x="213678" y="3237934"/>
            <a:chExt cx="6591300" cy="835660"/>
          </a:xfrm>
        </p:grpSpPr>
        <p:sp>
          <p:nvSpPr>
            <p:cNvPr id="10" name="角丸四角形 9"/>
            <p:cNvSpPr/>
            <p:nvPr/>
          </p:nvSpPr>
          <p:spPr>
            <a:xfrm>
              <a:off x="251778" y="3564959"/>
              <a:ext cx="6553200" cy="5086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2400" kern="100" dirty="0">
                  <a:solidFill>
                    <a:srgbClr val="FF0000"/>
                  </a:solidFill>
                  <a:effectLst/>
                  <a:ea typeface="HGP創英角ﾎﾟｯﾌﾟ体" panose="040B0A00000000000000" pitchFamily="50" charset="-128"/>
                  <a:cs typeface="Times New Roman" panose="02020603050405020304" pitchFamily="18" charset="0"/>
                </a:rPr>
                <a:t>　　　</a:t>
              </a:r>
              <a:r>
                <a:rPr lang="ja-JP" altLang="en-US" sz="2400" kern="100" dirty="0" smtClean="0">
                  <a:solidFill>
                    <a:srgbClr val="FF0000"/>
                  </a:solidFill>
                  <a:ea typeface="HGP創英角ﾎﾟｯﾌﾟ体" panose="040B0A00000000000000" pitchFamily="50" charset="-128"/>
                  <a:cs typeface="Times New Roman" panose="02020603050405020304" pitchFamily="18" charset="0"/>
                </a:rPr>
                <a:t>大豆</a:t>
              </a:r>
              <a:r>
                <a:rPr lang="ja-JP" sz="2400" kern="100" dirty="0">
                  <a:solidFill>
                    <a:srgbClr val="00B050"/>
                  </a:solidFill>
                  <a:effectLst/>
                  <a:ea typeface="HGP創英角ﾎﾟｯﾌﾟ体" panose="040B0A00000000000000" pitchFamily="50" charset="-128"/>
                  <a:cs typeface="Times New Roman" panose="02020603050405020304" pitchFamily="18" charset="0"/>
                </a:rPr>
                <a:t>　</a:t>
              </a:r>
              <a:r>
                <a:rPr lang="ja-JP" altLang="en-US" sz="1600" kern="100" dirty="0">
                  <a:solidFill>
                    <a:srgbClr val="00B050"/>
                  </a:solidFill>
                  <a:ea typeface="HGP創英角ﾎﾟｯﾌﾟ体" panose="040B0A00000000000000" pitchFamily="50" charset="-128"/>
                  <a:cs typeface="Times New Roman" panose="02020603050405020304" pitchFamily="18" charset="0"/>
                </a:rPr>
                <a:t>宮城県は全国２位の作付面積を誇る大豆産地です</a:t>
              </a:r>
              <a:r>
                <a:rPr lang="ja-JP" sz="1600" kern="100" dirty="0" smtClean="0">
                  <a:solidFill>
                    <a:srgbClr val="00B050"/>
                  </a:solidFill>
                  <a:effectLst/>
                  <a:ea typeface="HGP創英角ﾎﾟｯﾌﾟ体" panose="040B0A00000000000000" pitchFamily="50" charset="-128"/>
                  <a:cs typeface="Times New Roman" panose="02020603050405020304" pitchFamily="18" charset="0"/>
                </a:rPr>
                <a:t>！！</a:t>
              </a:r>
              <a:r>
                <a:rPr lang="en-US" sz="1600" kern="100" dirty="0">
                  <a:solidFill>
                    <a:srgbClr val="00B050"/>
                  </a:solidFill>
                  <a:effectLst/>
                  <a:latin typeface="HGP創英角ﾎﾟｯﾌﾟ体" panose="040B0A00000000000000" pitchFamily="50" charset="-128"/>
                  <a:ea typeface="HG丸ｺﾞｼｯｸM-PRO" panose="020F0600000000000000" pitchFamily="50" charset="-128"/>
                  <a:cs typeface="Times New Roman" panose="02020603050405020304" pitchFamily="18" charset="0"/>
                </a:rPr>
                <a:t> </a:t>
              </a:r>
              <a:r>
                <a:rPr lang="en-US" sz="1200" kern="100" dirty="0">
                  <a:solidFill>
                    <a:srgbClr val="4F6228"/>
                  </a:solidFill>
                  <a:effectLst/>
                  <a:latin typeface="HGP創英角ﾎﾟｯﾌﾟ体" panose="040B0A00000000000000" pitchFamily="50" charset="-128"/>
                  <a:ea typeface="HG丸ｺﾞｼｯｸM-PRO" panose="020F0600000000000000" pitchFamily="50" charset="-128"/>
                  <a:cs typeface="Times New Roman" panose="02020603050405020304" pitchFamily="18" charset="0"/>
                </a:rPr>
                <a:t> </a:t>
              </a:r>
              <a:endParaRPr lang="ja-JP" sz="1050" kern="100" dirty="0">
                <a:effectLst/>
                <a:ea typeface="HG丸ｺﾞｼｯｸM-PRO" panose="020F0600000000000000" pitchFamily="50" charset="-128"/>
                <a:cs typeface="Times New Roman" panose="02020603050405020304" pitchFamily="18" charset="0"/>
              </a:endParaRPr>
            </a:p>
          </p:txBody>
        </p:sp>
        <p:sp>
          <p:nvSpPr>
            <p:cNvPr id="11" name="角丸四角形吹き出し 10"/>
            <p:cNvSpPr/>
            <p:nvPr/>
          </p:nvSpPr>
          <p:spPr>
            <a:xfrm>
              <a:off x="213678" y="3237934"/>
              <a:ext cx="1600200" cy="390525"/>
            </a:xfrm>
            <a:prstGeom prst="wedgeRoundRectCallout">
              <a:avLst>
                <a:gd name="adj1" fmla="val -14881"/>
                <a:gd name="adj2" fmla="val 7713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000"/>
                </a:lnSpc>
                <a:spcAft>
                  <a:spcPts val="0"/>
                </a:spcAft>
              </a:pPr>
              <a:r>
                <a:rPr lang="ja-JP" sz="2000" kern="100" dirty="0">
                  <a:effectLst/>
                  <a:ea typeface="HGP創英角ﾎﾟｯﾌﾟ体" panose="040B0A00000000000000" pitchFamily="50" charset="-128"/>
                  <a:cs typeface="Times New Roman" panose="02020603050405020304" pitchFamily="18" charset="0"/>
                </a:rPr>
                <a:t>旬の</a:t>
              </a:r>
              <a:r>
                <a:rPr lang="ja-JP" sz="2000" kern="100" dirty="0" smtClean="0">
                  <a:effectLst/>
                  <a:ea typeface="HGP創英角ﾎﾟｯﾌﾟ体" panose="040B0A00000000000000" pitchFamily="50" charset="-128"/>
                  <a:cs typeface="Times New Roman" panose="02020603050405020304" pitchFamily="18" charset="0"/>
                </a:rPr>
                <a:t>食材</a:t>
              </a:r>
              <a:endParaRPr lang="ja-JP" sz="1200" kern="100" dirty="0">
                <a:effectLst/>
                <a:ea typeface="HG丸ｺﾞｼｯｸM-PRO" panose="020F0600000000000000" pitchFamily="50" charset="-128"/>
                <a:cs typeface="Times New Roman" panose="02020603050405020304" pitchFamily="18" charset="0"/>
              </a:endParaRPr>
            </a:p>
          </p:txBody>
        </p:sp>
      </p:grpSp>
      <p:sp>
        <p:nvSpPr>
          <p:cNvPr id="13" name="角丸四角形 12"/>
          <p:cNvSpPr/>
          <p:nvPr/>
        </p:nvSpPr>
        <p:spPr bwMode="white">
          <a:xfrm>
            <a:off x="0" y="2528278"/>
            <a:ext cx="2336800" cy="5166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○県内の生産状況</a:t>
            </a:r>
            <a:endParaRPr lang="ja-JP" sz="1050" kern="100" dirty="0">
              <a:effectLst/>
              <a:ea typeface="HG丸ｺﾞｼｯｸM-PRO" panose="020F0600000000000000" pitchFamily="50" charset="-128"/>
              <a:cs typeface="Times New Roman" panose="02020603050405020304" pitchFamily="18" charset="0"/>
            </a:endParaRPr>
          </a:p>
        </p:txBody>
      </p:sp>
      <p:sp>
        <p:nvSpPr>
          <p:cNvPr id="18" name="角丸四角形 17"/>
          <p:cNvSpPr/>
          <p:nvPr/>
        </p:nvSpPr>
        <p:spPr bwMode="white">
          <a:xfrm>
            <a:off x="69850" y="3011949"/>
            <a:ext cx="2998274" cy="3368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sz="1200" kern="100" dirty="0" smtClean="0">
                <a:solidFill>
                  <a:srgbClr val="FF0000"/>
                </a:solidFill>
                <a:ea typeface="HGP創英角ﾎﾟｯﾌﾟ体" panose="040B0A00000000000000" pitchFamily="50" charset="-128"/>
                <a:cs typeface="Times New Roman" panose="02020603050405020304" pitchFamily="18" charset="0"/>
              </a:rPr>
              <a:t>　</a:t>
            </a:r>
            <a:r>
              <a:rPr lang="ja-JP" altLang="en-US" sz="1200" kern="100" dirty="0">
                <a:solidFill>
                  <a:schemeClr val="tx1"/>
                </a:solidFill>
                <a:ea typeface="HGP創英角ﾎﾟｯﾌﾟ体" panose="040B0A00000000000000" pitchFamily="50" charset="-128"/>
                <a:cs typeface="Times New Roman" panose="02020603050405020304" pitchFamily="18" charset="0"/>
              </a:rPr>
              <a:t>全国の大豆作付面積（令和３年産）</a:t>
            </a:r>
            <a:endParaRPr lang="en-US" altLang="ja-JP"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endParaRPr lang="ja-JP" sz="800" kern="100" dirty="0">
              <a:solidFill>
                <a:schemeClr val="tx1"/>
              </a:solidFill>
              <a:effectLst/>
              <a:ea typeface="HG丸ｺﾞｼｯｸM-PRO" panose="020F0600000000000000" pitchFamily="50" charset="-128"/>
              <a:cs typeface="Times New Roman" panose="02020603050405020304" pitchFamily="18" charset="0"/>
            </a:endParaRPr>
          </a:p>
        </p:txBody>
      </p:sp>
      <p:sp>
        <p:nvSpPr>
          <p:cNvPr id="19" name="角丸四角形 18"/>
          <p:cNvSpPr/>
          <p:nvPr/>
        </p:nvSpPr>
        <p:spPr bwMode="white">
          <a:xfrm>
            <a:off x="4333237" y="7246144"/>
            <a:ext cx="1884760" cy="2648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sz="1100" kern="100" dirty="0" smtClean="0">
                <a:solidFill>
                  <a:srgbClr val="FF0000"/>
                </a:solidFill>
                <a:ea typeface="HGP創英角ﾎﾟｯﾌﾟ体" panose="040B0A00000000000000" pitchFamily="50" charset="-128"/>
                <a:cs typeface="Times New Roman" panose="02020603050405020304" pitchFamily="18" charset="0"/>
              </a:rPr>
              <a:t>　</a:t>
            </a:r>
            <a:r>
              <a:rPr lang="ja-JP" altLang="en-US" sz="1100" kern="100" dirty="0">
                <a:solidFill>
                  <a:schemeClr val="tx1"/>
                </a:solidFill>
                <a:ea typeface="HGP創英角ﾎﾟｯﾌﾟ体" panose="040B0A00000000000000" pitchFamily="50" charset="-128"/>
                <a:cs typeface="Times New Roman" panose="02020603050405020304" pitchFamily="18" charset="0"/>
              </a:rPr>
              <a:t>農林水産省作物統計より</a:t>
            </a:r>
            <a:endParaRPr lang="ja-JP" sz="700" kern="100" dirty="0">
              <a:solidFill>
                <a:schemeClr val="tx1"/>
              </a:solidFill>
              <a:effectLst/>
              <a:ea typeface="HG丸ｺﾞｼｯｸM-PRO" panose="020F0600000000000000" pitchFamily="50" charset="-128"/>
              <a:cs typeface="Times New Roman" panose="02020603050405020304" pitchFamily="18" charset="0"/>
            </a:endParaRPr>
          </a:p>
        </p:txBody>
      </p:sp>
      <p:sp>
        <p:nvSpPr>
          <p:cNvPr id="24" name="角丸四角形 23"/>
          <p:cNvSpPr/>
          <p:nvPr/>
        </p:nvSpPr>
        <p:spPr bwMode="white">
          <a:xfrm>
            <a:off x="2700673" y="3025075"/>
            <a:ext cx="3789623" cy="3494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sz="1200" kern="100" dirty="0" smtClean="0">
                <a:solidFill>
                  <a:srgbClr val="FF0000"/>
                </a:solidFill>
                <a:ea typeface="HGP創英角ﾎﾟｯﾌﾟ体" panose="040B0A00000000000000" pitchFamily="50" charset="-128"/>
                <a:cs typeface="Times New Roman" panose="02020603050405020304" pitchFamily="18" charset="0"/>
              </a:rPr>
              <a:t>　</a:t>
            </a:r>
            <a:r>
              <a:rPr lang="ja-JP" altLang="en-US" sz="1200" kern="100" dirty="0">
                <a:solidFill>
                  <a:schemeClr val="tx1"/>
                </a:solidFill>
                <a:ea typeface="HGP創英角ﾎﾟｯﾌﾟ体" panose="040B0A00000000000000" pitchFamily="50" charset="-128"/>
                <a:cs typeface="Times New Roman" panose="02020603050405020304" pitchFamily="18" charset="0"/>
              </a:rPr>
              <a:t>県内の大豆作付面積と収量トップ５（令和３年産）</a:t>
            </a:r>
            <a:endParaRPr lang="ja-JP" sz="800" kern="100" dirty="0">
              <a:solidFill>
                <a:schemeClr val="tx1"/>
              </a:solidFill>
              <a:effectLst/>
              <a:ea typeface="HG丸ｺﾞｼｯｸM-PRO" panose="020F0600000000000000" pitchFamily="50" charset="-128"/>
              <a:cs typeface="Times New Roman" panose="02020603050405020304" pitchFamily="18" charset="0"/>
            </a:endParaRPr>
          </a:p>
        </p:txBody>
      </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556" y="5928915"/>
            <a:ext cx="1570836" cy="1181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rotWithShape="1">
          <a:blip r:embed="rId3"/>
          <a:srcRect l="14707" t="3772" r="15797" b="4227"/>
          <a:stretch/>
        </p:blipFill>
        <p:spPr>
          <a:xfrm>
            <a:off x="69850" y="3399671"/>
            <a:ext cx="2915316" cy="2135556"/>
          </a:xfrm>
          <a:prstGeom prst="rect">
            <a:avLst/>
          </a:prstGeom>
        </p:spPr>
      </p:pic>
      <p:pic>
        <p:nvPicPr>
          <p:cNvPr id="3" name="図 2"/>
          <p:cNvPicPr>
            <a:picLocks noChangeAspect="1"/>
          </p:cNvPicPr>
          <p:nvPr/>
        </p:nvPicPr>
        <p:blipFill>
          <a:blip r:embed="rId4"/>
          <a:stretch>
            <a:fillRect/>
          </a:stretch>
        </p:blipFill>
        <p:spPr>
          <a:xfrm>
            <a:off x="2533743" y="3643447"/>
            <a:ext cx="2875531" cy="3137879"/>
          </a:xfrm>
          <a:prstGeom prst="rect">
            <a:avLst/>
          </a:prstGeom>
        </p:spPr>
      </p:pic>
      <p:pic>
        <p:nvPicPr>
          <p:cNvPr id="14" name="図 13"/>
          <p:cNvPicPr>
            <a:picLocks noChangeAspect="1"/>
          </p:cNvPicPr>
          <p:nvPr/>
        </p:nvPicPr>
        <p:blipFill>
          <a:blip r:embed="rId5"/>
          <a:stretch>
            <a:fillRect/>
          </a:stretch>
        </p:blipFill>
        <p:spPr>
          <a:xfrm>
            <a:off x="5201791" y="3394381"/>
            <a:ext cx="1522859" cy="1457258"/>
          </a:xfrm>
          <a:prstGeom prst="rect">
            <a:avLst/>
          </a:prstGeom>
        </p:spPr>
      </p:pic>
      <p:sp>
        <p:nvSpPr>
          <p:cNvPr id="25" name="角丸四角形 24"/>
          <p:cNvSpPr/>
          <p:nvPr/>
        </p:nvSpPr>
        <p:spPr bwMode="white">
          <a:xfrm>
            <a:off x="133350" y="7495964"/>
            <a:ext cx="5232400" cy="4864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○栽培カレンダー</a:t>
            </a:r>
            <a:endParaRPr lang="en-US" altLang="ja-JP" kern="100" dirty="0" smtClean="0">
              <a:solidFill>
                <a:srgbClr val="FF0000"/>
              </a:solidFill>
              <a:ea typeface="HGP創英角ﾎﾟｯﾌﾟ体" panose="040B0A00000000000000" pitchFamily="50" charset="-128"/>
              <a:cs typeface="Times New Roman" panose="02020603050405020304" pitchFamily="18" charset="0"/>
            </a:endParaRPr>
          </a:p>
        </p:txBody>
      </p:sp>
      <p:pic>
        <p:nvPicPr>
          <p:cNvPr id="30" name="図 29"/>
          <p:cNvPicPr>
            <a:picLocks noChangeAspect="1"/>
          </p:cNvPicPr>
          <p:nvPr/>
        </p:nvPicPr>
        <p:blipFill>
          <a:blip r:embed="rId6"/>
          <a:stretch>
            <a:fillRect/>
          </a:stretch>
        </p:blipFill>
        <p:spPr>
          <a:xfrm>
            <a:off x="404612" y="7907860"/>
            <a:ext cx="4657748" cy="743776"/>
          </a:xfrm>
          <a:prstGeom prst="rect">
            <a:avLst/>
          </a:prstGeom>
        </p:spPr>
      </p:pic>
      <p:pic>
        <p:nvPicPr>
          <p:cNvPr id="33" name="図 32"/>
          <p:cNvPicPr>
            <a:picLocks noChangeAspect="1"/>
          </p:cNvPicPr>
          <p:nvPr/>
        </p:nvPicPr>
        <p:blipFill rotWithShape="1">
          <a:blip r:embed="rId7" cstate="print">
            <a:extLst>
              <a:ext uri="{28A0092B-C50C-407E-A947-70E740481C1C}">
                <a14:useLocalDpi xmlns:a14="http://schemas.microsoft.com/office/drawing/2010/main" val="0"/>
              </a:ext>
            </a:extLst>
          </a:blip>
          <a:srcRect l="32312" t="19497" r="11792" b="3460"/>
          <a:stretch/>
        </p:blipFill>
        <p:spPr>
          <a:xfrm>
            <a:off x="2296949" y="8697011"/>
            <a:ext cx="1104744" cy="1152010"/>
          </a:xfrm>
          <a:prstGeom prst="rect">
            <a:avLst/>
          </a:prstGeom>
          <a:ln>
            <a:noFill/>
          </a:ln>
          <a:effectLst>
            <a:softEdge rad="112500"/>
          </a:effectLst>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9876" y="8697011"/>
            <a:ext cx="1531215" cy="11514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791" y="8697011"/>
            <a:ext cx="1768427" cy="1178951"/>
          </a:xfrm>
          <a:prstGeom prst="rect">
            <a:avLst/>
          </a:prstGeom>
          <a:ln>
            <a:noFill/>
          </a:ln>
          <a:effectLst>
            <a:softEdge rad="112500"/>
          </a:effectLst>
        </p:spPr>
      </p:pic>
      <p:pic>
        <p:nvPicPr>
          <p:cNvPr id="9" name="図 8"/>
          <p:cNvPicPr>
            <a:picLocks noChangeAspect="1"/>
          </p:cNvPicPr>
          <p:nvPr/>
        </p:nvPicPr>
        <p:blipFill>
          <a:blip r:embed="rId10"/>
          <a:stretch>
            <a:fillRect/>
          </a:stretch>
        </p:blipFill>
        <p:spPr>
          <a:xfrm>
            <a:off x="4619663" y="5683222"/>
            <a:ext cx="1870633" cy="1341880"/>
          </a:xfrm>
          <a:prstGeom prst="rect">
            <a:avLst/>
          </a:prstGeom>
        </p:spPr>
      </p:pic>
    </p:spTree>
    <p:extLst>
      <p:ext uri="{BB962C8B-B14F-4D97-AF65-F5344CB8AC3E}">
        <p14:creationId xmlns:p14="http://schemas.microsoft.com/office/powerpoint/2010/main" val="421086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07743" y="9031787"/>
            <a:ext cx="5601280" cy="677108"/>
          </a:xfrm>
          <a:prstGeom prst="rect">
            <a:avLst/>
          </a:prstGeom>
          <a:noFill/>
          <a:ln>
            <a:solidFill>
              <a:schemeClr val="tx1"/>
            </a:solidFill>
          </a:ln>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発行：宮城県　農政部　担当課</a:t>
            </a:r>
            <a:r>
              <a:rPr kumimoji="1" lang="ja-JP" altLang="en-US" sz="1200" dirty="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農政部　農業政策室・みやぎ米推進課</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電話：０２２－２１１－２８９２</a:t>
            </a:r>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メール：</a:t>
            </a:r>
            <a:r>
              <a:rPr lang="en-US" altLang="ja-JP" sz="1400" dirty="0" smtClean="0">
                <a:latin typeface="HG丸ｺﾞｼｯｸM-PRO" panose="020F0600000000000000" pitchFamily="50" charset="-128"/>
                <a:ea typeface="HG丸ｺﾞｼｯｸM-PRO" panose="020F0600000000000000" pitchFamily="50" charset="-128"/>
              </a:rPr>
              <a:t>noseise-f@pref.miyagi.lg.jp</a:t>
            </a:r>
          </a:p>
          <a:p>
            <a:r>
              <a:rPr kumimoji="1" lang="ja-JP" altLang="en-US" sz="1100" dirty="0" smtClean="0">
                <a:latin typeface="HG丸ｺﾞｼｯｸM-PRO" panose="020F0600000000000000" pitchFamily="50" charset="-128"/>
                <a:ea typeface="HG丸ｺﾞｼｯｸM-PRO" panose="020F0600000000000000" pitchFamily="50" charset="-128"/>
              </a:rPr>
              <a:t>ホームページ</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200" dirty="0" smtClean="0">
                <a:latin typeface="HG丸ｺﾞｼｯｸM-PRO" panose="020F0600000000000000" pitchFamily="50" charset="-128"/>
                <a:ea typeface="HG丸ｺﾞｼｯｸM-PRO" panose="020F0600000000000000" pitchFamily="50" charset="-128"/>
              </a:rPr>
              <a:t>https</a:t>
            </a:r>
            <a:r>
              <a:rPr kumimoji="1" lang="en-US" altLang="ja-JP" sz="1200" dirty="0">
                <a:latin typeface="HG丸ｺﾞｼｯｸM-PRO" panose="020F0600000000000000" pitchFamily="50" charset="-128"/>
                <a:ea typeface="HG丸ｺﾞｼｯｸM-PRO" panose="020F0600000000000000" pitchFamily="50" charset="-128"/>
              </a:rPr>
              <a:t>://www.pref.miyagi.jp/soshiki/noseise/index.html</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bwMode="white">
          <a:xfrm>
            <a:off x="16083" y="0"/>
            <a:ext cx="3263900" cy="5166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○大豆と食文化</a:t>
            </a:r>
            <a:endParaRPr lang="ja-JP" sz="1050" kern="100" dirty="0">
              <a:effectLst/>
              <a:ea typeface="HG丸ｺﾞｼｯｸM-PRO" panose="020F0600000000000000" pitchFamily="50" charset="-128"/>
              <a:cs typeface="Times New Roman" panose="02020603050405020304" pitchFamily="18" charset="0"/>
            </a:endParaRPr>
          </a:p>
        </p:txBody>
      </p:sp>
      <p:sp>
        <p:nvSpPr>
          <p:cNvPr id="13" name="角丸四角形 12"/>
          <p:cNvSpPr/>
          <p:nvPr/>
        </p:nvSpPr>
        <p:spPr bwMode="white">
          <a:xfrm>
            <a:off x="88857" y="413793"/>
            <a:ext cx="6620165" cy="12892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sz="1600" kern="100" dirty="0" smtClean="0">
                <a:solidFill>
                  <a:srgbClr val="FF0000"/>
                </a:solidFill>
                <a:ea typeface="HGP創英角ﾎﾟｯﾌﾟ体" panose="040B0A00000000000000" pitchFamily="50" charset="-128"/>
                <a:cs typeface="Times New Roman" panose="02020603050405020304" pitchFamily="18" charset="0"/>
              </a:rPr>
              <a:t>　</a:t>
            </a:r>
            <a:r>
              <a:rPr lang="ja-JP" altLang="en-US" sz="1600" kern="100" dirty="0">
                <a:solidFill>
                  <a:schemeClr val="tx1"/>
                </a:solidFill>
                <a:ea typeface="HGP創英角ﾎﾟｯﾌﾟ体" panose="040B0A00000000000000" pitchFamily="50" charset="-128"/>
                <a:cs typeface="Times New Roman" panose="02020603050405020304" pitchFamily="18" charset="0"/>
              </a:rPr>
              <a:t>大豆は，豆腐，納豆，味噌，醤油，煮豆等，日本の食卓に欠かせない食材や調味料に加工されるなど，古くから利用されてきました。最近は，脱脂大豆から食品用にタンパク質を分離した大豆タンパクを固形状，繊維状に加工した大豆ミート等も利用されています。</a:t>
            </a:r>
            <a:endParaRPr lang="ja-JP" sz="1000" kern="100" dirty="0">
              <a:solidFill>
                <a:schemeClr val="tx1"/>
              </a:solidFill>
              <a:effectLst/>
              <a:ea typeface="HG丸ｺﾞｼｯｸM-PRO" panose="020F0600000000000000" pitchFamily="50" charset="-128"/>
              <a:cs typeface="Times New Roman" panose="02020603050405020304" pitchFamily="18" charset="0"/>
            </a:endParaRPr>
          </a:p>
        </p:txBody>
      </p:sp>
      <p:sp>
        <p:nvSpPr>
          <p:cNvPr id="12" name="角丸四角形 11"/>
          <p:cNvSpPr/>
          <p:nvPr/>
        </p:nvSpPr>
        <p:spPr bwMode="white">
          <a:xfrm>
            <a:off x="16083" y="5508526"/>
            <a:ext cx="6855589" cy="8397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kern="100" dirty="0" smtClean="0">
                <a:solidFill>
                  <a:srgbClr val="FF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○おすすめの料理　　</a:t>
            </a:r>
            <a:r>
              <a:rPr lang="ja-JP" altLang="en-US" kern="100" dirty="0">
                <a:solidFill>
                  <a:schemeClr val="tx1"/>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カリポリ豆</a:t>
            </a:r>
          </a:p>
          <a:p>
            <a:pPr>
              <a:spcAft>
                <a:spcPts val="0"/>
              </a:spcAft>
            </a:pPr>
            <a:r>
              <a:rPr lang="ja-JP" altLang="en-US" kern="100" dirty="0">
                <a:solidFill>
                  <a:schemeClr val="tx1"/>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簡単で大豆の味わい感じられる一品！！ぜひお試しください。</a:t>
            </a:r>
          </a:p>
          <a:p>
            <a:pPr>
              <a:spcAft>
                <a:spcPts val="0"/>
              </a:spcAft>
            </a:pPr>
            <a:endParaRPr lang="en-US" altLang="ja-JP" kern="100" dirty="0" smtClean="0">
              <a:solidFill>
                <a:schemeClr val="tx1"/>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spcAft>
                <a:spcPts val="0"/>
              </a:spcAft>
            </a:pPr>
            <a:endParaRPr lang="ja-JP" sz="1050"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14" name="Text Box 60"/>
          <p:cNvSpPr txBox="1">
            <a:spLocks noChangeArrowheads="1"/>
          </p:cNvSpPr>
          <p:nvPr/>
        </p:nvSpPr>
        <p:spPr bwMode="auto">
          <a:xfrm>
            <a:off x="198744" y="7306068"/>
            <a:ext cx="1817998" cy="1319151"/>
          </a:xfrm>
          <a:prstGeom prst="rect">
            <a:avLst/>
          </a:prstGeom>
          <a:solidFill>
            <a:schemeClr val="accent6">
              <a:lumMod val="20000"/>
              <a:lumOff val="80000"/>
            </a:schemeClr>
          </a:solidFill>
          <a:ln w="9525">
            <a:solidFill>
              <a:srgbClr xmlns:mc="http://schemas.openxmlformats.org/markup-compatibility/2006" xmlns:a14="http://schemas.microsoft.com/office/drawing/2010/main" val="FFFFCC" mc:Ignorable="a14" a14:legacySpreadsheetColorIndex="26"/>
            </a:solidFill>
            <a:miter lim="800000"/>
            <a:headEnd/>
            <a:tailEnd/>
          </a:ln>
        </p:spPr>
        <p:txBody>
          <a:bodyPr wrap="square" lIns="27432" tIns="18288" rIns="0" bIns="18288"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材料と分量</a:t>
            </a:r>
          </a:p>
          <a:p>
            <a:pPr algn="l" rtl="0">
              <a:lnSpc>
                <a:spcPts val="1300"/>
              </a:lnSpc>
              <a:defRPr sz="1000"/>
            </a:pPr>
            <a:endPar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endParaRPr>
          </a:p>
          <a:p>
            <a:pPr algn="l" rtl="0">
              <a:lnSpc>
                <a:spcPts val="1300"/>
              </a:lnSpc>
              <a:defRPr sz="1000"/>
            </a:pP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◆大豆　　　　　　</a:t>
            </a:r>
            <a:r>
              <a:rPr lang="ja-JP" altLang="en-US" sz="1050" b="0" i="0" u="none" strike="noStrike" baseline="0" dirty="0" smtClean="0">
                <a:solidFill>
                  <a:srgbClr val="000000"/>
                </a:solidFill>
                <a:latin typeface="HGP創英角ﾎﾟｯﾌﾟ体" panose="040B0A00000000000000" pitchFamily="50" charset="-128"/>
                <a:ea typeface="HGP創英角ﾎﾟｯﾌﾟ体" panose="040B0A00000000000000" pitchFamily="50" charset="-128"/>
              </a:rPr>
              <a:t>　　　　　</a:t>
            </a:r>
            <a:r>
              <a:rPr lang="en-US" altLang="ja-JP" sz="1050" b="0" i="0" u="none" strike="noStrike" baseline="0" dirty="0" smtClean="0">
                <a:solidFill>
                  <a:srgbClr val="000000"/>
                </a:solidFill>
                <a:latin typeface="HGP創英角ﾎﾟｯﾌﾟ体" panose="040B0A00000000000000" pitchFamily="50" charset="-128"/>
                <a:ea typeface="HGP創英角ﾎﾟｯﾌﾟ体" panose="040B0A00000000000000" pitchFamily="50" charset="-128"/>
              </a:rPr>
              <a:t>200g</a:t>
            </a: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a:t>
            </a:r>
            <a:endParaRPr lang="en-US" altLang="ja-JP"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endParaRPr>
          </a:p>
          <a:p>
            <a:pPr algn="l" rtl="0">
              <a:lnSpc>
                <a:spcPts val="1300"/>
              </a:lnSpc>
              <a:defRPr sz="1000"/>
            </a:pPr>
            <a:r>
              <a:rPr lang="en-US" altLang="ja-JP"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a:t>
            </a: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小麦粉　　　 　</a:t>
            </a:r>
            <a:r>
              <a:rPr lang="ja-JP" altLang="en-US" sz="1050" b="0" i="0" u="none" strike="noStrike" baseline="0" dirty="0" smtClean="0">
                <a:solidFill>
                  <a:srgbClr val="000000"/>
                </a:solidFill>
                <a:latin typeface="HGP創英角ﾎﾟｯﾌﾟ体" panose="040B0A00000000000000" pitchFamily="50" charset="-128"/>
                <a:ea typeface="HGP創英角ﾎﾟｯﾌﾟ体" panose="040B0A00000000000000" pitchFamily="50" charset="-128"/>
              </a:rPr>
              <a:t>　　　　　　少々</a:t>
            </a: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a:t>
            </a:r>
            <a:endParaRPr lang="en-US" altLang="ja-JP"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endParaRPr>
          </a:p>
          <a:p>
            <a:pPr algn="l" rtl="0">
              <a:lnSpc>
                <a:spcPts val="1300"/>
              </a:lnSpc>
              <a:defRPr sz="1000"/>
            </a:pPr>
            <a:r>
              <a:rPr lang="en-US" altLang="ja-JP"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a:t>
            </a: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みそ　　　　　　</a:t>
            </a:r>
            <a:r>
              <a:rPr lang="ja-JP" altLang="en-US" sz="1050" b="0" i="0" u="none" strike="noStrike" baseline="0" dirty="0" smtClean="0">
                <a:solidFill>
                  <a:srgbClr val="000000"/>
                </a:solidFill>
                <a:latin typeface="HGP創英角ﾎﾟｯﾌﾟ体" panose="040B0A00000000000000" pitchFamily="50" charset="-128"/>
                <a:ea typeface="HGP創英角ﾎﾟｯﾌﾟ体" panose="040B0A00000000000000" pitchFamily="50" charset="-128"/>
              </a:rPr>
              <a:t>　　　　　　</a:t>
            </a:r>
            <a:r>
              <a:rPr lang="en-US" altLang="ja-JP" sz="1050" b="0" i="0" u="none" strike="noStrike" baseline="0" dirty="0" smtClean="0">
                <a:solidFill>
                  <a:srgbClr val="000000"/>
                </a:solidFill>
                <a:latin typeface="HGP創英角ﾎﾟｯﾌﾟ体" panose="040B0A00000000000000" pitchFamily="50" charset="-128"/>
                <a:ea typeface="HGP創英角ﾎﾟｯﾌﾟ体" panose="040B0A00000000000000" pitchFamily="50" charset="-128"/>
              </a:rPr>
              <a:t>50g</a:t>
            </a: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a:t>
            </a:r>
          </a:p>
          <a:p>
            <a:pPr algn="l" rtl="0">
              <a:lnSpc>
                <a:spcPts val="1300"/>
              </a:lnSpc>
              <a:defRPr sz="1000"/>
            </a:pP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◆みりん　　</a:t>
            </a:r>
            <a:r>
              <a:rPr lang="ja-JP" altLang="en-US" sz="1050" b="0" i="0" u="none" strike="noStrike" baseline="0" dirty="0" smtClean="0">
                <a:solidFill>
                  <a:srgbClr val="000000"/>
                </a:solidFill>
                <a:latin typeface="HGP創英角ﾎﾟｯﾌﾟ体" panose="040B0A00000000000000" pitchFamily="50" charset="-128"/>
                <a:ea typeface="HGP創英角ﾎﾟｯﾌﾟ体" panose="040B0A00000000000000" pitchFamily="50" charset="-128"/>
              </a:rPr>
              <a:t>　　　　</a:t>
            </a: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大さじ</a:t>
            </a:r>
            <a:r>
              <a:rPr lang="en-US" altLang="ja-JP"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1</a:t>
            </a: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弱　　　　　　　</a:t>
            </a:r>
          </a:p>
          <a:p>
            <a:pPr algn="l" rtl="0">
              <a:lnSpc>
                <a:spcPts val="1200"/>
              </a:lnSpc>
              <a:defRPr sz="1000"/>
            </a:pP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◆シュガーパウダー　</a:t>
            </a:r>
            <a:r>
              <a:rPr lang="ja-JP" altLang="en-US" sz="1050" b="0" i="0" u="none" strike="noStrike" baseline="0" dirty="0" smtClean="0">
                <a:solidFill>
                  <a:srgbClr val="000000"/>
                </a:solidFill>
                <a:latin typeface="HGP創英角ﾎﾟｯﾌﾟ体" panose="040B0A00000000000000" pitchFamily="50" charset="-128"/>
                <a:ea typeface="HGP創英角ﾎﾟｯﾌﾟ体" panose="040B0A00000000000000" pitchFamily="50" charset="-128"/>
              </a:rPr>
              <a:t>　　</a:t>
            </a:r>
            <a:r>
              <a:rPr lang="en-US" altLang="ja-JP" sz="1050" b="0" i="0" u="none" strike="noStrike" baseline="0" dirty="0" smtClean="0">
                <a:solidFill>
                  <a:srgbClr val="000000"/>
                </a:solidFill>
                <a:latin typeface="HGP創英角ﾎﾟｯﾌﾟ体" panose="040B0A00000000000000" pitchFamily="50" charset="-128"/>
                <a:ea typeface="HGP創英角ﾎﾟｯﾌﾟ体" panose="040B0A00000000000000" pitchFamily="50" charset="-128"/>
              </a:rPr>
              <a:t>100g</a:t>
            </a:r>
            <a:endParaRPr lang="en-US" altLang="ja-JP"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endParaRPr>
          </a:p>
          <a:p>
            <a:pPr algn="l" rtl="0">
              <a:lnSpc>
                <a:spcPts val="1300"/>
              </a:lnSpc>
              <a:defRPr sz="1000"/>
            </a:pP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◆油　</a:t>
            </a:r>
            <a:r>
              <a:rPr lang="ja-JP" altLang="en-US" sz="1050" b="1"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a:t>
            </a: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a:t>
            </a:r>
            <a:r>
              <a:rPr lang="ja-JP" altLang="en-US" sz="1050" b="0" i="0" u="none" strike="noStrike" baseline="0" dirty="0" smtClean="0">
                <a:solidFill>
                  <a:srgbClr val="000000"/>
                </a:solidFill>
                <a:latin typeface="HGP創英角ﾎﾟｯﾌﾟ体" panose="040B0A00000000000000" pitchFamily="50" charset="-128"/>
                <a:ea typeface="HGP創英角ﾎﾟｯﾌﾟ体" panose="040B0A00000000000000" pitchFamily="50" charset="-128"/>
              </a:rPr>
              <a:t>　　　　　　適宜</a:t>
            </a:r>
            <a:r>
              <a:rPr lang="ja-JP" altLang="en-US" sz="1050" b="0" i="0" u="none" strike="noStrike" baseline="0" dirty="0">
                <a:solidFill>
                  <a:srgbClr val="000000"/>
                </a:solidFill>
                <a:latin typeface="HGP創英角ﾎﾟｯﾌﾟ体" panose="040B0A00000000000000" pitchFamily="50" charset="-128"/>
                <a:ea typeface="HGP創英角ﾎﾟｯﾌﾟ体" panose="040B0A00000000000000" pitchFamily="50" charset="-128"/>
              </a:rPr>
              <a:t>　　　　　　　</a:t>
            </a:r>
          </a:p>
        </p:txBody>
      </p:sp>
      <p:pic>
        <p:nvPicPr>
          <p:cNvPr id="15" name="図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056" y="6268870"/>
            <a:ext cx="1285373" cy="85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18"/>
          <p:cNvGrpSpPr/>
          <p:nvPr/>
        </p:nvGrpSpPr>
        <p:grpSpPr>
          <a:xfrm>
            <a:off x="2064727" y="6512677"/>
            <a:ext cx="4839029" cy="2315826"/>
            <a:chOff x="2018970" y="7523353"/>
            <a:chExt cx="4839029" cy="2315826"/>
          </a:xfrm>
        </p:grpSpPr>
        <p:sp>
          <p:nvSpPr>
            <p:cNvPr id="20" name="角丸四角形 19"/>
            <p:cNvSpPr/>
            <p:nvPr/>
          </p:nvSpPr>
          <p:spPr>
            <a:xfrm>
              <a:off x="2018970" y="7523353"/>
              <a:ext cx="4839029" cy="2315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defRPr sz="1000"/>
              </a:pPr>
              <a:r>
                <a:rPr lang="ja-JP" altLang="en-US" sz="1200" b="1" dirty="0">
                  <a:solidFill>
                    <a:schemeClr val="tx1"/>
                  </a:solidFill>
                  <a:latin typeface="HGP創英角ﾎﾟｯﾌﾟ体" panose="040B0A00000000000000" pitchFamily="50" charset="-128"/>
                  <a:ea typeface="HGP創英角ﾎﾟｯﾌﾟ体" panose="040B0A00000000000000" pitchFamily="50" charset="-128"/>
                </a:rPr>
                <a:t>作り方</a:t>
              </a:r>
            </a:p>
            <a:p>
              <a:pPr>
                <a:defRPr sz="1000"/>
              </a:pP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①大豆は，洗って一晩水に浸けておく。</a:t>
              </a: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defRPr sz="1000"/>
              </a:pP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② ①</a:t>
              </a: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をザルに上げて水を切り、小麦粉をまぶして余分な粉は落とす。</a:t>
              </a: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defRPr sz="1000"/>
              </a:pP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③ ②</a:t>
              </a: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を高温の油で</a:t>
              </a: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15</a:t>
              </a: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分～</a:t>
              </a: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20</a:t>
              </a: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分くらい揚げる。</a:t>
              </a: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defRPr sz="1000"/>
              </a:pP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（豆同士がくっつかないように最初は箸でほぐし、あとは時々まぜる。）</a:t>
              </a: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defRPr sz="1000"/>
              </a:pP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④ みそとみりんを合わせておく。</a:t>
              </a: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defRPr sz="1000"/>
              </a:pP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⑤ ③の豆を冷まし、④をまぶしてから、シュガーパウダーを</a:t>
              </a:r>
              <a:r>
                <a:rPr lang="ja-JP" altLang="en-US" sz="1200" dirty="0" smtClean="0">
                  <a:solidFill>
                    <a:schemeClr val="tx1"/>
                  </a:solidFill>
                  <a:latin typeface="HGP創英角ﾎﾟｯﾌﾟ体" panose="040B0A00000000000000" pitchFamily="50" charset="-128"/>
                  <a:ea typeface="HGP創英角ﾎﾟｯﾌﾟ体" panose="040B0A00000000000000" pitchFamily="50" charset="-128"/>
                </a:rPr>
                <a:t>ふりかけ　</a:t>
              </a:r>
              <a:endParaRPr lang="en-US" altLang="ja-JP" sz="1200" dirty="0" smtClean="0">
                <a:solidFill>
                  <a:schemeClr val="tx1"/>
                </a:solidFill>
                <a:latin typeface="HGP創英角ﾎﾟｯﾌﾟ体" panose="040B0A00000000000000" pitchFamily="50" charset="-128"/>
                <a:ea typeface="HGP創英角ﾎﾟｯﾌﾟ体" panose="040B0A00000000000000" pitchFamily="50" charset="-128"/>
              </a:endParaRPr>
            </a:p>
            <a:p>
              <a:pPr>
                <a:defRPr sz="1000"/>
              </a:pPr>
              <a:r>
                <a:rPr lang="ja-JP" altLang="en-US" sz="1200" dirty="0" smtClean="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200" dirty="0" err="1" smtClean="0">
                  <a:solidFill>
                    <a:schemeClr val="tx1"/>
                  </a:solidFill>
                  <a:latin typeface="HGP創英角ﾎﾟｯﾌﾟ体" panose="040B0A00000000000000" pitchFamily="50" charset="-128"/>
                  <a:ea typeface="HGP創英角ﾎﾟｯﾌﾟ体" panose="040B0A00000000000000" pitchFamily="50" charset="-128"/>
                </a:rPr>
                <a:t>て</a:t>
              </a: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ポロポロにする。</a:t>
              </a: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defTabSz="914400">
                <a:defRPr sz="1000"/>
              </a:pP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r>
                <a:rPr kumimoji="1" lang="ja-JP" altLang="ja-JP" sz="1200" dirty="0">
                  <a:solidFill>
                    <a:schemeClr val="tx1"/>
                  </a:solidFill>
                  <a:latin typeface="HGP創英角ﾎﾟｯﾌﾟ体" panose="040B0A00000000000000" pitchFamily="50" charset="-128"/>
                  <a:ea typeface="HGP創英角ﾎﾟｯﾌﾟ体" panose="040B0A00000000000000" pitchFamily="50" charset="-128"/>
                </a:rPr>
                <a:t>　～角田まめ料理コンテスト，受賞レシピ～</a:t>
              </a:r>
              <a:endParaRPr lang="ja-JP" altLang="ja-JP" sz="12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21" name="角丸四角形 20"/>
            <p:cNvSpPr/>
            <p:nvPr/>
          </p:nvSpPr>
          <p:spPr>
            <a:xfrm>
              <a:off x="2018970" y="7549097"/>
              <a:ext cx="4659293" cy="2064488"/>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p:cNvPicPr>
            <a:picLocks noChangeAspect="1"/>
          </p:cNvPicPr>
          <p:nvPr/>
        </p:nvPicPr>
        <p:blipFill>
          <a:blip r:embed="rId3"/>
          <a:stretch>
            <a:fillRect/>
          </a:stretch>
        </p:blipFill>
        <p:spPr>
          <a:xfrm>
            <a:off x="244908" y="1514536"/>
            <a:ext cx="6308062" cy="4182519"/>
          </a:xfrm>
          <a:prstGeom prst="rect">
            <a:avLst/>
          </a:prstGeom>
        </p:spPr>
      </p:pic>
    </p:spTree>
    <p:extLst>
      <p:ext uri="{BB962C8B-B14F-4D97-AF65-F5344CB8AC3E}">
        <p14:creationId xmlns:p14="http://schemas.microsoft.com/office/powerpoint/2010/main" val="3342343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TotalTime>
  <Words>429</Words>
  <Application>Microsoft Office PowerPoint</Application>
  <PresentationFormat>A4 210 x 297 mm</PresentationFormat>
  <Paragraphs>37</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HGP創英角ﾎﾟｯﾌﾟ体</vt:lpstr>
      <vt:lpstr>HG丸ｺﾞｼｯｸM-PRO</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青沼　達也</dc:creator>
  <cp:lastModifiedBy>石森　裕貴</cp:lastModifiedBy>
  <cp:revision>31</cp:revision>
  <cp:lastPrinted>2022-07-19T22:54:51Z</cp:lastPrinted>
  <dcterms:created xsi:type="dcterms:W3CDTF">2022-06-02T07:03:24Z</dcterms:created>
  <dcterms:modified xsi:type="dcterms:W3CDTF">2022-08-17T02:52:54Z</dcterms:modified>
</cp:coreProperties>
</file>