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0" d="100"/>
          <a:sy n="100" d="100"/>
        </p:scale>
        <p:origin x="846" y="-15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sz="1200" dirty="0">
                <a:solidFill>
                  <a:schemeClr val="tx1"/>
                </a:solidFill>
              </a:rPr>
              <a:t>全国の月別生乳生産量及び飲用牛乳生産量</a:t>
            </a:r>
            <a:endParaRPr lang="en-US" altLang="ja-JP" sz="1200" dirty="0">
              <a:solidFill>
                <a:schemeClr val="tx1"/>
              </a:solidFill>
            </a:endParaRPr>
          </a:p>
          <a:p>
            <a:pPr>
              <a:defRPr/>
            </a:pPr>
            <a:r>
              <a:rPr lang="ja-JP" altLang="en-US" sz="1200" dirty="0">
                <a:solidFill>
                  <a:schemeClr val="tx1"/>
                </a:solidFill>
              </a:rPr>
              <a:t>（令和２年：日均量）</a:t>
            </a:r>
            <a:endParaRPr lang="en-US" altLang="ja-JP" sz="1200" dirty="0">
              <a:solidFill>
                <a:schemeClr val="tx1"/>
              </a:solidFill>
            </a:endParaRPr>
          </a:p>
        </c:rich>
      </c:tx>
      <c:layout>
        <c:manualLayout>
          <c:xMode val="edge"/>
          <c:yMode val="edge"/>
          <c:x val="0.10755096469382183"/>
          <c:y val="2.777759272459719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lineChart>
        <c:grouping val="standard"/>
        <c:varyColors val="0"/>
        <c:ser>
          <c:idx val="0"/>
          <c:order val="0"/>
          <c:tx>
            <c:strRef>
              <c:f>'[Microsoft PowerPoint 内のグラフ.xlsx]班長追加指示'!$A$11</c:f>
              <c:strCache>
                <c:ptCount val="1"/>
                <c:pt idx="0">
                  <c:v>生乳生産量(左軸)</c:v>
                </c:pt>
              </c:strCache>
            </c:strRef>
          </c:tx>
          <c:spPr>
            <a:ln w="28575" cap="rnd">
              <a:solidFill>
                <a:schemeClr val="accent1"/>
              </a:solidFill>
              <a:round/>
            </a:ln>
            <a:effectLst/>
          </c:spPr>
          <c:marker>
            <c:symbol val="none"/>
          </c:marker>
          <c:cat>
            <c:strRef>
              <c:f>'[Microsoft PowerPoint 内のグラフ.xlsx]班長追加指示'!$B$10:$M$10</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'[Microsoft PowerPoint 内のグラフ.xlsx]班長追加指示'!$B$11:$M$11</c:f>
              <c:numCache>
                <c:formatCode>0</c:formatCode>
                <c:ptCount val="12"/>
                <c:pt idx="0">
                  <c:v>21130.466666666667</c:v>
                </c:pt>
                <c:pt idx="1">
                  <c:v>21197.419354838708</c:v>
                </c:pt>
                <c:pt idx="2">
                  <c:v>20781.666666666668</c:v>
                </c:pt>
                <c:pt idx="3">
                  <c:v>20256.096774193549</c:v>
                </c:pt>
                <c:pt idx="4">
                  <c:v>19592.387096774193</c:v>
                </c:pt>
                <c:pt idx="5">
                  <c:v>19635.666666666668</c:v>
                </c:pt>
                <c:pt idx="6">
                  <c:v>19754.548387096773</c:v>
                </c:pt>
                <c:pt idx="7">
                  <c:v>19789.966666666667</c:v>
                </c:pt>
                <c:pt idx="8">
                  <c:v>20067.935483870966</c:v>
                </c:pt>
                <c:pt idx="9">
                  <c:v>20157.258064516129</c:v>
                </c:pt>
                <c:pt idx="10">
                  <c:v>20570.310344827587</c:v>
                </c:pt>
                <c:pt idx="11">
                  <c:v>20959.709677419356</c:v>
                </c:pt>
              </c:numCache>
            </c:numRef>
          </c:val>
          <c:smooth val="0"/>
          <c:extLst>
            <c:ext xmlns:c16="http://schemas.microsoft.com/office/drawing/2014/chart" uri="{C3380CC4-5D6E-409C-BE32-E72D297353CC}">
              <c16:uniqueId val="{00000000-F00A-4F47-BAFC-B56DED8F06B9}"/>
            </c:ext>
          </c:extLst>
        </c:ser>
        <c:dLbls>
          <c:showLegendKey val="0"/>
          <c:showVal val="0"/>
          <c:showCatName val="0"/>
          <c:showSerName val="0"/>
          <c:showPercent val="0"/>
          <c:showBubbleSize val="0"/>
        </c:dLbls>
        <c:marker val="1"/>
        <c:smooth val="0"/>
        <c:axId val="422977496"/>
        <c:axId val="422979136"/>
      </c:lineChart>
      <c:lineChart>
        <c:grouping val="standard"/>
        <c:varyColors val="0"/>
        <c:ser>
          <c:idx val="1"/>
          <c:order val="1"/>
          <c:tx>
            <c:strRef>
              <c:f>'[Microsoft PowerPoint 内のグラフ.xlsx]班長追加指示'!$A$12</c:f>
              <c:strCache>
                <c:ptCount val="1"/>
                <c:pt idx="0">
                  <c:v>飲用牛乳生産量(右軸)</c:v>
                </c:pt>
              </c:strCache>
            </c:strRef>
          </c:tx>
          <c:spPr>
            <a:ln w="28575" cap="rnd">
              <a:solidFill>
                <a:schemeClr val="accent2"/>
              </a:solidFill>
              <a:round/>
            </a:ln>
            <a:effectLst/>
          </c:spPr>
          <c:marker>
            <c:symbol val="none"/>
          </c:marker>
          <c:cat>
            <c:strRef>
              <c:f>'[Microsoft PowerPoint 内のグラフ.xlsx]班長追加指示'!$B$10:$M$10</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'[Microsoft PowerPoint 内のグラフ.xlsx]班長追加指示'!$B$12:$M$12</c:f>
              <c:numCache>
                <c:formatCode>General</c:formatCode>
                <c:ptCount val="12"/>
                <c:pt idx="0">
                  <c:v>8132.2666666666664</c:v>
                </c:pt>
                <c:pt idx="1">
                  <c:v>8306.4516129032254</c:v>
                </c:pt>
                <c:pt idx="2">
                  <c:v>9390.7000000000007</c:v>
                </c:pt>
                <c:pt idx="3">
                  <c:v>9123.8387096774186</c:v>
                </c:pt>
                <c:pt idx="4">
                  <c:v>8831.0645161290322</c:v>
                </c:pt>
                <c:pt idx="5">
                  <c:v>9381.1333333333332</c:v>
                </c:pt>
                <c:pt idx="6">
                  <c:v>9098.7419354838712</c:v>
                </c:pt>
                <c:pt idx="7">
                  <c:v>8927.9333333333325</c:v>
                </c:pt>
                <c:pt idx="8">
                  <c:v>8332.9354838709678</c:v>
                </c:pt>
                <c:pt idx="9">
                  <c:v>8296.4193548387102</c:v>
                </c:pt>
                <c:pt idx="10">
                  <c:v>8661.1034482758623</c:v>
                </c:pt>
                <c:pt idx="11">
                  <c:v>7803.8064516129034</c:v>
                </c:pt>
              </c:numCache>
            </c:numRef>
          </c:val>
          <c:smooth val="0"/>
          <c:extLst>
            <c:ext xmlns:c16="http://schemas.microsoft.com/office/drawing/2014/chart" uri="{C3380CC4-5D6E-409C-BE32-E72D297353CC}">
              <c16:uniqueId val="{00000001-F00A-4F47-BAFC-B56DED8F06B9}"/>
            </c:ext>
          </c:extLst>
        </c:ser>
        <c:dLbls>
          <c:showLegendKey val="0"/>
          <c:showVal val="0"/>
          <c:showCatName val="0"/>
          <c:showSerName val="0"/>
          <c:showPercent val="0"/>
          <c:showBubbleSize val="0"/>
        </c:dLbls>
        <c:marker val="1"/>
        <c:smooth val="0"/>
        <c:axId val="612148592"/>
        <c:axId val="612149576"/>
      </c:lineChart>
      <c:catAx>
        <c:axId val="422977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crossAx val="422979136"/>
        <c:crosses val="autoZero"/>
        <c:auto val="1"/>
        <c:lblAlgn val="ctr"/>
        <c:lblOffset val="100"/>
        <c:noMultiLvlLbl val="0"/>
      </c:catAx>
      <c:valAx>
        <c:axId val="422979136"/>
        <c:scaling>
          <c:orientation val="minMax"/>
          <c:min val="19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crossAx val="422977496"/>
        <c:crosses val="autoZero"/>
        <c:crossBetween val="between"/>
      </c:valAx>
      <c:valAx>
        <c:axId val="612149576"/>
        <c:scaling>
          <c:orientation val="minMax"/>
          <c:min val="70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crossAx val="612148592"/>
        <c:crosses val="max"/>
        <c:crossBetween val="between"/>
      </c:valAx>
      <c:catAx>
        <c:axId val="612148592"/>
        <c:scaling>
          <c:orientation val="minMax"/>
        </c:scaling>
        <c:delete val="1"/>
        <c:axPos val="b"/>
        <c:numFmt formatCode="General" sourceLinked="1"/>
        <c:majorTickMark val="out"/>
        <c:minorTickMark val="none"/>
        <c:tickLblPos val="nextTo"/>
        <c:crossAx val="61214957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w="9525" cap="flat" cmpd="sng" algn="ctr">
      <a:solidFill>
        <a:schemeClr val="tx1"/>
      </a:solidFill>
      <a:round/>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309672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377596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57816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324482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12100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570501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163360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75885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206716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63456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5DBBBA5-B0B5-4168-A89B-2270B7F721D6}"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172021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5DBBBA5-B0B5-4168-A89B-2270B7F721D6}" type="datetimeFigureOut">
              <a:rPr kumimoji="1" lang="ja-JP" altLang="en-US" smtClean="0"/>
              <a:t>2022/7/13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64DCF52-D7C9-4D67-A06B-DE813C6DDE06}" type="slidenum">
              <a:rPr kumimoji="1" lang="ja-JP" altLang="en-US" smtClean="0"/>
              <a:t>‹#›</a:t>
            </a:fld>
            <a:endParaRPr kumimoji="1" lang="ja-JP" altLang="en-US"/>
          </a:p>
        </p:txBody>
      </p:sp>
    </p:spTree>
    <p:extLst>
      <p:ext uri="{BB962C8B-B14F-4D97-AF65-F5344CB8AC3E}">
        <p14:creationId xmlns:p14="http://schemas.microsoft.com/office/powerpoint/2010/main" val="2371089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69850" y="66675"/>
            <a:ext cx="6721475" cy="1331917"/>
            <a:chOff x="0" y="0"/>
            <a:chExt cx="6896100" cy="1362075"/>
          </a:xfrm>
        </p:grpSpPr>
        <p:sp>
          <p:nvSpPr>
            <p:cNvPr id="6" name="角丸四角形 5"/>
            <p:cNvSpPr/>
            <p:nvPr/>
          </p:nvSpPr>
          <p:spPr>
            <a:xfrm>
              <a:off x="0" y="0"/>
              <a:ext cx="6896100" cy="1362075"/>
            </a:xfrm>
            <a:prstGeom prst="roundRect">
              <a:avLst>
                <a:gd name="adj" fmla="val 10873"/>
              </a:avLst>
            </a:prstGeom>
            <a:solidFill>
              <a:schemeClr val="bg1"/>
            </a:solidFill>
            <a:ln w="63500" cmpd="dbl">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77800" algn="just">
                <a:spcAft>
                  <a:spcPts val="0"/>
                </a:spcAft>
              </a:pPr>
              <a:r>
                <a:rPr lang="en-US" sz="14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1200" kern="100">
                <a:effectLst/>
                <a:ea typeface="HG丸ｺﾞｼｯｸM-PRO" panose="020F0600000000000000" pitchFamily="50" charset="-128"/>
                <a:cs typeface="Times New Roman" panose="02020603050405020304" pitchFamily="18" charset="0"/>
              </a:endParaRPr>
            </a:p>
            <a:p>
              <a:pPr algn="ctr">
                <a:spcAft>
                  <a:spcPts val="0"/>
                </a:spcAft>
              </a:pPr>
              <a:r>
                <a:rPr lang="en-US" sz="1200" kern="100">
                  <a:effectLst/>
                  <a:ea typeface="HG丸ｺﾞｼｯｸM-PRO" panose="020F0600000000000000" pitchFamily="50" charset="-128"/>
                  <a:cs typeface="Times New Roman" panose="02020603050405020304" pitchFamily="18" charset="0"/>
                </a:rPr>
                <a:t> </a:t>
              </a:r>
              <a:endParaRPr lang="ja-JP" sz="1200" kern="100">
                <a:effectLst/>
                <a:ea typeface="HG丸ｺﾞｼｯｸM-PRO" panose="020F0600000000000000" pitchFamily="50" charset="-128"/>
                <a:cs typeface="Times New Roman" panose="02020603050405020304" pitchFamily="18" charset="0"/>
              </a:endParaRPr>
            </a:p>
          </p:txBody>
        </p:sp>
        <p:sp>
          <p:nvSpPr>
            <p:cNvPr id="7" name="テキスト ボックス 11"/>
            <p:cNvSpPr txBox="1"/>
            <p:nvPr/>
          </p:nvSpPr>
          <p:spPr>
            <a:xfrm>
              <a:off x="295275" y="180975"/>
              <a:ext cx="6362700" cy="11811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5000"/>
                </a:lnSpc>
                <a:spcAft>
                  <a:spcPts val="0"/>
                </a:spcAft>
              </a:pPr>
              <a:r>
                <a:rPr lang="ja-JP" sz="4800" b="1" kern="100" spc="-150" dirty="0">
                  <a:ln w="9525" cap="flat" cmpd="sng" algn="ctr">
                    <a:solidFill>
                      <a:srgbClr val="FEFEFE"/>
                    </a:solidFill>
                    <a:prstDash val="solid"/>
                    <a:round/>
                  </a:ln>
                  <a:solidFill>
                    <a:srgbClr val="0000FF"/>
                  </a:solidFill>
                  <a:effectLst>
                    <a:outerShdw blurRad="50000" dist="50800" dir="7500000" algn="tl">
                      <a:srgbClr val="000000">
                        <a:alpha val="35000"/>
                      </a:srgbClr>
                    </a:outerShdw>
                  </a:effectLst>
                  <a:ea typeface="HGP創英角ﾎﾟｯﾌﾟ体" panose="040B0A00000000000000" pitchFamily="50" charset="-128"/>
                  <a:cs typeface="Times New Roman" panose="02020603050405020304" pitchFamily="18" charset="0"/>
                </a:rPr>
                <a:t>すくすく</a:t>
              </a:r>
              <a:r>
                <a:rPr lang="ja-JP" sz="4800" b="1" kern="100" spc="-150" dirty="0">
                  <a:ln w="9525" cap="flat" cmpd="sng" algn="ctr">
                    <a:solidFill>
                      <a:srgbClr val="FEFEFE"/>
                    </a:solidFill>
                    <a:prstDash val="solid"/>
                    <a:round/>
                  </a:ln>
                  <a:solidFill>
                    <a:srgbClr val="00B050"/>
                  </a:solidFill>
                  <a:effectLst>
                    <a:outerShdw blurRad="50000" dist="50800" dir="7500000" algn="tl">
                      <a:srgbClr val="000000">
                        <a:alpha val="35000"/>
                      </a:srgbClr>
                    </a:outerShdw>
                  </a:effectLst>
                  <a:ea typeface="HGP創英角ﾎﾟｯﾌﾟ体" panose="040B0A00000000000000" pitchFamily="50" charset="-128"/>
                  <a:cs typeface="Times New Roman" panose="02020603050405020304" pitchFamily="18" charset="0"/>
                </a:rPr>
                <a:t>みや</a:t>
              </a:r>
              <a:r>
                <a:rPr lang="ja-JP" sz="4800" b="1" kern="100" spc="-150" dirty="0" err="1">
                  <a:ln w="9525" cap="flat" cmpd="sng" algn="ctr">
                    <a:solidFill>
                      <a:srgbClr val="FEFEFE"/>
                    </a:solidFill>
                    <a:prstDash val="solid"/>
                    <a:round/>
                  </a:ln>
                  <a:solidFill>
                    <a:srgbClr val="00B050"/>
                  </a:solidFill>
                  <a:effectLst>
                    <a:outerShdw blurRad="50000" dist="50800" dir="7500000" algn="tl">
                      <a:srgbClr val="000000">
                        <a:alpha val="35000"/>
                      </a:srgbClr>
                    </a:outerShdw>
                  </a:effectLst>
                  <a:ea typeface="HGP創英角ﾎﾟｯﾌﾟ体" panose="040B0A00000000000000" pitchFamily="50" charset="-128"/>
                  <a:cs typeface="Times New Roman" panose="02020603050405020304" pitchFamily="18" charset="0"/>
                </a:rPr>
                <a:t>ぎっ</a:t>
              </a:r>
              <a:r>
                <a:rPr lang="ja-JP" sz="4800" b="1" kern="100" spc="-150" dirty="0">
                  <a:ln w="9525" cap="flat" cmpd="sng" algn="ctr">
                    <a:solidFill>
                      <a:srgbClr val="FEFEFE"/>
                    </a:solidFill>
                    <a:prstDash val="solid"/>
                    <a:round/>
                  </a:ln>
                  <a:solidFill>
                    <a:srgbClr val="00B050"/>
                  </a:solidFill>
                  <a:effectLst>
                    <a:outerShdw blurRad="50000" dist="50800" dir="7500000" algn="tl">
                      <a:srgbClr val="000000">
                        <a:alpha val="35000"/>
                      </a:srgbClr>
                    </a:outerShdw>
                  </a:effectLst>
                  <a:ea typeface="HGP創英角ﾎﾟｯﾌﾟ体" panose="040B0A00000000000000" pitchFamily="50" charset="-128"/>
                  <a:cs typeface="Times New Roman" panose="02020603050405020304" pitchFamily="18" charset="0"/>
                </a:rPr>
                <a:t>子通信</a:t>
              </a:r>
              <a:r>
                <a:rPr lang="ja-JP" sz="4800" kern="100" spc="-150" dirty="0">
                  <a:solidFill>
                    <a:srgbClr val="000000"/>
                  </a:solidFill>
                  <a:effectLst/>
                  <a:ea typeface="HGP創英角ﾎﾟｯﾌﾟ体" panose="040B0A00000000000000" pitchFamily="50" charset="-128"/>
                  <a:cs typeface="Times New Roman" panose="02020603050405020304" pitchFamily="18" charset="0"/>
                </a:rPr>
                <a:t> </a:t>
              </a:r>
              <a:endParaRPr lang="ja-JP" sz="1200" kern="100" dirty="0">
                <a:effectLst/>
                <a:ea typeface="HG丸ｺﾞｼｯｸM-PRO" panose="020F0600000000000000" pitchFamily="50" charset="-128"/>
                <a:cs typeface="Times New Roman" panose="02020603050405020304" pitchFamily="18" charset="0"/>
              </a:endParaRPr>
            </a:p>
            <a:p>
              <a:pPr indent="279400" algn="just">
                <a:spcAft>
                  <a:spcPts val="0"/>
                </a:spcAft>
              </a:pPr>
              <a:r>
                <a:rPr lang="ja-JP" sz="2200" kern="100" dirty="0">
                  <a:solidFill>
                    <a:srgbClr val="0000FF"/>
                  </a:solidFill>
                  <a:effectLst/>
                  <a:ea typeface="HGP創英角ﾎﾟｯﾌﾟ体" panose="040B0A00000000000000" pitchFamily="50" charset="-128"/>
                  <a:cs typeface="Times New Roman" panose="02020603050405020304" pitchFamily="18" charset="0"/>
                </a:rPr>
                <a:t>令和</a:t>
              </a:r>
              <a:r>
                <a:rPr lang="ja-JP" sz="2200" kern="100" dirty="0" smtClean="0">
                  <a:solidFill>
                    <a:srgbClr val="0000FF"/>
                  </a:solidFill>
                  <a:effectLst/>
                  <a:ea typeface="HGP創英角ﾎﾟｯﾌﾟ体" panose="040B0A00000000000000" pitchFamily="50" charset="-128"/>
                  <a:cs typeface="Times New Roman" panose="02020603050405020304" pitchFamily="18" charset="0"/>
                </a:rPr>
                <a:t>４年</a:t>
              </a:r>
              <a:r>
                <a:rPr lang="ja-JP" altLang="en-US" sz="2200" kern="100" dirty="0" smtClean="0">
                  <a:solidFill>
                    <a:srgbClr val="0000FF"/>
                  </a:solidFill>
                  <a:effectLst/>
                  <a:ea typeface="HGP創英角ﾎﾟｯﾌﾟ体" panose="040B0A00000000000000" pitchFamily="50" charset="-128"/>
                  <a:cs typeface="Times New Roman" panose="02020603050405020304" pitchFamily="18" charset="0"/>
                </a:rPr>
                <a:t>７月</a:t>
              </a:r>
              <a:r>
                <a:rPr lang="ja-JP" sz="2200" kern="100" dirty="0" smtClean="0">
                  <a:solidFill>
                    <a:srgbClr val="0000FF"/>
                  </a:solidFill>
                  <a:effectLst/>
                  <a:ea typeface="HGP創英角ﾎﾟｯﾌﾟ体" panose="040B0A00000000000000" pitchFamily="50" charset="-128"/>
                  <a:cs typeface="Times New Roman" panose="02020603050405020304" pitchFamily="18" charset="0"/>
                </a:rPr>
                <a:t>号</a:t>
              </a:r>
              <a:r>
                <a:rPr lang="ja-JP" sz="2200" kern="100" dirty="0">
                  <a:solidFill>
                    <a:srgbClr val="C00000"/>
                  </a:solidFill>
                  <a:effectLst/>
                  <a:ea typeface="HGP創英角ﾎﾟｯﾌﾟ体" panose="040B0A00000000000000" pitchFamily="50" charset="-128"/>
                  <a:cs typeface="Times New Roman" panose="02020603050405020304" pitchFamily="18" charset="0"/>
                </a:rPr>
                <a:t>　</a:t>
              </a:r>
              <a:endParaRPr lang="ja-JP" sz="1200" kern="100" dirty="0">
                <a:effectLst/>
                <a:ea typeface="HG丸ｺﾞｼｯｸM-PRO" panose="020F0600000000000000" pitchFamily="50" charset="-128"/>
                <a:cs typeface="Times New Roman" panose="02020603050405020304" pitchFamily="18" charset="0"/>
              </a:endParaRPr>
            </a:p>
          </p:txBody>
        </p:sp>
        <p:sp>
          <p:nvSpPr>
            <p:cNvPr id="8" name="テキスト ボックス 15"/>
            <p:cNvSpPr txBox="1"/>
            <p:nvPr/>
          </p:nvSpPr>
          <p:spPr>
            <a:xfrm>
              <a:off x="3038475" y="923925"/>
              <a:ext cx="3514725" cy="285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100" kern="100" dirty="0">
                  <a:solidFill>
                    <a:srgbClr val="000000"/>
                  </a:solidFill>
                  <a:effectLst/>
                  <a:ea typeface="HG丸ｺﾞｼｯｸM-PRO" panose="020F0600000000000000" pitchFamily="50" charset="-128"/>
                  <a:cs typeface="Times New Roman" panose="02020603050405020304" pitchFamily="18" charset="0"/>
                </a:rPr>
                <a:t>季節ごとに宮城の旬</a:t>
              </a:r>
              <a:r>
                <a:rPr lang="ja-JP" sz="1100" kern="100" dirty="0" smtClean="0">
                  <a:solidFill>
                    <a:srgbClr val="000000"/>
                  </a:solidFill>
                  <a:effectLst/>
                  <a:ea typeface="HG丸ｺﾞｼｯｸM-PRO" panose="020F0600000000000000" pitchFamily="50" charset="-128"/>
                  <a:cs typeface="Times New Roman" panose="02020603050405020304" pitchFamily="18" charset="0"/>
                </a:rPr>
                <a:t>の</a:t>
              </a:r>
              <a:r>
                <a:rPr lang="ja-JP" altLang="en-US" sz="1100" kern="100" dirty="0">
                  <a:solidFill>
                    <a:srgbClr val="000000"/>
                  </a:solidFill>
                  <a:ea typeface="HG丸ｺﾞｼｯｸM-PRO" panose="020F0600000000000000" pitchFamily="50" charset="-128"/>
                  <a:cs typeface="Times New Roman" panose="02020603050405020304" pitchFamily="18" charset="0"/>
                </a:rPr>
                <a:t>農林水産物</a:t>
              </a:r>
              <a:r>
                <a:rPr lang="ja-JP" sz="1100" kern="100" dirty="0" smtClean="0">
                  <a:solidFill>
                    <a:srgbClr val="000000"/>
                  </a:solidFill>
                  <a:effectLst/>
                  <a:ea typeface="HG丸ｺﾞｼｯｸM-PRO" panose="020F0600000000000000" pitchFamily="50" charset="-128"/>
                  <a:cs typeface="Times New Roman" panose="02020603050405020304" pitchFamily="18" charset="0"/>
                </a:rPr>
                <a:t>を</a:t>
              </a:r>
              <a:r>
                <a:rPr lang="ja-JP" sz="1100" kern="100" dirty="0">
                  <a:solidFill>
                    <a:srgbClr val="000000"/>
                  </a:solidFill>
                  <a:effectLst/>
                  <a:ea typeface="HG丸ｺﾞｼｯｸM-PRO" panose="020F0600000000000000" pitchFamily="50" charset="-128"/>
                  <a:cs typeface="Times New Roman" panose="02020603050405020304" pitchFamily="18" charset="0"/>
                </a:rPr>
                <a:t>ご紹介します！</a:t>
              </a:r>
              <a:endParaRPr lang="ja-JP" sz="1200" kern="100" dirty="0">
                <a:effectLst/>
                <a:ea typeface="HG丸ｺﾞｼｯｸM-PRO" panose="020F0600000000000000" pitchFamily="50" charset="-128"/>
                <a:cs typeface="Times New Roman" panose="02020603050405020304" pitchFamily="18" charset="0"/>
              </a:endParaRPr>
            </a:p>
          </p:txBody>
        </p:sp>
      </p:grpSp>
      <p:sp>
        <p:nvSpPr>
          <p:cNvPr id="10" name="角丸四角形 9"/>
          <p:cNvSpPr/>
          <p:nvPr/>
        </p:nvSpPr>
        <p:spPr>
          <a:xfrm>
            <a:off x="96810" y="1672332"/>
            <a:ext cx="6553200" cy="670471"/>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spcAft>
                <a:spcPts val="0"/>
              </a:spcAft>
            </a:pPr>
            <a:r>
              <a:rPr lang="ja-JP" sz="2400" kern="100" dirty="0">
                <a:solidFill>
                  <a:srgbClr val="FF0000"/>
                </a:solidFill>
                <a:effectLst/>
                <a:ea typeface="HGP創英角ﾎﾟｯﾌﾟ体" panose="040B0A00000000000000" pitchFamily="50" charset="-128"/>
                <a:cs typeface="Times New Roman" panose="02020603050405020304" pitchFamily="18" charset="0"/>
              </a:rPr>
              <a:t>　　</a:t>
            </a:r>
            <a:r>
              <a:rPr lang="ja-JP" sz="2400" kern="100" dirty="0">
                <a:solidFill>
                  <a:srgbClr val="0000FF"/>
                </a:solidFill>
                <a:effectLst/>
                <a:ea typeface="HGP創英角ﾎﾟｯﾌﾟ体" panose="040B0A00000000000000" pitchFamily="50" charset="-128"/>
                <a:cs typeface="Times New Roman" panose="02020603050405020304" pitchFamily="18" charset="0"/>
              </a:rPr>
              <a:t>　</a:t>
            </a:r>
            <a:r>
              <a:rPr lang="ja-JP" altLang="en-US" sz="2800" kern="100" dirty="0" smtClean="0">
                <a:solidFill>
                  <a:srgbClr val="0000FF"/>
                </a:solidFill>
                <a:ea typeface="HGP創英角ﾎﾟｯﾌﾟ体" panose="040B0A00000000000000" pitchFamily="50" charset="-128"/>
                <a:cs typeface="Times New Roman" panose="02020603050405020304" pitchFamily="18" charset="0"/>
              </a:rPr>
              <a:t>牛乳</a:t>
            </a:r>
            <a:r>
              <a:rPr lang="ja-JP" sz="2400" kern="100" dirty="0">
                <a:solidFill>
                  <a:srgbClr val="00B050"/>
                </a:solidFill>
                <a:effectLst/>
                <a:ea typeface="HGP創英角ﾎﾟｯﾌﾟ体" panose="040B0A00000000000000" pitchFamily="50" charset="-128"/>
                <a:cs typeface="Times New Roman" panose="02020603050405020304" pitchFamily="18" charset="0"/>
              </a:rPr>
              <a:t>　</a:t>
            </a:r>
            <a:r>
              <a:rPr lang="ja-JP" altLang="en-US" sz="2000" kern="100" dirty="0" smtClean="0">
                <a:solidFill>
                  <a:srgbClr val="0000FF"/>
                </a:solidFill>
                <a:effectLst/>
                <a:ea typeface="HGP創英角ﾎﾟｯﾌﾟ体" panose="040B0A00000000000000" pitchFamily="50" charset="-128"/>
                <a:cs typeface="Times New Roman" panose="02020603050405020304" pitchFamily="18" charset="0"/>
              </a:rPr>
              <a:t>学校給食には欠かせない貴重な栄養源！！</a:t>
            </a:r>
            <a:endParaRPr lang="ja-JP" sz="1200" kern="100" dirty="0">
              <a:effectLst/>
              <a:ea typeface="HG丸ｺﾞｼｯｸM-PRO" panose="020F0600000000000000" pitchFamily="50" charset="-128"/>
              <a:cs typeface="Times New Roman" panose="02020603050405020304" pitchFamily="18" charset="0"/>
            </a:endParaRPr>
          </a:p>
        </p:txBody>
      </p:sp>
      <p:sp>
        <p:nvSpPr>
          <p:cNvPr id="13" name="角丸四角形 12"/>
          <p:cNvSpPr/>
          <p:nvPr/>
        </p:nvSpPr>
        <p:spPr>
          <a:xfrm>
            <a:off x="-1" y="2445779"/>
            <a:ext cx="3686175" cy="3906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spcAft>
                <a:spcPts val="0"/>
              </a:spcAft>
            </a:pPr>
            <a:r>
              <a:rPr lang="ja-JP" altLang="en-US" kern="100" dirty="0" smtClean="0">
                <a:solidFill>
                  <a:srgbClr val="0000FF"/>
                </a:solidFill>
                <a:ea typeface="HGP創英角ﾎﾟｯﾌﾟ体" panose="040B0A00000000000000" pitchFamily="50" charset="-128"/>
                <a:cs typeface="Times New Roman" panose="02020603050405020304" pitchFamily="18" charset="0"/>
              </a:rPr>
              <a:t>○全国の生乳生産量（令和２年）</a:t>
            </a:r>
            <a:endParaRPr lang="ja-JP" sz="1050" kern="100" dirty="0">
              <a:solidFill>
                <a:srgbClr val="0000FF"/>
              </a:solidFill>
              <a:effectLst/>
              <a:ea typeface="HG丸ｺﾞｼｯｸM-PRO" panose="020F0600000000000000" pitchFamily="50" charset="-128"/>
              <a:cs typeface="Times New Roman" panose="02020603050405020304" pitchFamily="18" charset="0"/>
            </a:endParaRPr>
          </a:p>
        </p:txBody>
      </p:sp>
      <p:sp>
        <p:nvSpPr>
          <p:cNvPr id="14" name="角丸四角形 13"/>
          <p:cNvSpPr/>
          <p:nvPr/>
        </p:nvSpPr>
        <p:spPr>
          <a:xfrm>
            <a:off x="0" y="4920448"/>
            <a:ext cx="4104167" cy="5238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spcAft>
                <a:spcPts val="0"/>
              </a:spcAft>
            </a:pPr>
            <a:r>
              <a:rPr lang="ja-JP" altLang="en-US" kern="100" dirty="0" smtClean="0">
                <a:solidFill>
                  <a:srgbClr val="0000FF"/>
                </a:solidFill>
                <a:ea typeface="HGP創英角ﾎﾟｯﾌﾟ体" panose="040B0A00000000000000" pitchFamily="50" charset="-128"/>
                <a:cs typeface="Times New Roman" panose="02020603050405020304" pitchFamily="18" charset="0"/>
              </a:rPr>
              <a:t>○県内の生乳生産状況（平成３０年度）</a:t>
            </a:r>
            <a:endParaRPr lang="ja-JP" sz="1050" kern="100" dirty="0">
              <a:solidFill>
                <a:srgbClr val="0000FF"/>
              </a:solidFill>
              <a:effectLst/>
              <a:ea typeface="HG丸ｺﾞｼｯｸM-PRO" panose="020F0600000000000000" pitchFamily="50" charset="-128"/>
              <a:cs typeface="Times New Roman" panose="02020603050405020304" pitchFamily="18" charset="0"/>
            </a:endParaRPr>
          </a:p>
        </p:txBody>
      </p:sp>
      <p:sp>
        <p:nvSpPr>
          <p:cNvPr id="17" name="角丸四角形 16"/>
          <p:cNvSpPr/>
          <p:nvPr/>
        </p:nvSpPr>
        <p:spPr>
          <a:xfrm>
            <a:off x="-1" y="7865352"/>
            <a:ext cx="3263900" cy="32263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spcAft>
                <a:spcPts val="0"/>
              </a:spcAft>
            </a:pPr>
            <a:r>
              <a:rPr lang="ja-JP" altLang="en-US" kern="100" dirty="0" smtClean="0">
                <a:solidFill>
                  <a:srgbClr val="0000FF"/>
                </a:solidFill>
                <a:ea typeface="HGP創英角ﾎﾟｯﾌﾟ体" panose="040B0A00000000000000" pitchFamily="50" charset="-128"/>
                <a:cs typeface="Times New Roman" panose="02020603050405020304" pitchFamily="18" charset="0"/>
              </a:rPr>
              <a:t>○栄養バランスのいい牛乳</a:t>
            </a:r>
            <a:endParaRPr lang="ja-JP" sz="1050" kern="100" dirty="0">
              <a:solidFill>
                <a:srgbClr val="0000FF"/>
              </a:solidFill>
              <a:effectLst/>
              <a:ea typeface="HG丸ｺﾞｼｯｸM-PRO" panose="020F0600000000000000" pitchFamily="50" charset="-128"/>
              <a:cs typeface="Times New Roman" panose="02020603050405020304" pitchFamily="18" charset="0"/>
            </a:endParaRPr>
          </a:p>
        </p:txBody>
      </p:sp>
      <p:graphicFrame>
        <p:nvGraphicFramePr>
          <p:cNvPr id="24" name="表 23"/>
          <p:cNvGraphicFramePr>
            <a:graphicFrameLocks noGrp="1"/>
          </p:cNvGraphicFramePr>
          <p:nvPr>
            <p:extLst>
              <p:ext uri="{D42A27DB-BD31-4B8C-83A1-F6EECF244321}">
                <p14:modId xmlns:p14="http://schemas.microsoft.com/office/powerpoint/2010/main" val="915302082"/>
              </p:ext>
            </p:extLst>
          </p:nvPr>
        </p:nvGraphicFramePr>
        <p:xfrm>
          <a:off x="179068" y="2902876"/>
          <a:ext cx="3202305" cy="1804162"/>
        </p:xfrm>
        <a:graphic>
          <a:graphicData uri="http://schemas.openxmlformats.org/drawingml/2006/table">
            <a:tbl>
              <a:tblPr firstRow="1" firstCol="1" bandRow="1"/>
              <a:tblGrid>
                <a:gridCol w="763160">
                  <a:extLst>
                    <a:ext uri="{9D8B030D-6E8A-4147-A177-3AD203B41FA5}">
                      <a16:colId xmlns:a16="http://schemas.microsoft.com/office/drawing/2014/main" val="277103941"/>
                    </a:ext>
                  </a:extLst>
                </a:gridCol>
                <a:gridCol w="923415">
                  <a:extLst>
                    <a:ext uri="{9D8B030D-6E8A-4147-A177-3AD203B41FA5}">
                      <a16:colId xmlns:a16="http://schemas.microsoft.com/office/drawing/2014/main" val="969066571"/>
                    </a:ext>
                  </a:extLst>
                </a:gridCol>
                <a:gridCol w="1515730">
                  <a:extLst>
                    <a:ext uri="{9D8B030D-6E8A-4147-A177-3AD203B41FA5}">
                      <a16:colId xmlns:a16="http://schemas.microsoft.com/office/drawing/2014/main" val="322638473"/>
                    </a:ext>
                  </a:extLst>
                </a:gridCol>
              </a:tblGrid>
              <a:tr h="379310">
                <a:tc>
                  <a:txBody>
                    <a:bodyPr/>
                    <a:lstStyle/>
                    <a:p>
                      <a:pPr algn="just">
                        <a:spcAft>
                          <a:spcPts val="0"/>
                        </a:spcAft>
                      </a:pPr>
                      <a:r>
                        <a:rPr lang="en-US"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都道府県</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生乳生産量（トン）</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547509"/>
                  </a:ext>
                </a:extLst>
              </a:tr>
              <a:tr h="356213">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１位</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北海道</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4,153,714</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1862537"/>
                  </a:ext>
                </a:extLst>
              </a:tr>
              <a:tr h="356213">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２位</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栃木県</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329,793</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257183"/>
                  </a:ext>
                </a:extLst>
              </a:tr>
              <a:tr h="356213">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３位</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熊本県</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259,179</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578043185"/>
                  </a:ext>
                </a:extLst>
              </a:tr>
              <a:tr h="356213">
                <a:tc>
                  <a:txBody>
                    <a:bodyPr/>
                    <a:lstStyle/>
                    <a:p>
                      <a:pPr algn="just">
                        <a:spcAft>
                          <a:spcPts val="0"/>
                        </a:spcAft>
                      </a:pPr>
                      <a:r>
                        <a:rPr lang="ja-JP" sz="1200" kern="100">
                          <a:solidFill>
                            <a:srgbClr val="0000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１０位</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solidFill>
                            <a:srgbClr val="0000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宮城県</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050" b="1" kern="100" dirty="0">
                          <a:solidFill>
                            <a:srgbClr val="0000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110,526</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843928"/>
                  </a:ext>
                </a:extLst>
              </a:tr>
            </a:tbl>
          </a:graphicData>
        </a:graphic>
      </p:graphicFrame>
      <p:sp>
        <p:nvSpPr>
          <p:cNvPr id="25" name="テキスト ボックス 24"/>
          <p:cNvSpPr txBox="1"/>
          <p:nvPr/>
        </p:nvSpPr>
        <p:spPr>
          <a:xfrm>
            <a:off x="3438435" y="2839767"/>
            <a:ext cx="3211575" cy="1969770"/>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　都道府県別の年間生乳生産量は北海道がダントツの１位！</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北海道だけで全国生乳生産量の半分以上を占めています。</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400" b="1" dirty="0" smtClean="0">
                <a:latin typeface="HG丸ｺﾞｼｯｸM-PRO" panose="020F0600000000000000" pitchFamily="50" charset="-128"/>
                <a:ea typeface="HG丸ｺﾞｼｯｸM-PRO" panose="020F0600000000000000" pitchFamily="50" charset="-128"/>
              </a:rPr>
              <a:t>宮城県は全国１０位</a:t>
            </a:r>
            <a:r>
              <a:rPr kumimoji="1" lang="ja-JP" altLang="en-US" sz="1200" dirty="0" smtClean="0">
                <a:latin typeface="HG丸ｺﾞｼｯｸM-PRO" panose="020F0600000000000000" pitchFamily="50" charset="-128"/>
                <a:ea typeface="HG丸ｺﾞｼｯｸM-PRO" panose="020F0600000000000000" pitchFamily="50" charset="-128"/>
              </a:rPr>
              <a:t>（約１１万トン）の生乳生産量です。</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東北の中では、岩手県（約２１万トン：全国４位）に次いで東北２位の生乳生産量を誇ります。</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2247554" y="4682877"/>
            <a:ext cx="1500903" cy="21544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出典：牛乳乳製品統計</a:t>
            </a:r>
            <a:endParaRPr kumimoji="1" lang="ja-JP" altLang="en-US" sz="800"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067" y="1565005"/>
            <a:ext cx="668823" cy="833424"/>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1159438372"/>
              </p:ext>
            </p:extLst>
          </p:nvPr>
        </p:nvGraphicFramePr>
        <p:xfrm>
          <a:off x="184409" y="5459080"/>
          <a:ext cx="3202306" cy="2032415"/>
        </p:xfrm>
        <a:graphic>
          <a:graphicData uri="http://schemas.openxmlformats.org/drawingml/2006/table">
            <a:tbl>
              <a:tblPr firstRow="1" firstCol="1" bandRow="1"/>
              <a:tblGrid>
                <a:gridCol w="763160">
                  <a:extLst>
                    <a:ext uri="{9D8B030D-6E8A-4147-A177-3AD203B41FA5}">
                      <a16:colId xmlns:a16="http://schemas.microsoft.com/office/drawing/2014/main" val="1412534860"/>
                    </a:ext>
                  </a:extLst>
                </a:gridCol>
                <a:gridCol w="923417">
                  <a:extLst>
                    <a:ext uri="{9D8B030D-6E8A-4147-A177-3AD203B41FA5}">
                      <a16:colId xmlns:a16="http://schemas.microsoft.com/office/drawing/2014/main" val="730688094"/>
                    </a:ext>
                  </a:extLst>
                </a:gridCol>
                <a:gridCol w="1515729">
                  <a:extLst>
                    <a:ext uri="{9D8B030D-6E8A-4147-A177-3AD203B41FA5}">
                      <a16:colId xmlns:a16="http://schemas.microsoft.com/office/drawing/2014/main" val="2460694822"/>
                    </a:ext>
                  </a:extLst>
                </a:gridCol>
              </a:tblGrid>
              <a:tr h="360000">
                <a:tc>
                  <a:txBody>
                    <a:bodyPr/>
                    <a:lstStyle/>
                    <a:p>
                      <a:pPr algn="just">
                        <a:spcAft>
                          <a:spcPts val="0"/>
                        </a:spcAft>
                      </a:pPr>
                      <a:r>
                        <a:rPr lang="en-US"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宮城県内</a:t>
                      </a:r>
                      <a:endParaRPr lang="en-US" altLang="ja-JP"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市町村</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生乳生産量（トン）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2295228"/>
                  </a:ext>
                </a:extLst>
              </a:tr>
              <a:tr h="333331">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登米市</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13,098</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8952776"/>
                  </a:ext>
                </a:extLst>
              </a:tr>
              <a:tr h="333331">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加美町</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11,354</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6019"/>
                  </a:ext>
                </a:extLst>
              </a:tr>
              <a:tr h="333331">
                <a:tc>
                  <a:txBody>
                    <a:bodyPr/>
                    <a:lstStyle/>
                    <a:p>
                      <a:pPr algn="just">
                        <a:spcAft>
                          <a:spcPts val="0"/>
                        </a:spcAft>
                      </a:pPr>
                      <a:r>
                        <a:rPr lang="ja-JP" sz="12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３位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大崎市</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11,095</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830546"/>
                  </a:ext>
                </a:extLst>
              </a:tr>
              <a:tr h="333331">
                <a:tc>
                  <a:txBody>
                    <a:bodyPr/>
                    <a:lstStyle/>
                    <a:p>
                      <a:pPr algn="just">
                        <a:spcAft>
                          <a:spcPts val="0"/>
                        </a:spcAft>
                      </a:pPr>
                      <a:r>
                        <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４位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丸森町</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10,078</a:t>
                      </a:r>
                      <a:endParaRPr lang="ja-JP" sz="12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745745"/>
                  </a:ext>
                </a:extLst>
              </a:tr>
              <a:tr h="333331">
                <a:tc>
                  <a:txBody>
                    <a:bodyPr/>
                    <a:lstStyle/>
                    <a:p>
                      <a:pPr algn="just">
                        <a:spcAft>
                          <a:spcPts val="0"/>
                        </a:spcAft>
                      </a:pPr>
                      <a:r>
                        <a:rPr lang="ja-JP" sz="120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５位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栗原市</a:t>
                      </a:r>
                      <a:r>
                        <a:rPr lang="en-US"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sz="12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9,317</a:t>
                      </a:r>
                      <a:endParaRPr lang="ja-JP" sz="12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6668806"/>
                  </a:ext>
                </a:extLst>
              </a:tr>
            </a:tbl>
          </a:graphicData>
        </a:graphic>
      </p:graphicFrame>
      <p:sp>
        <p:nvSpPr>
          <p:cNvPr id="22" name="テキスト ボックス 21"/>
          <p:cNvSpPr txBox="1"/>
          <p:nvPr/>
        </p:nvSpPr>
        <p:spPr>
          <a:xfrm>
            <a:off x="1054669" y="7481426"/>
            <a:ext cx="2506180" cy="21544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出典：県内酪農協に対する調査（宮城県畜産課）</a:t>
            </a:r>
            <a:endParaRPr kumimoji="1" lang="ja-JP" altLang="en-US" sz="800" dirty="0">
              <a:latin typeface="HG丸ｺﾞｼｯｸM-PRO" panose="020F0600000000000000" pitchFamily="50" charset="-128"/>
              <a:ea typeface="HG丸ｺﾞｼｯｸM-PRO" panose="020F0600000000000000" pitchFamily="50" charset="-128"/>
            </a:endParaRPr>
          </a:p>
        </p:txBody>
      </p:sp>
      <p:grpSp>
        <p:nvGrpSpPr>
          <p:cNvPr id="3" name="グループ化 2"/>
          <p:cNvGrpSpPr/>
          <p:nvPr/>
        </p:nvGrpSpPr>
        <p:grpSpPr>
          <a:xfrm>
            <a:off x="3733517" y="5024755"/>
            <a:ext cx="2684858" cy="2951257"/>
            <a:chOff x="3762749" y="5141938"/>
            <a:chExt cx="2684858" cy="2951257"/>
          </a:xfrm>
        </p:grpSpPr>
        <p:pic>
          <p:nvPicPr>
            <p:cNvPr id="2049" name="図 4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62749" y="5141938"/>
              <a:ext cx="2684858" cy="2951257"/>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347464" y="5841817"/>
              <a:ext cx="384296" cy="382958"/>
            </a:xfrm>
            <a:prstGeom prst="rect">
              <a:avLst/>
            </a:prstGeom>
          </p:spPr>
        </p:pic>
        <p:pic>
          <p:nvPicPr>
            <p:cNvPr id="27" name="図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609370" y="6048892"/>
              <a:ext cx="382500" cy="381168"/>
            </a:xfrm>
            <a:prstGeom prst="rect">
              <a:avLst/>
            </a:prstGeom>
          </p:spPr>
        </p:pic>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512528" y="7648469"/>
              <a:ext cx="382637" cy="381304"/>
            </a:xfrm>
            <a:prstGeom prst="rect">
              <a:avLst/>
            </a:prstGeom>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250097" y="7248190"/>
              <a:ext cx="350938" cy="349716"/>
            </a:xfrm>
            <a:prstGeom prst="rect">
              <a:avLst/>
            </a:prstGeom>
          </p:spPr>
        </p:pic>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782049" y="5513106"/>
              <a:ext cx="350938" cy="349716"/>
            </a:xfrm>
            <a:prstGeom prst="rect">
              <a:avLst/>
            </a:prstGeom>
          </p:spPr>
        </p:pic>
        <p:sp>
          <p:nvSpPr>
            <p:cNvPr id="16" name="テキスト ボックス 15"/>
            <p:cNvSpPr txBox="1"/>
            <p:nvPr/>
          </p:nvSpPr>
          <p:spPr>
            <a:xfrm>
              <a:off x="4724535" y="5362920"/>
              <a:ext cx="615400" cy="230832"/>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栗原市</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4308905" y="5904338"/>
              <a:ext cx="1073372" cy="230832"/>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加美町・大崎市</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5267970" y="5698545"/>
              <a:ext cx="615400" cy="230832"/>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登米市</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3928346" y="7071208"/>
              <a:ext cx="1063524" cy="230832"/>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白石市・蔵王町</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4439207" y="7518464"/>
              <a:ext cx="615400" cy="230832"/>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丸森町</a:t>
              </a:r>
              <a:endParaRPr kumimoji="1" lang="ja-JP" altLang="en-US" sz="900" dirty="0">
                <a:latin typeface="HG丸ｺﾞｼｯｸM-PRO" panose="020F0600000000000000" pitchFamily="50" charset="-128"/>
                <a:ea typeface="HG丸ｺﾞｼｯｸM-PRO" panose="020F0600000000000000" pitchFamily="50" charset="-128"/>
              </a:endParaRPr>
            </a:p>
          </p:txBody>
        </p:sp>
      </p:grpSp>
      <p:sp>
        <p:nvSpPr>
          <p:cNvPr id="36" name="テキスト ボックス 35"/>
          <p:cNvSpPr txBox="1"/>
          <p:nvPr/>
        </p:nvSpPr>
        <p:spPr>
          <a:xfrm>
            <a:off x="69850" y="8140364"/>
            <a:ext cx="6654800" cy="1569660"/>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牛乳は、各種栄養素がバランス良く含まれた準完全栄養食品です。生命維持のために不可欠な三大栄養素であるたんぱく質、脂質、炭水化物に加え、日本人の食生活に不足しがちなカルシウムなどのミネラルやビタミン</a:t>
            </a:r>
            <a:r>
              <a:rPr kumimoji="1" lang="en-US" altLang="ja-JP" sz="1200" dirty="0" smtClean="0">
                <a:latin typeface="HG丸ｺﾞｼｯｸM-PRO" panose="020F0600000000000000" pitchFamily="50" charset="-128"/>
                <a:ea typeface="HG丸ｺﾞｼｯｸM-PRO" panose="020F0600000000000000" pitchFamily="50" charset="-128"/>
              </a:rPr>
              <a:t>A</a:t>
            </a:r>
            <a:r>
              <a:rPr kumimoji="1" lang="ja-JP" altLang="en-US" sz="1200" dirty="0" err="1"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B</a:t>
            </a:r>
            <a:r>
              <a:rPr kumimoji="1" lang="ja-JP" altLang="en-US" sz="1200" dirty="0" smtClean="0">
                <a:latin typeface="HG丸ｺﾞｼｯｸM-PRO" panose="020F0600000000000000" pitchFamily="50" charset="-128"/>
                <a:ea typeface="HG丸ｺﾞｼｯｸM-PRO" panose="020F0600000000000000" pitchFamily="50" charset="-128"/>
              </a:rPr>
              <a:t>₂などを豊富に含んでいます。</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１０代のころに食事と運動で骨へのカルシウム蓄積を十分に増やしておくことが、成人期・</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高齢期の骨粗鬆症を予防する重要なポイントとなります。そのため、牛乳乳製品などカルシウム吸収率の良い食品を十分に摂ることが大切です。また、牛乳乳製品に含まれるアミノ酸には、筋肉づくりに必要とされる分岐鎖アミノ酸（</a:t>
            </a:r>
            <a:r>
              <a:rPr kumimoji="1" lang="en-US" altLang="ja-JP" sz="1200" dirty="0" smtClean="0">
                <a:latin typeface="HG丸ｺﾞｼｯｸM-PRO" panose="020F0600000000000000" pitchFamily="50" charset="-128"/>
                <a:ea typeface="HG丸ｺﾞｼｯｸM-PRO" panose="020F0600000000000000" pitchFamily="50" charset="-128"/>
              </a:rPr>
              <a:t>BCAA</a:t>
            </a:r>
            <a:r>
              <a:rPr kumimoji="1" lang="ja-JP" altLang="en-US" sz="1200" dirty="0" smtClean="0">
                <a:latin typeface="HG丸ｺﾞｼｯｸM-PRO" panose="020F0600000000000000" pitchFamily="50" charset="-128"/>
                <a:ea typeface="HG丸ｺﾞｼｯｸM-PRO" panose="020F0600000000000000" pitchFamily="50" charset="-128"/>
              </a:rPr>
              <a:t>／バリン、ロイシン、イソロイシン）がバランス良く含まれています。</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4220865" y="9602302"/>
            <a:ext cx="2546499" cy="21544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出典：一般社団法人</a:t>
            </a:r>
            <a:r>
              <a:rPr kumimoji="1" lang="en-US" altLang="ja-JP" sz="800" dirty="0" smtClean="0">
                <a:latin typeface="HG丸ｺﾞｼｯｸM-PRO" panose="020F0600000000000000" pitchFamily="50" charset="-128"/>
                <a:ea typeface="HG丸ｺﾞｼｯｸM-PRO" panose="020F0600000000000000" pitchFamily="50" charset="-128"/>
              </a:rPr>
              <a:t>J</a:t>
            </a:r>
            <a:r>
              <a:rPr kumimoji="1" lang="ja-JP" altLang="en-US" sz="800" dirty="0" smtClean="0">
                <a:latin typeface="HG丸ｺﾞｼｯｸM-PRO" panose="020F0600000000000000" pitchFamily="50" charset="-128"/>
                <a:ea typeface="HG丸ｺﾞｼｯｸM-PRO" panose="020F0600000000000000" pitchFamily="50" charset="-128"/>
              </a:rPr>
              <a:t>ミルク「牛乳乳製品の知識」</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4909504" y="7305865"/>
            <a:ext cx="1948496" cy="261610"/>
          </a:xfrm>
          <a:prstGeom prst="rect">
            <a:avLst/>
          </a:prstGeom>
          <a:noFill/>
        </p:spPr>
        <p:txBody>
          <a:bodyPr wrap="square" rtlCol="0">
            <a:spAutoFit/>
          </a:bodyPr>
          <a:lstStyle/>
          <a:p>
            <a:r>
              <a:rPr kumimoji="1" lang="en-US" altLang="ja-JP" sz="500" dirty="0" smtClean="0">
                <a:latin typeface="HG丸ｺﾞｼｯｸM-PRO" panose="020F0600000000000000" pitchFamily="50" charset="-128"/>
                <a:ea typeface="HG丸ｺﾞｼｯｸM-PRO" panose="020F0600000000000000" pitchFamily="50" charset="-128"/>
              </a:rPr>
              <a:t>※</a:t>
            </a:r>
            <a:r>
              <a:rPr kumimoji="1" lang="ja-JP" altLang="en-US" sz="500" dirty="0" smtClean="0">
                <a:latin typeface="HG丸ｺﾞｼｯｸM-PRO" panose="020F0600000000000000" pitchFamily="50" charset="-128"/>
                <a:ea typeface="HG丸ｺﾞｼｯｸM-PRO" panose="020F0600000000000000" pitchFamily="50" charset="-128"/>
              </a:rPr>
              <a:t>県内で比較的生乳生産量の多い市町村を表示しています。</a:t>
            </a:r>
            <a:endParaRPr kumimoji="1" lang="en-US" altLang="ja-JP" sz="500" dirty="0" smtClean="0">
              <a:latin typeface="HG丸ｺﾞｼｯｸM-PRO" panose="020F0600000000000000" pitchFamily="50" charset="-128"/>
              <a:ea typeface="HG丸ｺﾞｼｯｸM-PRO" panose="020F0600000000000000" pitchFamily="50" charset="-128"/>
            </a:endParaRPr>
          </a:p>
          <a:p>
            <a:endParaRPr kumimoji="1" lang="ja-JP" altLang="en-US" sz="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10868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8517" y="97587"/>
            <a:ext cx="3371850" cy="5166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spcAft>
                <a:spcPts val="0"/>
              </a:spcAft>
            </a:pPr>
            <a:r>
              <a:rPr lang="ja-JP" altLang="en-US" kern="100" dirty="0" smtClean="0">
                <a:solidFill>
                  <a:srgbClr val="0000FF"/>
                </a:solidFill>
                <a:ea typeface="HGP創英角ﾎﾟｯﾌﾟ体" panose="040B0A00000000000000" pitchFamily="50" charset="-128"/>
                <a:cs typeface="Times New Roman" panose="02020603050405020304" pitchFamily="18" charset="0"/>
              </a:rPr>
              <a:t>○学校給食用牛乳のあゆみ</a:t>
            </a:r>
            <a:endParaRPr lang="ja-JP" sz="1050" kern="100" dirty="0">
              <a:solidFill>
                <a:srgbClr val="0000FF"/>
              </a:solidFill>
              <a:effectLst/>
              <a:ea typeface="HG丸ｺﾞｼｯｸM-PRO" panose="020F0600000000000000" pitchFamily="50" charset="-128"/>
              <a:cs typeface="Times New Roman" panose="02020603050405020304" pitchFamily="18" charset="0"/>
            </a:endParaRPr>
          </a:p>
        </p:txBody>
      </p:sp>
      <p:sp>
        <p:nvSpPr>
          <p:cNvPr id="15" name="角丸四角形 14"/>
          <p:cNvSpPr/>
          <p:nvPr/>
        </p:nvSpPr>
        <p:spPr>
          <a:xfrm>
            <a:off x="9524" y="2656307"/>
            <a:ext cx="5232400" cy="3426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spcAft>
                <a:spcPts val="0"/>
              </a:spcAft>
            </a:pPr>
            <a:r>
              <a:rPr lang="ja-JP" altLang="en-US" kern="100" dirty="0" smtClean="0">
                <a:solidFill>
                  <a:srgbClr val="0000FF"/>
                </a:solidFill>
                <a:ea typeface="HGP創英角ﾎﾟｯﾌﾟ体" panose="040B0A00000000000000" pitchFamily="50" charset="-128"/>
                <a:cs typeface="Times New Roman" panose="02020603050405020304" pitchFamily="18" charset="0"/>
              </a:rPr>
              <a:t>○牛乳が学校や家庭に届くまで</a:t>
            </a:r>
            <a:endParaRPr lang="en-US" altLang="ja-JP" kern="100" dirty="0" smtClean="0">
              <a:solidFill>
                <a:srgbClr val="0000FF"/>
              </a:solidFill>
              <a:ea typeface="HGP創英角ﾎﾟｯﾌﾟ体" panose="040B0A00000000000000" pitchFamily="50" charset="-128"/>
              <a:cs typeface="Times New Roman" panose="02020603050405020304" pitchFamily="18" charset="0"/>
            </a:endParaRPr>
          </a:p>
        </p:txBody>
      </p:sp>
      <p:sp>
        <p:nvSpPr>
          <p:cNvPr id="2" name="テキスト ボックス 1"/>
          <p:cNvSpPr txBox="1"/>
          <p:nvPr/>
        </p:nvSpPr>
        <p:spPr>
          <a:xfrm>
            <a:off x="1187691" y="9197162"/>
            <a:ext cx="5601280" cy="677108"/>
          </a:xfrm>
          <a:prstGeom prst="rect">
            <a:avLst/>
          </a:prstGeom>
          <a:noFill/>
          <a:ln>
            <a:solidFill>
              <a:schemeClr val="tx1"/>
            </a:solid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発行：宮城県　農政部　農業政策室、畜産課</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電話：０２２－２１１－２８９２</a:t>
            </a: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メール：</a:t>
            </a:r>
            <a:r>
              <a:rPr lang="en-US" altLang="ja-JP" sz="1400" dirty="0" smtClean="0">
                <a:latin typeface="HG丸ｺﾞｼｯｸM-PRO" panose="020F0600000000000000" pitchFamily="50" charset="-128"/>
                <a:ea typeface="HG丸ｺﾞｼｯｸM-PRO" panose="020F0600000000000000" pitchFamily="50" charset="-128"/>
              </a:rPr>
              <a:t>noseise-f@pref.miyagi.lg.jp</a:t>
            </a:r>
          </a:p>
          <a:p>
            <a:r>
              <a:rPr kumimoji="1" lang="ja-JP" altLang="en-US" sz="1100" dirty="0" smtClean="0">
                <a:latin typeface="HG丸ｺﾞｼｯｸM-PRO" panose="020F0600000000000000" pitchFamily="50" charset="-128"/>
                <a:ea typeface="HG丸ｺﾞｼｯｸM-PRO" panose="020F0600000000000000" pitchFamily="50" charset="-128"/>
              </a:rPr>
              <a:t>ホームページ</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https</a:t>
            </a:r>
            <a:r>
              <a:rPr kumimoji="1" lang="en-US" altLang="ja-JP" sz="1200" dirty="0">
                <a:latin typeface="HG丸ｺﾞｼｯｸM-PRO" panose="020F0600000000000000" pitchFamily="50" charset="-128"/>
                <a:ea typeface="HG丸ｺﾞｼｯｸM-PRO" panose="020F0600000000000000" pitchFamily="50" charset="-128"/>
              </a:rPr>
              <a:t>://www.pref.miyagi.jp/soshiki/noseise/index.html</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9792" y="465355"/>
            <a:ext cx="6686550" cy="1754326"/>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現在のような学校給食が始まるきっかけとなったのは第二次世界大戦後。食糧不足に陥っていた日本に対して世界から集められた援助物資がユニセフ等から日本に届き、その食品を使った味噌汁や脱脂粉乳が給食として出されました。</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脱脂粉乳とは、牛乳から脂肪分と水分を抜いて粉状にしたものです。今ではスキムミルクと呼ばれています。</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１９５８年、一部地域で脱脂粉乳に代わって牛乳が提供されるようになりました。</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昭和４０年（１９６５年）代になると、牛乳の生産量が上昇し全国的に脱脂粉乳に代わってビン入りの牛乳が提供されるように</a:t>
            </a:r>
            <a:r>
              <a:rPr kumimoji="1" lang="ja-JP" altLang="en-US" sz="1200" dirty="0">
                <a:latin typeface="HG丸ｺﾞｼｯｸM-PRO" panose="020F0600000000000000" pitchFamily="50" charset="-128"/>
                <a:ea typeface="HG丸ｺﾞｼｯｸM-PRO" panose="020F0600000000000000" pitchFamily="50" charset="-128"/>
              </a:rPr>
              <a:t>なりました。昭和</a:t>
            </a:r>
            <a:r>
              <a:rPr kumimoji="1" lang="en-US" altLang="ja-JP" sz="1200" dirty="0">
                <a:latin typeface="HG丸ｺﾞｼｯｸM-PRO" panose="020F0600000000000000" pitchFamily="50" charset="-128"/>
                <a:ea typeface="HG丸ｺﾞｼｯｸM-PRO" panose="020F0600000000000000" pitchFamily="50" charset="-128"/>
              </a:rPr>
              <a:t>50</a:t>
            </a:r>
            <a:r>
              <a:rPr kumimoji="1" lang="ja-JP" altLang="en-US" sz="1200" dirty="0" smtClean="0">
                <a:latin typeface="HG丸ｺﾞｼｯｸM-PRO" panose="020F0600000000000000" pitchFamily="50" charset="-128"/>
                <a:ea typeface="HG丸ｺﾞｼｯｸM-PRO" panose="020F0600000000000000" pitchFamily="50" charset="-128"/>
              </a:rPr>
              <a:t>年（１９７５年）代</a:t>
            </a:r>
            <a:r>
              <a:rPr kumimoji="1" lang="ja-JP" altLang="en-US" sz="1200" dirty="0">
                <a:latin typeface="HG丸ｺﾞｼｯｸM-PRO" panose="020F0600000000000000" pitchFamily="50" charset="-128"/>
                <a:ea typeface="HG丸ｺﾞｼｯｸM-PRO" panose="020F0600000000000000" pitchFamily="50" charset="-128"/>
              </a:rPr>
              <a:t>になると、現代のこどもたちにもなじみ深い、紙パック入り牛乳が登場します。</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819744" y="2157992"/>
            <a:ext cx="3916598" cy="33855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出典：一般社団法人</a:t>
            </a:r>
            <a:r>
              <a:rPr kumimoji="1" lang="en-US" altLang="ja-JP" sz="800" dirty="0" smtClean="0">
                <a:latin typeface="HG丸ｺﾞｼｯｸM-PRO" panose="020F0600000000000000" pitchFamily="50" charset="-128"/>
                <a:ea typeface="HG丸ｺﾞｼｯｸM-PRO" panose="020F0600000000000000" pitchFamily="50" charset="-128"/>
              </a:rPr>
              <a:t>J</a:t>
            </a:r>
            <a:r>
              <a:rPr kumimoji="1" lang="ja-JP" altLang="en-US" sz="800" dirty="0" smtClean="0">
                <a:latin typeface="HG丸ｺﾞｼｯｸM-PRO" panose="020F0600000000000000" pitchFamily="50" charset="-128"/>
                <a:ea typeface="HG丸ｺﾞｼｯｸM-PRO" panose="020F0600000000000000" pitchFamily="50" charset="-128"/>
              </a:rPr>
              <a:t>ミルクホームページ「学校給食のうつり変わりをたずねて」</a:t>
            </a:r>
            <a:endParaRPr kumimoji="1" lang="en-US" altLang="ja-JP" sz="800"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　　　一般社団法人日本乳業協会ホームページ「乳と乳製品の</a:t>
            </a:r>
            <a:r>
              <a:rPr kumimoji="1" lang="en-US" altLang="ja-JP" sz="800" dirty="0" smtClean="0">
                <a:latin typeface="HG丸ｺﾞｼｯｸM-PRO" panose="020F0600000000000000" pitchFamily="50" charset="-128"/>
                <a:ea typeface="HG丸ｺﾞｼｯｸM-PRO" panose="020F0600000000000000" pitchFamily="50" charset="-128"/>
              </a:rPr>
              <a:t>Q</a:t>
            </a:r>
            <a:r>
              <a:rPr kumimoji="1" lang="ja-JP" altLang="en-US" sz="800" dirty="0" smtClean="0">
                <a:latin typeface="HG丸ｺﾞｼｯｸM-PRO" panose="020F0600000000000000" pitchFamily="50" charset="-128"/>
                <a:ea typeface="HG丸ｺﾞｼｯｸM-PRO" panose="020F0600000000000000" pitchFamily="50" charset="-128"/>
              </a:rPr>
              <a:t>＆</a:t>
            </a:r>
            <a:r>
              <a:rPr kumimoji="1" lang="en-US" altLang="ja-JP" sz="800" dirty="0" smtClean="0">
                <a:latin typeface="HG丸ｺﾞｼｯｸM-PRO" panose="020F0600000000000000" pitchFamily="50" charset="-128"/>
                <a:ea typeface="HG丸ｺﾞｼｯｸM-PRO" panose="020F0600000000000000" pitchFamily="50" charset="-128"/>
              </a:rPr>
              <a:t>A</a:t>
            </a:r>
            <a:r>
              <a:rPr kumimoji="1" lang="ja-JP" altLang="en-US" sz="800" dirty="0" smtClean="0">
                <a:latin typeface="HG丸ｺﾞｼｯｸM-PRO" panose="020F0600000000000000" pitchFamily="50" charset="-128"/>
                <a:ea typeface="HG丸ｺﾞｼｯｸM-PRO" panose="020F0600000000000000" pitchFamily="50" charset="-128"/>
              </a:rPr>
              <a:t>」</a:t>
            </a:r>
            <a:endParaRPr kumimoji="1" lang="ja-JP" altLang="en-US" sz="800"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067" y="3312477"/>
            <a:ext cx="1363661" cy="944335"/>
          </a:xfrm>
          <a:prstGeom prst="rect">
            <a:avLst/>
          </a:prstGeom>
        </p:spPr>
      </p:pic>
      <p:sp>
        <p:nvSpPr>
          <p:cNvPr id="13" name="テキスト ボックス 12"/>
          <p:cNvSpPr txBox="1"/>
          <p:nvPr/>
        </p:nvSpPr>
        <p:spPr>
          <a:xfrm>
            <a:off x="566096" y="3035752"/>
            <a:ext cx="568966"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酪農家</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4" name="右矢印 3"/>
          <p:cNvSpPr/>
          <p:nvPr/>
        </p:nvSpPr>
        <p:spPr>
          <a:xfrm>
            <a:off x="1631123" y="3516382"/>
            <a:ext cx="369688" cy="517222"/>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柱 4"/>
          <p:cNvSpPr/>
          <p:nvPr/>
        </p:nvSpPr>
        <p:spPr>
          <a:xfrm>
            <a:off x="2623641" y="3435030"/>
            <a:ext cx="522167" cy="678436"/>
          </a:xfrm>
          <a:prstGeom prst="ca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734357" y="3033227"/>
            <a:ext cx="1906839"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クーラーステーション（</a:t>
            </a:r>
            <a:r>
              <a:rPr kumimoji="1" lang="en-US" altLang="ja-JP" sz="1000" dirty="0" smtClean="0">
                <a:latin typeface="HG丸ｺﾞｼｯｸM-PRO" panose="020F0600000000000000" pitchFamily="50" charset="-128"/>
                <a:ea typeface="HG丸ｺﾞｼｯｸM-PRO" panose="020F0600000000000000" pitchFamily="50" charset="-128"/>
              </a:rPr>
              <a:t>CS</a:t>
            </a:r>
            <a:r>
              <a:rPr kumimoji="1" lang="ja-JP" altLang="en-US" sz="1000" dirty="0" smtClean="0">
                <a:latin typeface="HG丸ｺﾞｼｯｸM-PRO" panose="020F0600000000000000" pitchFamily="50" charset="-128"/>
                <a:ea typeface="HG丸ｺﾞｼｯｸM-PRO" panose="020F0600000000000000" pitchFamily="50" charset="-128"/>
              </a:rPr>
              <a:t>）</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863011" y="3033227"/>
            <a:ext cx="746398"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乳業工場</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20" name="右矢印 19"/>
          <p:cNvSpPr/>
          <p:nvPr/>
        </p:nvSpPr>
        <p:spPr>
          <a:xfrm rot="20243667">
            <a:off x="4819961" y="3430012"/>
            <a:ext cx="410994" cy="300251"/>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1096" y="3070036"/>
            <a:ext cx="1252760" cy="789184"/>
          </a:xfrm>
          <a:prstGeom prst="rect">
            <a:avLst/>
          </a:prstGeom>
        </p:spPr>
      </p:pic>
      <p:sp>
        <p:nvSpPr>
          <p:cNvPr id="21" name="テキスト ボックス 20"/>
          <p:cNvSpPr txBox="1"/>
          <p:nvPr/>
        </p:nvSpPr>
        <p:spPr>
          <a:xfrm>
            <a:off x="5767240" y="2865575"/>
            <a:ext cx="572069"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学校</a:t>
            </a:r>
            <a:endParaRPr kumimoji="1" lang="ja-JP" altLang="en-US" sz="1000" dirty="0">
              <a:latin typeface="HG丸ｺﾞｼｯｸM-PRO" panose="020F0600000000000000" pitchFamily="50" charset="-128"/>
              <a:ea typeface="HG丸ｺﾞｼｯｸM-PRO" panose="020F0600000000000000" pitchFamily="50" charset="-128"/>
            </a:endParaRPr>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6368" y="3284055"/>
            <a:ext cx="1065775" cy="1065775"/>
          </a:xfrm>
          <a:prstGeom prst="rect">
            <a:avLst/>
          </a:prstGeom>
        </p:spPr>
      </p:pic>
      <p:sp>
        <p:nvSpPr>
          <p:cNvPr id="26" name="右矢印 25"/>
          <p:cNvSpPr/>
          <p:nvPr/>
        </p:nvSpPr>
        <p:spPr>
          <a:xfrm rot="1785039">
            <a:off x="4799193" y="3894445"/>
            <a:ext cx="441380" cy="300251"/>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0435" y="4227421"/>
            <a:ext cx="1203463" cy="907110"/>
          </a:xfrm>
          <a:prstGeom prst="rect">
            <a:avLst/>
          </a:prstGeom>
        </p:spPr>
      </p:pic>
      <p:sp>
        <p:nvSpPr>
          <p:cNvPr id="29" name="テキスト ボックス 28"/>
          <p:cNvSpPr txBox="1"/>
          <p:nvPr/>
        </p:nvSpPr>
        <p:spPr>
          <a:xfrm>
            <a:off x="5231814" y="3968224"/>
            <a:ext cx="1642920" cy="400110"/>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配送センターなどを通じて小売店などへ</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49792" y="4229084"/>
            <a:ext cx="1741906" cy="861774"/>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早朝と夕方の１日２回搾乳します。毎日搾乳しないと牛が病気になってしまうため、酪農家に休みはありません。</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1732206" y="4227421"/>
            <a:ext cx="1741906" cy="861774"/>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搾乳された生乳は、タンクローリーによってクーラーステーション（</a:t>
            </a:r>
            <a:r>
              <a:rPr kumimoji="1" lang="en-US" altLang="ja-JP" sz="1000" dirty="0" smtClean="0">
                <a:latin typeface="HG丸ｺﾞｼｯｸM-PRO" panose="020F0600000000000000" pitchFamily="50" charset="-128"/>
                <a:ea typeface="HG丸ｺﾞｼｯｸM-PRO" panose="020F0600000000000000" pitchFamily="50" charset="-128"/>
              </a:rPr>
              <a:t>CS</a:t>
            </a:r>
            <a:r>
              <a:rPr kumimoji="1" lang="ja-JP" altLang="en-US" sz="1000" dirty="0" smtClean="0">
                <a:latin typeface="HG丸ｺﾞｼｯｸM-PRO" panose="020F0600000000000000" pitchFamily="50" charset="-128"/>
                <a:ea typeface="HG丸ｺﾞｼｯｸM-PRO" panose="020F0600000000000000" pitchFamily="50" charset="-128"/>
              </a:rPr>
              <a:t>）に運ばれ、</a:t>
            </a:r>
            <a:r>
              <a:rPr kumimoji="1" lang="en-US" altLang="ja-JP" sz="1000" dirty="0" smtClean="0">
                <a:latin typeface="HG丸ｺﾞｼｯｸM-PRO" panose="020F0600000000000000" pitchFamily="50" charset="-128"/>
                <a:ea typeface="HG丸ｺﾞｼｯｸM-PRO" panose="020F0600000000000000" pitchFamily="50" charset="-128"/>
              </a:rPr>
              <a:t>CS</a:t>
            </a:r>
            <a:r>
              <a:rPr kumimoji="1" lang="ja-JP" altLang="en-US" sz="1000" dirty="0" smtClean="0">
                <a:latin typeface="HG丸ｺﾞｼｯｸM-PRO" panose="020F0600000000000000" pitchFamily="50" charset="-128"/>
                <a:ea typeface="HG丸ｺﾞｼｯｸM-PRO" panose="020F0600000000000000" pitchFamily="50" charset="-128"/>
              </a:rPr>
              <a:t>から各地の乳業工場に搬入されます。</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3445741" y="4241421"/>
            <a:ext cx="1741906" cy="707886"/>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乳業工場に運ばれた生乳は殺菌され、牛乳やヨーグルト、バター、チーズなどの乳製品が製造されます。</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10890" y="5283012"/>
            <a:ext cx="3304756" cy="3426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spcAft>
                <a:spcPts val="0"/>
              </a:spcAft>
            </a:pPr>
            <a:r>
              <a:rPr lang="ja-JP" altLang="en-US" kern="100" dirty="0" smtClean="0">
                <a:solidFill>
                  <a:srgbClr val="0000FF"/>
                </a:solidFill>
                <a:ea typeface="HGP創英角ﾎﾟｯﾌﾟ体" panose="040B0A00000000000000" pitchFamily="50" charset="-128"/>
                <a:cs typeface="Times New Roman" panose="02020603050405020304" pitchFamily="18" charset="0"/>
              </a:rPr>
              <a:t>○生乳の需要と供給について</a:t>
            </a:r>
            <a:endParaRPr lang="en-US" altLang="ja-JP" kern="100" dirty="0" smtClean="0">
              <a:solidFill>
                <a:srgbClr val="0000FF"/>
              </a:solidFill>
              <a:ea typeface="HGP創英角ﾎﾟｯﾌﾟ体" panose="040B0A00000000000000" pitchFamily="50" charset="-128"/>
              <a:cs typeface="Times New Roman" panose="02020603050405020304" pitchFamily="18" charset="0"/>
            </a:endParaRPr>
          </a:p>
        </p:txBody>
      </p:sp>
      <p:sp>
        <p:nvSpPr>
          <p:cNvPr id="34" name="テキスト ボックス 33"/>
          <p:cNvSpPr txBox="1"/>
          <p:nvPr/>
        </p:nvSpPr>
        <p:spPr>
          <a:xfrm>
            <a:off x="49792" y="5540959"/>
            <a:ext cx="6686550" cy="461665"/>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牛は暑さに弱いため、夏は人間同様バテ気味になり、生乳の量（供給）が減ります。冬から春にかけては夏バテは解消され、生乳の量（供給）は増加します。</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4804938" y="8734057"/>
            <a:ext cx="2082859" cy="21544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出典：牛乳乳製品統計を基に畜産課作成</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49792" y="5904914"/>
            <a:ext cx="3046041" cy="3046988"/>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その一方で、牛乳向けを中心に生乳の需要は夏に増加し、冬に減少する傾向にあります。特に、年末年始や年度末は、学校が冬休みや春休みで給食がなくなるため、一年の中で最も需要が減少します。</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牛は、誕生してから出産して生乳を出すまでに２年以上かかります。生き物である牛から生み出される生乳の生産量は、簡単に増やしたり、減らしたりすることができません。</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需要が極端に減少してしまうと、せっかく生産された生乳が廃棄されてしまうおそれが出てきます。</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廃棄される生乳が発生しないよう、年末年始や年度末の牛乳・乳製品の消費拡大にご協力をお願いします！</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900961" y="6431279"/>
            <a:ext cx="805407" cy="200055"/>
          </a:xfrm>
          <a:prstGeom prst="rect">
            <a:avLst/>
          </a:prstGeom>
          <a:noFill/>
        </p:spPr>
        <p:txBody>
          <a:bodyPr wrap="square" rtlCol="0">
            <a:spAutoFit/>
          </a:bodyPr>
          <a:lstStyle/>
          <a:p>
            <a:r>
              <a:rPr kumimoji="1" lang="ja-JP" altLang="en-US" sz="700" dirty="0" smtClean="0">
                <a:latin typeface="HG丸ｺﾞｼｯｸM-PRO" panose="020F0600000000000000" pitchFamily="50" charset="-128"/>
                <a:ea typeface="HG丸ｺﾞｼｯｸM-PRO" panose="020F0600000000000000" pitchFamily="50" charset="-128"/>
              </a:rPr>
              <a:t>（トン／日）</a:t>
            </a:r>
            <a:endParaRPr kumimoji="1" lang="ja-JP" altLang="en-US" sz="700" dirty="0">
              <a:latin typeface="HG丸ｺﾞｼｯｸM-PRO" panose="020F0600000000000000" pitchFamily="50" charset="-128"/>
              <a:ea typeface="HG丸ｺﾞｼｯｸM-PRO" panose="020F0600000000000000" pitchFamily="50" charset="-128"/>
            </a:endParaRPr>
          </a:p>
        </p:txBody>
      </p:sp>
      <p:sp>
        <p:nvSpPr>
          <p:cNvPr id="43" name="右矢印 42"/>
          <p:cNvSpPr/>
          <p:nvPr/>
        </p:nvSpPr>
        <p:spPr>
          <a:xfrm>
            <a:off x="3293866" y="3516382"/>
            <a:ext cx="369688" cy="517222"/>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7" name="グラフ 36"/>
          <p:cNvGraphicFramePr>
            <a:graphicFrameLocks/>
          </p:cNvGraphicFramePr>
          <p:nvPr>
            <p:extLst>
              <p:ext uri="{D42A27DB-BD31-4B8C-83A1-F6EECF244321}">
                <p14:modId xmlns:p14="http://schemas.microsoft.com/office/powerpoint/2010/main" val="4209617905"/>
              </p:ext>
            </p:extLst>
          </p:nvPr>
        </p:nvGraphicFramePr>
        <p:xfrm>
          <a:off x="2986815" y="6032131"/>
          <a:ext cx="3769227" cy="2701926"/>
        </p:xfrm>
        <a:graphic>
          <a:graphicData uri="http://schemas.openxmlformats.org/drawingml/2006/chart">
            <c:chart xmlns:c="http://schemas.openxmlformats.org/drawingml/2006/chart" xmlns:r="http://schemas.openxmlformats.org/officeDocument/2006/relationships" r:id="rId6"/>
          </a:graphicData>
        </a:graphic>
      </p:graphicFrame>
      <p:sp>
        <p:nvSpPr>
          <p:cNvPr id="39" name="円柱 38"/>
          <p:cNvSpPr/>
          <p:nvPr/>
        </p:nvSpPr>
        <p:spPr>
          <a:xfrm>
            <a:off x="2065288" y="3307197"/>
            <a:ext cx="530801" cy="801560"/>
          </a:xfrm>
          <a:prstGeom prst="ca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6191194" y="6431279"/>
            <a:ext cx="805407" cy="200055"/>
          </a:xfrm>
          <a:prstGeom prst="rect">
            <a:avLst/>
          </a:prstGeom>
          <a:noFill/>
        </p:spPr>
        <p:txBody>
          <a:bodyPr wrap="square" rtlCol="0">
            <a:spAutoFit/>
          </a:bodyPr>
          <a:lstStyle/>
          <a:p>
            <a:r>
              <a:rPr kumimoji="1" lang="ja-JP" altLang="en-US" sz="700" dirty="0" smtClean="0">
                <a:latin typeface="HG丸ｺﾞｼｯｸM-PRO" panose="020F0600000000000000" pitchFamily="50" charset="-128"/>
                <a:ea typeface="HG丸ｺﾞｼｯｸM-PRO" panose="020F0600000000000000" pitchFamily="50" charset="-128"/>
              </a:rPr>
              <a:t>（㎘／日）</a:t>
            </a:r>
            <a:endParaRPr kumimoji="1" lang="ja-JP" altLang="en-US" sz="7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3474112" y="6660841"/>
            <a:ext cx="631163" cy="217378"/>
          </a:xfrm>
          <a:prstGeom prst="rect">
            <a:avLst/>
          </a:prstGeom>
          <a:noFill/>
        </p:spPr>
        <p:txBody>
          <a:bodyPr wrap="square" rtlCol="0">
            <a:spAutoFit/>
          </a:bodyPr>
          <a:lstStyle/>
          <a:p>
            <a:r>
              <a:rPr kumimoji="1" lang="ja-JP" altLang="en-US" sz="800" dirty="0" smtClean="0">
                <a:solidFill>
                  <a:schemeClr val="accent1"/>
                </a:solidFill>
                <a:latin typeface="HG丸ｺﾞｼｯｸM-PRO" panose="020F0600000000000000" pitchFamily="50" charset="-128"/>
                <a:ea typeface="HG丸ｺﾞｼｯｸM-PRO" panose="020F0600000000000000" pitchFamily="50" charset="-128"/>
              </a:rPr>
              <a:t>（供給）</a:t>
            </a:r>
            <a:endParaRPr kumimoji="1" lang="ja-JP" altLang="en-US" sz="800" dirty="0">
              <a:solidFill>
                <a:schemeClr val="accent1"/>
              </a:solidFill>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3474111" y="7480071"/>
            <a:ext cx="631163" cy="215444"/>
          </a:xfrm>
          <a:prstGeom prst="rect">
            <a:avLst/>
          </a:prstGeom>
          <a:noFill/>
        </p:spPr>
        <p:txBody>
          <a:bodyPr wrap="square" rtlCol="0">
            <a:spAutoFit/>
          </a:bodyPr>
          <a:lstStyle/>
          <a:p>
            <a:r>
              <a:rPr kumimoji="1" lang="ja-JP" altLang="en-US" sz="800" dirty="0" smtClean="0">
                <a:solidFill>
                  <a:schemeClr val="accent2"/>
                </a:solidFill>
                <a:latin typeface="HG丸ｺﾞｼｯｸM-PRO" panose="020F0600000000000000" pitchFamily="50" charset="-128"/>
                <a:ea typeface="HG丸ｺﾞｼｯｸM-PRO" panose="020F0600000000000000" pitchFamily="50" charset="-128"/>
              </a:rPr>
              <a:t>（需要）</a:t>
            </a:r>
            <a:endParaRPr kumimoji="1" lang="ja-JP" altLang="en-US" sz="800" dirty="0">
              <a:solidFill>
                <a:schemeClr val="accent2"/>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42343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1688</TotalTime>
  <Words>941</Words>
  <Application>Microsoft Office PowerPoint</Application>
  <PresentationFormat>A4 210 x 297 mm</PresentationFormat>
  <Paragraphs>91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HGP創英角ﾎﾟｯﾌﾟ体</vt:lpstr>
      <vt:lpstr>HG丸ｺﾞｼｯｸM-PRO</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青沼　達也</dc:creator>
  <cp:lastModifiedBy>青沼　達也</cp:lastModifiedBy>
  <cp:revision>123</cp:revision>
  <cp:lastPrinted>2022-07-13T08:42:00Z</cp:lastPrinted>
  <dcterms:created xsi:type="dcterms:W3CDTF">2022-06-02T07:03:24Z</dcterms:created>
  <dcterms:modified xsi:type="dcterms:W3CDTF">2022-07-13T08:42:04Z</dcterms:modified>
</cp:coreProperties>
</file>