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8" r:id="rId2"/>
    <p:sldId id="259" r:id="rId3"/>
  </p:sldIdLst>
  <p:sldSz cx="6858000" cy="9906000" type="A4"/>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78" d="100"/>
          <a:sy n="78" d="100"/>
        </p:scale>
        <p:origin x="1752" y="54"/>
      </p:cViewPr>
      <p:guideLst/>
    </p:cSldViewPr>
  </p:slid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624321"/>
            <a:ext cx="5143500" cy="3448756"/>
          </a:xfrm>
        </p:spPr>
        <p:txBody>
          <a:bodyPr anchor="b">
            <a:normAutofit/>
          </a:bodyPr>
          <a:lstStyle>
            <a:lvl1pPr algn="ctr">
              <a:defRPr sz="3375"/>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normAutofit/>
          </a:bodyPr>
          <a:lstStyle>
            <a:lvl1pPr marL="0" indent="0" algn="ctr">
              <a:buNone/>
              <a:defRPr sz="1350">
                <a:solidFill>
                  <a:schemeClr val="tx1">
                    <a:lumMod val="75000"/>
                    <a:lumOff val="25000"/>
                  </a:schemeClr>
                </a:solidFill>
              </a:defRPr>
            </a:lvl1pPr>
            <a:lvl2pPr marL="257175" indent="0" algn="ctr">
              <a:buNone/>
              <a:defRPr sz="1575"/>
            </a:lvl2pPr>
            <a:lvl3pPr marL="514350" indent="0" algn="ctr">
              <a:buNone/>
              <a:defRPr sz="1350"/>
            </a:lvl3pPr>
            <a:lvl4pPr marL="771525" indent="0" algn="ctr">
              <a:buNone/>
              <a:defRPr sz="1125"/>
            </a:lvl4pPr>
            <a:lvl5pPr marL="1028700" indent="0" algn="ctr">
              <a:buNone/>
              <a:defRPr sz="1125"/>
            </a:lvl5pPr>
            <a:lvl6pPr marL="1285875" indent="0" algn="ctr">
              <a:buNone/>
              <a:defRPr sz="1125"/>
            </a:lvl6pPr>
            <a:lvl7pPr marL="1543050" indent="0" algn="ctr">
              <a:buNone/>
              <a:defRPr sz="1125"/>
            </a:lvl7pPr>
            <a:lvl8pPr marL="1800225" indent="0" algn="ctr">
              <a:buNone/>
              <a:defRPr sz="1125"/>
            </a:lvl8pPr>
            <a:lvl9pPr marL="2057400" indent="0" algn="ctr">
              <a:buNone/>
              <a:defRPr sz="1125"/>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58F4BB36-7D58-49A9-B3D7-AFAB23BEA089}" type="datetimeFigureOut">
              <a:rPr kumimoji="1" lang="ja-JP" altLang="en-US" smtClean="0"/>
              <a:t>2025/5/13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2EF57AB-9DDF-4141-AAAF-37256E5F26F3}" type="slidenum">
              <a:rPr kumimoji="1" lang="ja-JP" altLang="en-US" smtClean="0"/>
              <a:t>‹#›</a:t>
            </a:fld>
            <a:endParaRPr kumimoji="1" lang="ja-JP" altLang="en-US"/>
          </a:p>
        </p:txBody>
      </p:sp>
    </p:spTree>
    <p:extLst>
      <p:ext uri="{BB962C8B-B14F-4D97-AF65-F5344CB8AC3E}">
        <p14:creationId xmlns:p14="http://schemas.microsoft.com/office/powerpoint/2010/main" val="893900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8F4BB36-7D58-49A9-B3D7-AFAB23BEA089}" type="datetimeFigureOut">
              <a:rPr kumimoji="1" lang="ja-JP" altLang="en-US" smtClean="0"/>
              <a:t>2025/5/13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2EF57AB-9DDF-4141-AAAF-37256E5F26F3}" type="slidenum">
              <a:rPr kumimoji="1" lang="ja-JP" altLang="en-US" smtClean="0"/>
              <a:t>‹#›</a:t>
            </a:fld>
            <a:endParaRPr kumimoji="1" lang="ja-JP" altLang="en-US"/>
          </a:p>
        </p:txBody>
      </p:sp>
    </p:spTree>
    <p:extLst>
      <p:ext uri="{BB962C8B-B14F-4D97-AF65-F5344CB8AC3E}">
        <p14:creationId xmlns:p14="http://schemas.microsoft.com/office/powerpoint/2010/main" val="3342544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520523"/>
            <a:ext cx="1478756" cy="8394877"/>
          </a:xfrm>
        </p:spPr>
        <p:txBody>
          <a:bodyPr vert="eaVert"/>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a:xfrm>
            <a:off x="471487" y="520523"/>
            <a:ext cx="4350544" cy="8394876"/>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58F4BB36-7D58-49A9-B3D7-AFAB23BEA089}" type="datetimeFigureOut">
              <a:rPr kumimoji="1" lang="ja-JP" altLang="en-US" smtClean="0"/>
              <a:t>2025/5/13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2EF57AB-9DDF-4141-AAAF-37256E5F26F3}" type="slidenum">
              <a:rPr kumimoji="1" lang="ja-JP" altLang="en-US" smtClean="0"/>
              <a:t>‹#›</a:t>
            </a:fld>
            <a:endParaRPr kumimoji="1" lang="ja-JP" altLang="en-US"/>
          </a:p>
        </p:txBody>
      </p:sp>
    </p:spTree>
    <p:extLst>
      <p:ext uri="{BB962C8B-B14F-4D97-AF65-F5344CB8AC3E}">
        <p14:creationId xmlns:p14="http://schemas.microsoft.com/office/powerpoint/2010/main" val="2464959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8F4BB36-7D58-49A9-B3D7-AFAB23BEA089}" type="datetimeFigureOut">
              <a:rPr kumimoji="1" lang="ja-JP" altLang="en-US" smtClean="0"/>
              <a:t>2025/5/13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2EF57AB-9DDF-4141-AAAF-37256E5F26F3}" type="slidenum">
              <a:rPr kumimoji="1" lang="ja-JP" altLang="en-US" smtClean="0"/>
              <a:t>‹#›</a:t>
            </a:fld>
            <a:endParaRPr kumimoji="1" lang="ja-JP" altLang="en-US"/>
          </a:p>
        </p:txBody>
      </p:sp>
    </p:spTree>
    <p:extLst>
      <p:ext uri="{BB962C8B-B14F-4D97-AF65-F5344CB8AC3E}">
        <p14:creationId xmlns:p14="http://schemas.microsoft.com/office/powerpoint/2010/main" val="1557569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73500"/>
            <a:ext cx="5915025" cy="4118412"/>
          </a:xfrm>
        </p:spPr>
        <p:txBody>
          <a:bodyPr anchor="b">
            <a:normAutofit/>
          </a:bodyPr>
          <a:lstStyle>
            <a:lvl1pPr>
              <a:defRPr sz="3375" b="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576026"/>
            <a:ext cx="5915025" cy="2166937"/>
          </a:xfrm>
        </p:spPr>
        <p:txBody>
          <a:bodyPr anchor="t">
            <a:normAutofit/>
          </a:bodyPr>
          <a:lstStyle>
            <a:lvl1pPr marL="0" indent="0">
              <a:buNone/>
              <a:defRPr sz="1350">
                <a:solidFill>
                  <a:schemeClr val="tx1">
                    <a:lumMod val="75000"/>
                    <a:lumOff val="25000"/>
                  </a:schemeClr>
                </a:solidFill>
              </a:defRPr>
            </a:lvl1pPr>
            <a:lvl2pPr marL="257175" indent="0">
              <a:buNone/>
              <a:defRPr sz="1013">
                <a:solidFill>
                  <a:schemeClr val="tx1">
                    <a:tint val="75000"/>
                  </a:schemeClr>
                </a:solidFill>
              </a:defRPr>
            </a:lvl2pPr>
            <a:lvl3pPr marL="514350" indent="0">
              <a:buNone/>
              <a:defRPr sz="900">
                <a:solidFill>
                  <a:schemeClr val="tx1">
                    <a:tint val="75000"/>
                  </a:schemeClr>
                </a:solidFill>
              </a:defRPr>
            </a:lvl3pPr>
            <a:lvl4pPr marL="771525" indent="0">
              <a:buNone/>
              <a:defRPr sz="788">
                <a:solidFill>
                  <a:schemeClr val="tx1">
                    <a:tint val="75000"/>
                  </a:schemeClr>
                </a:solidFill>
              </a:defRPr>
            </a:lvl4pPr>
            <a:lvl5pPr marL="1028700" indent="0">
              <a:buNone/>
              <a:defRPr sz="788">
                <a:solidFill>
                  <a:schemeClr val="tx1">
                    <a:tint val="75000"/>
                  </a:schemeClr>
                </a:solidFill>
              </a:defRPr>
            </a:lvl5pPr>
            <a:lvl6pPr marL="1285875" indent="0">
              <a:buNone/>
              <a:defRPr sz="788">
                <a:solidFill>
                  <a:schemeClr val="tx1">
                    <a:tint val="75000"/>
                  </a:schemeClr>
                </a:solidFill>
              </a:defRPr>
            </a:lvl6pPr>
            <a:lvl7pPr marL="1543050" indent="0">
              <a:buNone/>
              <a:defRPr sz="788">
                <a:solidFill>
                  <a:schemeClr val="tx1">
                    <a:tint val="75000"/>
                  </a:schemeClr>
                </a:solidFill>
              </a:defRPr>
            </a:lvl7pPr>
            <a:lvl8pPr marL="1800225" indent="0">
              <a:buNone/>
              <a:defRPr sz="788">
                <a:solidFill>
                  <a:schemeClr val="tx1">
                    <a:tint val="75000"/>
                  </a:schemeClr>
                </a:solidFill>
              </a:defRPr>
            </a:lvl8pPr>
            <a:lvl9pPr marL="2057400" indent="0">
              <a:buNone/>
              <a:defRPr sz="788">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58F4BB36-7D58-49A9-B3D7-AFAB23BEA089}" type="datetimeFigureOut">
              <a:rPr kumimoji="1" lang="ja-JP" altLang="en-US" smtClean="0"/>
              <a:t>2025/5/13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2EF57AB-9DDF-4141-AAAF-37256E5F26F3}" type="slidenum">
              <a:rPr kumimoji="1" lang="ja-JP" altLang="en-US" smtClean="0"/>
              <a:t>‹#›</a:t>
            </a:fld>
            <a:endParaRPr kumimoji="1" lang="ja-JP" altLang="en-US"/>
          </a:p>
        </p:txBody>
      </p:sp>
    </p:spTree>
    <p:extLst>
      <p:ext uri="{BB962C8B-B14F-4D97-AF65-F5344CB8AC3E}">
        <p14:creationId xmlns:p14="http://schemas.microsoft.com/office/powerpoint/2010/main" val="2745090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5384" y="2641601"/>
            <a:ext cx="2914650" cy="628526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41601"/>
            <a:ext cx="2914650" cy="628526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58F4BB36-7D58-49A9-B3D7-AFAB23BEA089}" type="datetimeFigureOut">
              <a:rPr kumimoji="1" lang="ja-JP" altLang="en-US" smtClean="0"/>
              <a:t>2025/5/13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2EF57AB-9DDF-4141-AAAF-37256E5F26F3}" type="slidenum">
              <a:rPr kumimoji="1" lang="ja-JP" altLang="en-US" smtClean="0"/>
              <a:t>‹#›</a:t>
            </a:fld>
            <a:endParaRPr kumimoji="1" lang="ja-JP" altLang="en-US"/>
          </a:p>
        </p:txBody>
      </p:sp>
    </p:spTree>
    <p:extLst>
      <p:ext uri="{BB962C8B-B14F-4D97-AF65-F5344CB8AC3E}">
        <p14:creationId xmlns:p14="http://schemas.microsoft.com/office/powerpoint/2010/main" val="265334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75384" y="2429340"/>
            <a:ext cx="2900363" cy="1192676"/>
          </a:xfrm>
        </p:spPr>
        <p:txBody>
          <a:bodyPr anchor="b">
            <a:normAutofit/>
          </a:bodyPr>
          <a:lstStyle>
            <a:lvl1pPr marL="0" indent="0">
              <a:spcBef>
                <a:spcPts val="0"/>
              </a:spcBef>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ja-JP" altLang="en-US" smtClean="0"/>
              <a:t>マスター テキストの書式設定</a:t>
            </a:r>
          </a:p>
        </p:txBody>
      </p:sp>
      <p:sp>
        <p:nvSpPr>
          <p:cNvPr id="4" name="Content Placeholder 3"/>
          <p:cNvSpPr>
            <a:spLocks noGrp="1"/>
          </p:cNvSpPr>
          <p:nvPr>
            <p:ph sz="half" idx="2"/>
          </p:nvPr>
        </p:nvSpPr>
        <p:spPr>
          <a:xfrm>
            <a:off x="475384" y="3622017"/>
            <a:ext cx="2900363" cy="531631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9340"/>
            <a:ext cx="2914651" cy="1192675"/>
          </a:xfrm>
        </p:spPr>
        <p:txBody>
          <a:bodyPr anchor="b"/>
          <a:lstStyle>
            <a:lvl1pPr marL="0" indent="0">
              <a:spcBef>
                <a:spcPts val="0"/>
              </a:spcBef>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22017"/>
            <a:ext cx="2914651" cy="531631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Date Placeholder 6"/>
          <p:cNvSpPr>
            <a:spLocks noGrp="1"/>
          </p:cNvSpPr>
          <p:nvPr>
            <p:ph type="dt" sz="half" idx="10"/>
          </p:nvPr>
        </p:nvSpPr>
        <p:spPr/>
        <p:txBody>
          <a:bodyPr/>
          <a:lstStyle/>
          <a:p>
            <a:fld id="{58F4BB36-7D58-49A9-B3D7-AFAB23BEA089}" type="datetimeFigureOut">
              <a:rPr kumimoji="1" lang="ja-JP" altLang="en-US" smtClean="0"/>
              <a:t>2025/5/13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2EF57AB-9DDF-4141-AAAF-37256E5F26F3}"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smtClean="0"/>
              <a:t>マスター タイトルの書式設定</a:t>
            </a:r>
            <a:endParaRPr lang="en-US" dirty="0"/>
          </a:p>
        </p:txBody>
      </p:sp>
    </p:spTree>
    <p:extLst>
      <p:ext uri="{BB962C8B-B14F-4D97-AF65-F5344CB8AC3E}">
        <p14:creationId xmlns:p14="http://schemas.microsoft.com/office/powerpoint/2010/main" val="4248010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8F4BB36-7D58-49A9-B3D7-AFAB23BEA089}" type="datetimeFigureOut">
              <a:rPr kumimoji="1" lang="ja-JP" altLang="en-US" smtClean="0"/>
              <a:t>2025/5/13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2EF57AB-9DDF-4141-AAAF-37256E5F26F3}"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smtClean="0"/>
              <a:t>マスター タイトルの書式設定</a:t>
            </a:r>
            <a:endParaRPr lang="en-US"/>
          </a:p>
        </p:txBody>
      </p:sp>
    </p:spTree>
    <p:extLst>
      <p:ext uri="{BB962C8B-B14F-4D97-AF65-F5344CB8AC3E}">
        <p14:creationId xmlns:p14="http://schemas.microsoft.com/office/powerpoint/2010/main" val="2559889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F4BB36-7D58-49A9-B3D7-AFAB23BEA089}" type="datetimeFigureOut">
              <a:rPr kumimoji="1" lang="ja-JP" altLang="en-US" smtClean="0"/>
              <a:t>2025/5/13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2EF57AB-9DDF-4141-AAAF-37256E5F26F3}" type="slidenum">
              <a:rPr kumimoji="1" lang="ja-JP" altLang="en-US" smtClean="0"/>
              <a:t>‹#›</a:t>
            </a:fld>
            <a:endParaRPr kumimoji="1" lang="ja-JP" altLang="en-US"/>
          </a:p>
        </p:txBody>
      </p:sp>
    </p:spTree>
    <p:extLst>
      <p:ext uri="{BB962C8B-B14F-4D97-AF65-F5344CB8AC3E}">
        <p14:creationId xmlns:p14="http://schemas.microsoft.com/office/powerpoint/2010/main" val="1757827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3202" y="660401"/>
            <a:ext cx="2211705" cy="2311396"/>
          </a:xfrm>
        </p:spPr>
        <p:txBody>
          <a:bodyPr anchor="b">
            <a:normAutofit/>
          </a:bodyPr>
          <a:lstStyle>
            <a:lvl1pPr>
              <a:defRPr sz="1800" b="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4650" y="1430867"/>
            <a:ext cx="3471863" cy="70442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3202" y="2971799"/>
            <a:ext cx="2211705" cy="5503335"/>
          </a:xfrm>
        </p:spPr>
        <p:txBody>
          <a:bodyPr>
            <a:normAutofit/>
          </a:bodyPr>
          <a:lstStyle>
            <a:lvl1pPr marL="0" indent="0">
              <a:lnSpc>
                <a:spcPct val="90000"/>
              </a:lnSpc>
              <a:buNone/>
              <a:defRPr sz="900"/>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8F4BB36-7D58-49A9-B3D7-AFAB23BEA089}" type="datetimeFigureOut">
              <a:rPr kumimoji="1" lang="ja-JP" altLang="en-US" smtClean="0"/>
              <a:t>2025/5/13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2EF57AB-9DDF-4141-AAAF-37256E5F26F3}" type="slidenum">
              <a:rPr kumimoji="1" lang="ja-JP" altLang="en-US" smtClean="0"/>
              <a:t>‹#›</a:t>
            </a:fld>
            <a:endParaRPr kumimoji="1" lang="ja-JP" altLang="en-US"/>
          </a:p>
        </p:txBody>
      </p:sp>
    </p:spTree>
    <p:extLst>
      <p:ext uri="{BB962C8B-B14F-4D97-AF65-F5344CB8AC3E}">
        <p14:creationId xmlns:p14="http://schemas.microsoft.com/office/powerpoint/2010/main" val="2611096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3202" y="660400"/>
            <a:ext cx="2211705" cy="2311400"/>
          </a:xfrm>
        </p:spPr>
        <p:txBody>
          <a:bodyPr anchor="b">
            <a:normAutofit/>
          </a:bodyPr>
          <a:lstStyle>
            <a:lvl1pPr>
              <a:defRPr sz="1800" b="0"/>
            </a:lvl1pPr>
          </a:lstStyle>
          <a:p>
            <a:r>
              <a:rPr lang="ja-JP" altLang="en-US" smtClean="0"/>
              <a:t>マスター タイトルの書式設定</a:t>
            </a:r>
            <a:endParaRPr lang="en-US" dirty="0"/>
          </a:p>
        </p:txBody>
      </p:sp>
      <p:sp>
        <p:nvSpPr>
          <p:cNvPr id="3" name="Picture Placeholder 2"/>
          <p:cNvSpPr>
            <a:spLocks noGrp="1"/>
          </p:cNvSpPr>
          <p:nvPr>
            <p:ph type="pic" idx="1"/>
          </p:nvPr>
        </p:nvSpPr>
        <p:spPr>
          <a:xfrm>
            <a:off x="2914650" y="1430867"/>
            <a:ext cx="3471863" cy="7044267"/>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ja-JP" altLang="en-US" smtClean="0"/>
              <a:t>図を追加</a:t>
            </a:r>
            <a:endParaRPr lang="en-US" dirty="0"/>
          </a:p>
        </p:txBody>
      </p:sp>
      <p:sp>
        <p:nvSpPr>
          <p:cNvPr id="4" name="Text Placeholder 3"/>
          <p:cNvSpPr>
            <a:spLocks noGrp="1"/>
          </p:cNvSpPr>
          <p:nvPr>
            <p:ph type="body" sz="half" idx="2"/>
          </p:nvPr>
        </p:nvSpPr>
        <p:spPr>
          <a:xfrm>
            <a:off x="473202" y="2971800"/>
            <a:ext cx="2211705" cy="5503333"/>
          </a:xfrm>
        </p:spPr>
        <p:txBody>
          <a:bodyPr>
            <a:normAutofit/>
          </a:bodyPr>
          <a:lstStyle>
            <a:lvl1pPr marL="0" indent="0">
              <a:lnSpc>
                <a:spcPct val="90000"/>
              </a:lnSpc>
              <a:buNone/>
              <a:defRPr sz="900"/>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8F4BB36-7D58-49A9-B3D7-AFAB23BEA089}" type="datetimeFigureOut">
              <a:rPr kumimoji="1" lang="ja-JP" altLang="en-US" smtClean="0"/>
              <a:t>2025/5/13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2EF57AB-9DDF-4141-AAAF-37256E5F26F3}" type="slidenum">
              <a:rPr kumimoji="1" lang="ja-JP" altLang="en-US" smtClean="0"/>
              <a:t>‹#›</a:t>
            </a:fld>
            <a:endParaRPr kumimoji="1" lang="ja-JP" altLang="en-US"/>
          </a:p>
        </p:txBody>
      </p:sp>
    </p:spTree>
    <p:extLst>
      <p:ext uri="{BB962C8B-B14F-4D97-AF65-F5344CB8AC3E}">
        <p14:creationId xmlns:p14="http://schemas.microsoft.com/office/powerpoint/2010/main" val="4027297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5384" y="528320"/>
            <a:ext cx="5915025" cy="1914701"/>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5384" y="2641601"/>
            <a:ext cx="5915025" cy="6285265"/>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19">
                <a:solidFill>
                  <a:schemeClr val="tx1">
                    <a:lumMod val="65000"/>
                    <a:lumOff val="35000"/>
                  </a:schemeClr>
                </a:solidFill>
              </a:defRPr>
            </a:lvl1pPr>
          </a:lstStyle>
          <a:p>
            <a:fld id="{58F4BB36-7D58-49A9-B3D7-AFAB23BEA089}" type="datetimeFigureOut">
              <a:rPr kumimoji="1" lang="ja-JP" altLang="en-US" smtClean="0"/>
              <a:t>2025/5/13</a:t>
            </a:fld>
            <a:endParaRPr kumimoji="1" lang="ja-JP" altLang="en-US"/>
          </a:p>
        </p:txBody>
      </p:sp>
      <p:sp>
        <p:nvSpPr>
          <p:cNvPr id="5" name="Footer Placeholder 4"/>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19">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4847359" y="9181395"/>
            <a:ext cx="1543050" cy="527403"/>
          </a:xfrm>
          <a:prstGeom prst="rect">
            <a:avLst/>
          </a:prstGeom>
        </p:spPr>
        <p:txBody>
          <a:bodyPr vert="horz" lIns="91440" tIns="45720" rIns="91440" bIns="45720" rtlCol="0" anchor="ctr"/>
          <a:lstStyle>
            <a:lvl1pPr algn="r">
              <a:defRPr sz="619">
                <a:solidFill>
                  <a:schemeClr val="tx1">
                    <a:tint val="75000"/>
                  </a:schemeClr>
                </a:solidFill>
              </a:defRPr>
            </a:lvl1pPr>
          </a:lstStyle>
          <a:p>
            <a:fld id="{02EF57AB-9DDF-4141-AAAF-37256E5F26F3}" type="slidenum">
              <a:rPr kumimoji="1" lang="ja-JP" altLang="en-US" smtClean="0"/>
              <a:t>‹#›</a:t>
            </a:fld>
            <a:endParaRPr kumimoji="1" lang="ja-JP" altLang="en-US"/>
          </a:p>
        </p:txBody>
      </p:sp>
    </p:spTree>
    <p:extLst>
      <p:ext uri="{BB962C8B-B14F-4D97-AF65-F5344CB8AC3E}">
        <p14:creationId xmlns:p14="http://schemas.microsoft.com/office/powerpoint/2010/main" val="411210961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Wingdings 2" pitchFamily="18" charset="2"/>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Wingdings 2" pitchFamily="18" charset="2"/>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Wingdings 2" pitchFamily="18" charset="2"/>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Wingdings 2" pitchFamily="18" charset="2"/>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Wingdings 2" pitchFamily="18" charset="2"/>
        <a:buChar char=""/>
        <a:defRPr kumimoji="1" sz="1013" kern="1200">
          <a:solidFill>
            <a:schemeClr val="tx1"/>
          </a:solidFill>
          <a:latin typeface="+mn-lt"/>
          <a:ea typeface="+mn-ea"/>
          <a:cs typeface="+mn-cs"/>
        </a:defRPr>
      </a:lvl5pPr>
      <a:lvl6pPr marL="1414463" indent="-128588" algn="l" defTabSz="514350" rtl="0" eaLnBrk="1" latinLnBrk="0" hangingPunct="1">
        <a:spcBef>
          <a:spcPct val="20000"/>
        </a:spcBef>
        <a:buFont typeface="Wingdings 2" pitchFamily="18" charset="2"/>
        <a:buChar char=""/>
        <a:defRPr kumimoji="1" sz="1013" kern="1200">
          <a:solidFill>
            <a:schemeClr val="tx1"/>
          </a:solidFill>
          <a:latin typeface="+mn-lt"/>
          <a:ea typeface="+mn-ea"/>
          <a:cs typeface="+mn-cs"/>
        </a:defRPr>
      </a:lvl6pPr>
      <a:lvl7pPr marL="1671638" indent="-128588" algn="l" defTabSz="514350" rtl="0" eaLnBrk="1" latinLnBrk="0" hangingPunct="1">
        <a:spcBef>
          <a:spcPct val="20000"/>
        </a:spcBef>
        <a:buFont typeface="Wingdings 2" pitchFamily="18" charset="2"/>
        <a:buChar char=""/>
        <a:defRPr kumimoji="1" sz="1013" kern="1200">
          <a:solidFill>
            <a:schemeClr val="tx1"/>
          </a:solidFill>
          <a:latin typeface="+mn-lt"/>
          <a:ea typeface="+mn-ea"/>
          <a:cs typeface="+mn-cs"/>
        </a:defRPr>
      </a:lvl7pPr>
      <a:lvl8pPr marL="1928813" indent="-128588" algn="l" defTabSz="514350" rtl="0" eaLnBrk="1" latinLnBrk="0" hangingPunct="1">
        <a:spcBef>
          <a:spcPct val="20000"/>
        </a:spcBef>
        <a:buFont typeface="Wingdings 2" pitchFamily="18" charset="2"/>
        <a:buChar char=""/>
        <a:defRPr kumimoji="1" sz="1013" kern="1200">
          <a:solidFill>
            <a:schemeClr val="tx1"/>
          </a:solidFill>
          <a:latin typeface="+mn-lt"/>
          <a:ea typeface="+mn-ea"/>
          <a:cs typeface="+mn-cs"/>
        </a:defRPr>
      </a:lvl8pPr>
      <a:lvl9pPr marL="2185988" indent="-128588" algn="l" defTabSz="514350" rtl="0" eaLnBrk="1" latinLnBrk="0" hangingPunct="1">
        <a:spcBef>
          <a:spcPct val="20000"/>
        </a:spcBef>
        <a:buFont typeface="Wingdings 2" pitchFamily="18" charset="2"/>
        <a:buChar char=""/>
        <a:defRPr kumimoji="1" sz="1013" kern="1200">
          <a:solidFill>
            <a:schemeClr val="tx1"/>
          </a:solidFill>
          <a:latin typeface="+mn-lt"/>
          <a:ea typeface="+mn-ea"/>
          <a:cs typeface="+mn-cs"/>
        </a:defRPr>
      </a:lvl9pPr>
    </p:bodyStyle>
    <p:otherStyle>
      <a:defPPr>
        <a:defRPr lang="en-US"/>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6.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図 19"/>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6666" t="59431" r="77523" b="36425"/>
          <a:stretch/>
        </p:blipFill>
        <p:spPr>
          <a:xfrm>
            <a:off x="2630747" y="2094578"/>
            <a:ext cx="1550153" cy="218436"/>
          </a:xfrm>
          <a:prstGeom prst="rect">
            <a:avLst/>
          </a:prstGeom>
        </p:spPr>
      </p:pic>
      <p:sp>
        <p:nvSpPr>
          <p:cNvPr id="9" name="テキスト ボックス 8"/>
          <p:cNvSpPr txBox="1"/>
          <p:nvPr/>
        </p:nvSpPr>
        <p:spPr>
          <a:xfrm>
            <a:off x="124949" y="1916849"/>
            <a:ext cx="6617245" cy="907941"/>
          </a:xfrm>
          <a:prstGeom prst="rect">
            <a:avLst/>
          </a:prstGeom>
          <a:noFill/>
        </p:spPr>
        <p:txBody>
          <a:bodyPr wrap="square" rtlCol="0">
            <a:spAutoFit/>
          </a:bodyPr>
          <a:lstStyle/>
          <a:p>
            <a:pPr algn="ctr"/>
            <a:r>
              <a:rPr kumimoji="1" lang="ja-JP" altLang="en-US" dirty="0" smtClean="0">
                <a:latin typeface="UD デジタル 教科書体 NP-B" panose="02020700000000000000" pitchFamily="18" charset="-128"/>
                <a:ea typeface="UD デジタル 教科書体 NP-B" panose="02020700000000000000" pitchFamily="18" charset="-128"/>
              </a:rPr>
              <a:t>総合的</a:t>
            </a:r>
            <a:r>
              <a:rPr kumimoji="1" lang="ja-JP" altLang="en-US" dirty="0">
                <a:latin typeface="UD デジタル 教科書体 NP-B" panose="02020700000000000000" pitchFamily="18" charset="-128"/>
                <a:ea typeface="UD デジタル 教科書体 NP-B" panose="02020700000000000000" pitchFamily="18" charset="-128"/>
              </a:rPr>
              <a:t>な相談</a:t>
            </a:r>
            <a:endParaRPr kumimoji="1" lang="en-US" altLang="ja-JP" dirty="0">
              <a:latin typeface="UD デジタル 教科書体 NP-B" panose="02020700000000000000" pitchFamily="18" charset="-128"/>
              <a:ea typeface="UD デジタル 教科書体 NP-B" panose="02020700000000000000" pitchFamily="18" charset="-128"/>
            </a:endParaRPr>
          </a:p>
          <a:p>
            <a:r>
              <a:rPr kumimoji="1" lang="ja-JP" altLang="en-US" sz="1100" dirty="0" smtClean="0">
                <a:latin typeface="UD デジタル 教科書体 NP-B" panose="02020700000000000000" pitchFamily="18" charset="-128"/>
                <a:ea typeface="UD デジタル 教科書体 NP-B" panose="02020700000000000000" pitchFamily="18" charset="-128"/>
              </a:rPr>
              <a:t>　</a:t>
            </a:r>
            <a:endParaRPr kumimoji="1" lang="en-US" altLang="ja-JP" sz="1100" dirty="0" smtClean="0">
              <a:latin typeface="UD デジタル 教科書体 NP-B" panose="02020700000000000000" pitchFamily="18" charset="-128"/>
              <a:ea typeface="UD デジタル 教科書体 NP-B" panose="02020700000000000000" pitchFamily="18" charset="-128"/>
            </a:endParaRPr>
          </a:p>
          <a:p>
            <a:r>
              <a:rPr kumimoji="1" lang="ja-JP" altLang="en-US" sz="1200" dirty="0" smtClean="0">
                <a:latin typeface="UD デジタル 教科書体 NP-B" panose="02020700000000000000" pitchFamily="18" charset="-128"/>
                <a:ea typeface="UD デジタル 教科書体 NP-B" panose="02020700000000000000" pitchFamily="18" charset="-128"/>
              </a:rPr>
              <a:t>　宮城県</a:t>
            </a:r>
            <a:r>
              <a:rPr kumimoji="1" lang="ja-JP" altLang="en-US" sz="1200" dirty="0">
                <a:latin typeface="UD デジタル 教科書体 NP-B" panose="02020700000000000000" pitchFamily="18" charset="-128"/>
                <a:ea typeface="UD デジタル 教科書体 NP-B" panose="02020700000000000000" pitchFamily="18" charset="-128"/>
              </a:rPr>
              <a:t>で</a:t>
            </a:r>
            <a:r>
              <a:rPr kumimoji="1" lang="ja-JP" altLang="en-US" sz="1200" dirty="0" smtClean="0">
                <a:latin typeface="UD デジタル 教科書体 NP-B" panose="02020700000000000000" pitchFamily="18" charset="-128"/>
                <a:ea typeface="UD デジタル 教科書体 NP-B" panose="02020700000000000000" pitchFamily="18" charset="-128"/>
              </a:rPr>
              <a:t>は、高次</a:t>
            </a:r>
            <a:r>
              <a:rPr kumimoji="1" lang="ja-JP" altLang="en-US" sz="1200" dirty="0">
                <a:latin typeface="UD デジタル 教科書体 NP-B" panose="02020700000000000000" pitchFamily="18" charset="-128"/>
                <a:ea typeface="UD デジタル 教科書体 NP-B" panose="02020700000000000000" pitchFamily="18" charset="-128"/>
              </a:rPr>
              <a:t>脳機能障害者を支援するための事業を実施して</a:t>
            </a:r>
            <a:r>
              <a:rPr kumimoji="1" lang="ja-JP" altLang="en-US" sz="1200" dirty="0" smtClean="0">
                <a:latin typeface="UD デジタル 教科書体 NP-B" panose="02020700000000000000" pitchFamily="18" charset="-128"/>
                <a:ea typeface="UD デジタル 教科書体 NP-B" panose="02020700000000000000" pitchFamily="18" charset="-128"/>
              </a:rPr>
              <a:t>おり、各種</a:t>
            </a:r>
            <a:r>
              <a:rPr kumimoji="1" lang="ja-JP" altLang="en-US" sz="1200" dirty="0">
                <a:latin typeface="UD デジタル 教科書体 NP-B" panose="02020700000000000000" pitchFamily="18" charset="-128"/>
                <a:ea typeface="UD デジタル 教科書体 NP-B" panose="02020700000000000000" pitchFamily="18" charset="-128"/>
              </a:rPr>
              <a:t>相談に対応しています。高次脳機能障害に関する詳しいことを知りたい場合</a:t>
            </a:r>
            <a:r>
              <a:rPr kumimoji="1" lang="ja-JP" altLang="en-US" sz="1200" dirty="0" smtClean="0">
                <a:latin typeface="UD デジタル 教科書体 NP-B" panose="02020700000000000000" pitchFamily="18" charset="-128"/>
                <a:ea typeface="UD デジタル 教科書体 NP-B" panose="02020700000000000000" pitchFamily="18" charset="-128"/>
              </a:rPr>
              <a:t>は、下記</a:t>
            </a:r>
            <a:r>
              <a:rPr kumimoji="1" lang="ja-JP" altLang="en-US" sz="1200" dirty="0">
                <a:latin typeface="UD デジタル 教科書体 NP-B" panose="02020700000000000000" pitchFamily="18" charset="-128"/>
                <a:ea typeface="UD デジタル 教科書体 NP-B" panose="02020700000000000000" pitchFamily="18" charset="-128"/>
              </a:rPr>
              <a:t>の窓口にご相談ください。</a:t>
            </a:r>
            <a:endParaRPr kumimoji="1" lang="en-US" altLang="ja-JP" sz="1200" dirty="0">
              <a:latin typeface="UD デジタル 教科書体 NP-B" panose="02020700000000000000" pitchFamily="18" charset="-128"/>
              <a:ea typeface="UD デジタル 教科書体 NP-B" panose="02020700000000000000" pitchFamily="18" charset="-128"/>
            </a:endParaRPr>
          </a:p>
        </p:txBody>
      </p:sp>
      <p:sp>
        <p:nvSpPr>
          <p:cNvPr id="25" name="角丸四角形 24"/>
          <p:cNvSpPr/>
          <p:nvPr/>
        </p:nvSpPr>
        <p:spPr>
          <a:xfrm>
            <a:off x="713817" y="880691"/>
            <a:ext cx="5430357" cy="720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9" name="図 18"/>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5470" t="5614" r="84010" b="90739"/>
          <a:stretch/>
        </p:blipFill>
        <p:spPr>
          <a:xfrm>
            <a:off x="2749991" y="4856981"/>
            <a:ext cx="1311667" cy="255445"/>
          </a:xfrm>
          <a:prstGeom prst="rect">
            <a:avLst/>
          </a:prstGeom>
        </p:spPr>
      </p:pic>
      <p:sp>
        <p:nvSpPr>
          <p:cNvPr id="3" name="タイトル 1"/>
          <p:cNvSpPr>
            <a:spLocks noGrp="1"/>
          </p:cNvSpPr>
          <p:nvPr>
            <p:ph type="title"/>
          </p:nvPr>
        </p:nvSpPr>
        <p:spPr>
          <a:xfrm>
            <a:off x="-3" y="574081"/>
            <a:ext cx="6857999" cy="480038"/>
          </a:xfrm>
          <a:prstGeom prst="roundRect">
            <a:avLst>
              <a:gd name="adj" fmla="val 25139"/>
            </a:avLst>
          </a:prstGeom>
          <a:noFill/>
          <a:ln>
            <a:noFill/>
          </a:ln>
        </p:spPr>
        <p:style>
          <a:lnRef idx="3">
            <a:schemeClr val="lt1"/>
          </a:lnRef>
          <a:fillRef idx="1">
            <a:schemeClr val="accent1"/>
          </a:fillRef>
          <a:effectRef idx="1">
            <a:schemeClr val="accent1"/>
          </a:effectRef>
          <a:fontRef idx="minor">
            <a:schemeClr val="lt1"/>
          </a:fontRef>
        </p:style>
        <p:txBody>
          <a:bodyPr>
            <a:noAutofit/>
          </a:bodyPr>
          <a:lstStyle/>
          <a:p>
            <a:pPr algn="ctr"/>
            <a:r>
              <a:rPr kumimoji="1" lang="ja-JP" altLang="en-US" sz="2800" b="1" dirty="0" smtClean="0">
                <a:solidFill>
                  <a:schemeClr val="tx1"/>
                </a:solidFill>
                <a:latin typeface="UD デジタル 教科書体 NP-B" panose="02020700000000000000" pitchFamily="18" charset="-128"/>
                <a:ea typeface="UD デジタル 教科書体 NP-B" panose="02020700000000000000" pitchFamily="18" charset="-128"/>
              </a:rPr>
              <a:t>高次脳機能障害に関する相談窓口</a:t>
            </a:r>
            <a:endParaRPr kumimoji="1" lang="ja-JP" altLang="en-US" sz="2800" b="1" dirty="0">
              <a:solidFill>
                <a:schemeClr val="tx1"/>
              </a:solidFill>
              <a:latin typeface="UD デジタル 教科書体 NP-B" panose="02020700000000000000" pitchFamily="18" charset="-128"/>
              <a:ea typeface="UD デジタル 教科書体 NP-B" panose="02020700000000000000" pitchFamily="18" charset="-128"/>
            </a:endParaRPr>
          </a:p>
        </p:txBody>
      </p:sp>
      <p:graphicFrame>
        <p:nvGraphicFramePr>
          <p:cNvPr id="6" name="表 5"/>
          <p:cNvGraphicFramePr>
            <a:graphicFrameLocks noGrp="1"/>
          </p:cNvGraphicFramePr>
          <p:nvPr>
            <p:extLst>
              <p:ext uri="{D42A27DB-BD31-4B8C-83A1-F6EECF244321}">
                <p14:modId xmlns:p14="http://schemas.microsoft.com/office/powerpoint/2010/main" val="680285962"/>
              </p:ext>
            </p:extLst>
          </p:nvPr>
        </p:nvGraphicFramePr>
        <p:xfrm>
          <a:off x="124949" y="2836678"/>
          <a:ext cx="6624000" cy="1280160"/>
        </p:xfrm>
        <a:graphic>
          <a:graphicData uri="http://schemas.openxmlformats.org/drawingml/2006/table">
            <a:tbl>
              <a:tblPr firstRow="1" bandRow="1">
                <a:tableStyleId>{69012ECD-51FC-41F1-AA8D-1B2483CD663E}</a:tableStyleId>
              </a:tblPr>
              <a:tblGrid>
                <a:gridCol w="3376240">
                  <a:extLst>
                    <a:ext uri="{9D8B030D-6E8A-4147-A177-3AD203B41FA5}">
                      <a16:colId xmlns:a16="http://schemas.microsoft.com/office/drawing/2014/main" val="155393302"/>
                    </a:ext>
                  </a:extLst>
                </a:gridCol>
                <a:gridCol w="3247760">
                  <a:extLst>
                    <a:ext uri="{9D8B030D-6E8A-4147-A177-3AD203B41FA5}">
                      <a16:colId xmlns:a16="http://schemas.microsoft.com/office/drawing/2014/main" val="814838810"/>
                    </a:ext>
                  </a:extLst>
                </a:gridCol>
              </a:tblGrid>
              <a:tr h="169487">
                <a:tc>
                  <a:txBody>
                    <a:bodyPr/>
                    <a:lstStyle/>
                    <a:p>
                      <a:pPr algn="l">
                        <a:lnSpc>
                          <a:spcPct val="100000"/>
                        </a:lnSpc>
                      </a:pPr>
                      <a:r>
                        <a:rPr kumimoji="1" lang="ja-JP" altLang="en-US" sz="1200" dirty="0" smtClean="0">
                          <a:solidFill>
                            <a:sysClr val="windowText" lastClr="000000"/>
                          </a:solidFill>
                          <a:latin typeface="UD デジタル 教科書体 NP-B" panose="02020700000000000000" pitchFamily="18" charset="-128"/>
                          <a:ea typeface="UD デジタル 教科書体 NP-B" panose="02020700000000000000" pitchFamily="18" charset="-128"/>
                        </a:rPr>
                        <a:t>気仙沼市社会福祉課障害福祉係</a:t>
                      </a:r>
                      <a:endParaRPr kumimoji="1" lang="en-US" altLang="ja-JP" sz="1200" dirty="0" smtClean="0">
                        <a:solidFill>
                          <a:sysClr val="windowText" lastClr="000000"/>
                        </a:solidFill>
                        <a:latin typeface="UD デジタル 教科書体 NP-B" panose="02020700000000000000" pitchFamily="18" charset="-128"/>
                        <a:ea typeface="UD デジタル 教科書体 NP-B" panose="02020700000000000000" pitchFamily="18" charset="-128"/>
                      </a:endParaRPr>
                    </a:p>
                  </a:txBody>
                  <a:tcPr anchor="ctr">
                    <a:lnL w="19050" cap="flat" cmpd="sng" algn="ctr">
                      <a:solidFill>
                        <a:schemeClr val="accent1">
                          <a:lumMod val="75000"/>
                        </a:schemeClr>
                      </a:solidFill>
                      <a:prstDash val="solid"/>
                      <a:round/>
                      <a:headEnd type="none" w="med" len="med"/>
                      <a:tailEnd type="none" w="med" len="med"/>
                    </a:lnL>
                    <a:lnR w="6350" cap="flat" cmpd="sng" algn="ctr">
                      <a:solidFill>
                        <a:schemeClr val="accent1">
                          <a:lumMod val="75000"/>
                        </a:schemeClr>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lumMod val="75000"/>
                        </a:schemeClr>
                      </a:solidFill>
                      <a:prstDash val="solid"/>
                      <a:round/>
                      <a:headEnd type="none" w="med" len="med"/>
                      <a:tailEnd type="none" w="med" len="med"/>
                    </a:lnB>
                    <a:solidFill>
                      <a:schemeClr val="accent1">
                        <a:lumMod val="20000"/>
                        <a:lumOff val="80000"/>
                      </a:schemeClr>
                    </a:solidFill>
                  </a:tcPr>
                </a:tc>
                <a:tc>
                  <a:txBody>
                    <a:bodyPr/>
                    <a:lstStyle/>
                    <a:p>
                      <a:pPr algn="l">
                        <a:lnSpc>
                          <a:spcPct val="100000"/>
                        </a:lnSpc>
                      </a:pPr>
                      <a:r>
                        <a:rPr kumimoji="1" lang="en-US" altLang="ja-JP" sz="1200" dirty="0" smtClean="0">
                          <a:solidFill>
                            <a:sysClr val="windowText" lastClr="000000"/>
                          </a:solidFill>
                          <a:latin typeface="UD デジタル 教科書体 NP-B" panose="02020700000000000000" pitchFamily="18" charset="-128"/>
                          <a:ea typeface="UD デジタル 教科書体 NP-B" panose="02020700000000000000" pitchFamily="18" charset="-128"/>
                        </a:rPr>
                        <a:t>0226-52-0498</a:t>
                      </a:r>
                    </a:p>
                  </a:txBody>
                  <a:tcPr anchor="ctr">
                    <a:lnL w="6350" cap="flat" cmpd="sng" algn="ctr">
                      <a:solidFill>
                        <a:schemeClr val="accent1">
                          <a:lumMod val="75000"/>
                        </a:schemeClr>
                      </a:solidFill>
                      <a:prstDash val="solid"/>
                      <a:round/>
                      <a:headEnd type="none" w="med" len="med"/>
                      <a:tailEnd type="none" w="med" len="med"/>
                    </a:lnL>
                    <a:lnR w="19050" cap="flat" cmpd="sng" algn="ctr">
                      <a:solidFill>
                        <a:schemeClr val="accent1">
                          <a:lumMod val="75000"/>
                        </a:schemeClr>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lumMod val="75000"/>
                        </a:scheme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392152752"/>
                  </a:ext>
                </a:extLst>
              </a:tr>
              <a:tr h="169487">
                <a:tc>
                  <a:txBody>
                    <a:bodyPr/>
                    <a:lstStyle/>
                    <a:p>
                      <a:pPr algn="l">
                        <a:lnSpc>
                          <a:spcPct val="100000"/>
                        </a:lnSpc>
                      </a:pPr>
                      <a:r>
                        <a:rPr kumimoji="1" lang="ja-JP" altLang="en-US" sz="1200" dirty="0" smtClean="0">
                          <a:solidFill>
                            <a:sysClr val="windowText" lastClr="000000"/>
                          </a:solidFill>
                          <a:latin typeface="UD デジタル 教科書体 NP-B" panose="02020700000000000000" pitchFamily="18" charset="-128"/>
                          <a:ea typeface="UD デジタル 教科書体 NP-B" panose="02020700000000000000" pitchFamily="18" charset="-128"/>
                        </a:rPr>
                        <a:t>南三陸町保健福祉課健康増進係</a:t>
                      </a:r>
                      <a:endParaRPr kumimoji="1" lang="en-US" altLang="ja-JP" sz="1200" dirty="0" smtClean="0">
                        <a:solidFill>
                          <a:sysClr val="windowText" lastClr="000000"/>
                        </a:solidFill>
                        <a:latin typeface="UD デジタル 教科書体 NP-B" panose="02020700000000000000" pitchFamily="18" charset="-128"/>
                        <a:ea typeface="UD デジタル 教科書体 NP-B" panose="02020700000000000000" pitchFamily="18" charset="-128"/>
                      </a:endParaRPr>
                    </a:p>
                  </a:txBody>
                  <a:tcPr anchor="ctr">
                    <a:lnL w="19050" cap="flat" cmpd="sng" algn="ctr">
                      <a:solidFill>
                        <a:schemeClr val="accent1">
                          <a:lumMod val="75000"/>
                        </a:schemeClr>
                      </a:solidFill>
                      <a:prstDash val="solid"/>
                      <a:round/>
                      <a:headEnd type="none" w="med" len="med"/>
                      <a:tailEnd type="none" w="med" len="med"/>
                    </a:lnL>
                    <a:lnR w="6350" cap="flat" cmpd="sng" algn="ctr">
                      <a:solidFill>
                        <a:schemeClr val="accent1">
                          <a:lumMod val="75000"/>
                        </a:schemeClr>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lumMod val="75000"/>
                        </a:schemeClr>
                      </a:solidFill>
                      <a:prstDash val="solid"/>
                      <a:round/>
                      <a:headEnd type="none" w="med" len="med"/>
                      <a:tailEnd type="none" w="med" len="med"/>
                    </a:lnB>
                    <a:solidFill>
                      <a:schemeClr val="accent1">
                        <a:lumMod val="20000"/>
                        <a:lumOff val="80000"/>
                      </a:schemeClr>
                    </a:solidFill>
                  </a:tcPr>
                </a:tc>
                <a:tc>
                  <a:txBody>
                    <a:bodyPr/>
                    <a:lstStyle/>
                    <a:p>
                      <a:pPr algn="l">
                        <a:lnSpc>
                          <a:spcPct val="100000"/>
                        </a:lnSpc>
                      </a:pPr>
                      <a:r>
                        <a:rPr kumimoji="1" lang="en-US" altLang="ja-JP" sz="1200" dirty="0" smtClean="0">
                          <a:solidFill>
                            <a:sysClr val="windowText" lastClr="000000"/>
                          </a:solidFill>
                          <a:latin typeface="UD デジタル 教科書体 NP-B" panose="02020700000000000000" pitchFamily="18" charset="-128"/>
                          <a:ea typeface="UD デジタル 教科書体 NP-B" panose="02020700000000000000" pitchFamily="18" charset="-128"/>
                        </a:rPr>
                        <a:t>0226-46-5113</a:t>
                      </a:r>
                    </a:p>
                  </a:txBody>
                  <a:tcPr anchor="ctr">
                    <a:lnL w="6350" cap="flat" cmpd="sng" algn="ctr">
                      <a:solidFill>
                        <a:schemeClr val="accent1">
                          <a:lumMod val="75000"/>
                        </a:schemeClr>
                      </a:solidFill>
                      <a:prstDash val="solid"/>
                      <a:round/>
                      <a:headEnd type="none" w="med" len="med"/>
                      <a:tailEnd type="none" w="med" len="med"/>
                    </a:lnL>
                    <a:lnR w="19050" cap="flat" cmpd="sng" algn="ctr">
                      <a:solidFill>
                        <a:schemeClr val="accent1">
                          <a:lumMod val="75000"/>
                        </a:schemeClr>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lumMod val="75000"/>
                        </a:scheme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712284563"/>
                  </a:ext>
                </a:extLst>
              </a:tr>
              <a:tr h="169487">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1200" dirty="0" smtClean="0">
                          <a:solidFill>
                            <a:sysClr val="windowText" lastClr="000000"/>
                          </a:solidFill>
                          <a:latin typeface="UD デジタル 教科書体 NP-B" panose="02020700000000000000" pitchFamily="18" charset="-128"/>
                          <a:ea typeface="UD デジタル 教科書体 NP-B" panose="02020700000000000000" pitchFamily="18" charset="-128"/>
                        </a:rPr>
                        <a:t>宮城県気仙沼保健福祉事務所　母子・障害班</a:t>
                      </a:r>
                      <a:endParaRPr kumimoji="1" lang="en-US" altLang="ja-JP" sz="1200" dirty="0" smtClean="0">
                        <a:solidFill>
                          <a:sysClr val="windowText" lastClr="000000"/>
                        </a:solidFill>
                        <a:latin typeface="UD デジタル 教科書体 NP-B" panose="02020700000000000000" pitchFamily="18" charset="-128"/>
                        <a:ea typeface="UD デジタル 教科書体 NP-B" panose="02020700000000000000" pitchFamily="18" charset="-128"/>
                      </a:endParaRPr>
                    </a:p>
                  </a:txBody>
                  <a:tcPr anchor="ctr">
                    <a:lnL w="19050" cap="flat" cmpd="sng" algn="ctr">
                      <a:solidFill>
                        <a:schemeClr val="accent1">
                          <a:lumMod val="75000"/>
                        </a:schemeClr>
                      </a:solidFill>
                      <a:prstDash val="solid"/>
                      <a:round/>
                      <a:headEnd type="none" w="med" len="med"/>
                      <a:tailEnd type="none" w="med" len="med"/>
                    </a:lnL>
                    <a:lnR w="6350" cap="flat" cmpd="sng" algn="ctr">
                      <a:solidFill>
                        <a:schemeClr val="accent1">
                          <a:lumMod val="75000"/>
                        </a:schemeClr>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lumMod val="75000"/>
                        </a:schemeClr>
                      </a:solidFill>
                      <a:prstDash val="solid"/>
                      <a:round/>
                      <a:headEnd type="none" w="med" len="med"/>
                      <a:tailEnd type="none" w="med" len="med"/>
                    </a:lnB>
                    <a:solidFill>
                      <a:schemeClr val="accent1">
                        <a:lumMod val="20000"/>
                        <a:lumOff val="80000"/>
                      </a:schemeClr>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en-US" altLang="ja-JP" sz="1200" dirty="0" smtClean="0">
                          <a:solidFill>
                            <a:sysClr val="windowText" lastClr="000000"/>
                          </a:solidFill>
                          <a:latin typeface="UD デジタル 教科書体 NP-B" panose="02020700000000000000" pitchFamily="18" charset="-128"/>
                          <a:ea typeface="UD デジタル 教科書体 NP-B" panose="02020700000000000000" pitchFamily="18" charset="-128"/>
                        </a:rPr>
                        <a:t>0226-21-1356</a:t>
                      </a:r>
                    </a:p>
                  </a:txBody>
                  <a:tcPr anchor="ctr">
                    <a:lnL w="6350" cap="flat" cmpd="sng" algn="ctr">
                      <a:solidFill>
                        <a:schemeClr val="accent1">
                          <a:lumMod val="75000"/>
                        </a:schemeClr>
                      </a:solidFill>
                      <a:prstDash val="solid"/>
                      <a:round/>
                      <a:headEnd type="none" w="med" len="med"/>
                      <a:tailEnd type="none" w="med" len="med"/>
                    </a:lnL>
                    <a:lnR w="19050" cap="flat" cmpd="sng" algn="ctr">
                      <a:solidFill>
                        <a:schemeClr val="accent1">
                          <a:lumMod val="75000"/>
                        </a:schemeClr>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lumMod val="75000"/>
                        </a:scheme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014497071"/>
                  </a:ext>
                </a:extLst>
              </a:tr>
              <a:tr h="169487">
                <a:tc>
                  <a:txBody>
                    <a:bodyPr/>
                    <a:lstStyle/>
                    <a:p>
                      <a:pPr algn="l">
                        <a:lnSpc>
                          <a:spcPct val="100000"/>
                        </a:lnSpc>
                      </a:pPr>
                      <a:r>
                        <a:rPr kumimoji="1" lang="ja-JP" altLang="en-US" sz="1200" dirty="0" smtClean="0">
                          <a:solidFill>
                            <a:sysClr val="windowText" lastClr="000000"/>
                          </a:solidFill>
                          <a:latin typeface="UD デジタル 教科書体 NP-B" panose="02020700000000000000" pitchFamily="18" charset="-128"/>
                          <a:ea typeface="UD デジタル 教科書体 NP-B" panose="02020700000000000000" pitchFamily="18" charset="-128"/>
                        </a:rPr>
                        <a:t>宮城県リハビリテーション支援センター　</a:t>
                      </a:r>
                    </a:p>
                    <a:p>
                      <a:pPr algn="l">
                        <a:lnSpc>
                          <a:spcPct val="100000"/>
                        </a:lnSpc>
                      </a:pPr>
                      <a:r>
                        <a:rPr kumimoji="1" lang="ja-JP" altLang="en-US" sz="1200" dirty="0" smtClean="0">
                          <a:solidFill>
                            <a:sysClr val="windowText" lastClr="000000"/>
                          </a:solidFill>
                          <a:latin typeface="UD デジタル 教科書体 NP-B" panose="02020700000000000000" pitchFamily="18" charset="-128"/>
                          <a:ea typeface="UD デジタル 教科書体 NP-B" panose="02020700000000000000" pitchFamily="18" charset="-128"/>
                        </a:rPr>
                        <a:t>リハビリテーション支援班</a:t>
                      </a:r>
                    </a:p>
                  </a:txBody>
                  <a:tcPr anchor="ctr">
                    <a:lnL w="19050" cap="flat" cmpd="sng" algn="ctr">
                      <a:solidFill>
                        <a:schemeClr val="accent1">
                          <a:lumMod val="75000"/>
                        </a:schemeClr>
                      </a:solidFill>
                      <a:prstDash val="solid"/>
                      <a:round/>
                      <a:headEnd type="none" w="med" len="med"/>
                      <a:tailEnd type="none" w="med" len="med"/>
                    </a:lnL>
                    <a:lnR w="6350" cap="flat" cmpd="sng" algn="ctr">
                      <a:solidFill>
                        <a:schemeClr val="accent1">
                          <a:lumMod val="75000"/>
                        </a:schemeClr>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lumMod val="75000"/>
                        </a:schemeClr>
                      </a:solidFill>
                      <a:prstDash val="solid"/>
                      <a:round/>
                      <a:headEnd type="none" w="med" len="med"/>
                      <a:tailEnd type="none" w="med" len="med"/>
                    </a:lnB>
                    <a:solidFill>
                      <a:schemeClr val="accent1">
                        <a:lumMod val="20000"/>
                        <a:lumOff val="80000"/>
                      </a:schemeClr>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en-US" altLang="ja-JP" sz="1200" dirty="0" smtClean="0">
                          <a:solidFill>
                            <a:sysClr val="windowText" lastClr="000000"/>
                          </a:solidFill>
                          <a:latin typeface="UD デジタル 教科書体 NP-B" panose="02020700000000000000" pitchFamily="18" charset="-128"/>
                          <a:ea typeface="UD デジタル 教科書体 NP-B" panose="02020700000000000000" pitchFamily="18" charset="-128"/>
                        </a:rPr>
                        <a:t>022-784-3588</a:t>
                      </a:r>
                      <a:endParaRPr kumimoji="1" lang="ja-JP" altLang="en-US" sz="1200" dirty="0" smtClean="0">
                        <a:solidFill>
                          <a:sysClr val="windowText" lastClr="000000"/>
                        </a:solidFill>
                        <a:latin typeface="UD デジタル 教科書体 NP-B" panose="02020700000000000000" pitchFamily="18" charset="-128"/>
                        <a:ea typeface="UD デジタル 教科書体 NP-B" panose="02020700000000000000" pitchFamily="18" charset="-128"/>
                      </a:endParaRPr>
                    </a:p>
                  </a:txBody>
                  <a:tcPr anchor="ctr">
                    <a:lnL w="6350" cap="flat" cmpd="sng" algn="ctr">
                      <a:solidFill>
                        <a:schemeClr val="accent1">
                          <a:lumMod val="75000"/>
                        </a:schemeClr>
                      </a:solidFill>
                      <a:prstDash val="solid"/>
                      <a:round/>
                      <a:headEnd type="none" w="med" len="med"/>
                      <a:tailEnd type="none" w="med" len="med"/>
                    </a:lnL>
                    <a:lnR w="19050" cap="flat" cmpd="sng" algn="ctr">
                      <a:solidFill>
                        <a:schemeClr val="accent1">
                          <a:lumMod val="75000"/>
                        </a:schemeClr>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lumMod val="75000"/>
                        </a:scheme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772155422"/>
                  </a:ext>
                </a:extLst>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895876592"/>
              </p:ext>
            </p:extLst>
          </p:nvPr>
        </p:nvGraphicFramePr>
        <p:xfrm>
          <a:off x="124949" y="5862162"/>
          <a:ext cx="6617245" cy="1188720"/>
        </p:xfrm>
        <a:graphic>
          <a:graphicData uri="http://schemas.openxmlformats.org/drawingml/2006/table">
            <a:tbl>
              <a:tblPr firstRow="1" bandRow="1">
                <a:tableStyleId>{69012ECD-51FC-41F1-AA8D-1B2483CD663E}</a:tableStyleId>
              </a:tblPr>
              <a:tblGrid>
                <a:gridCol w="3376240">
                  <a:extLst>
                    <a:ext uri="{9D8B030D-6E8A-4147-A177-3AD203B41FA5}">
                      <a16:colId xmlns:a16="http://schemas.microsoft.com/office/drawing/2014/main" val="155393302"/>
                    </a:ext>
                  </a:extLst>
                </a:gridCol>
                <a:gridCol w="3241005">
                  <a:extLst>
                    <a:ext uri="{9D8B030D-6E8A-4147-A177-3AD203B41FA5}">
                      <a16:colId xmlns:a16="http://schemas.microsoft.com/office/drawing/2014/main" val="814838810"/>
                    </a:ext>
                  </a:extLst>
                </a:gridCol>
              </a:tblGrid>
              <a:tr h="150492">
                <a:tc>
                  <a:txBody>
                    <a:bodyPr/>
                    <a:lstStyle/>
                    <a:p>
                      <a:pPr algn="l">
                        <a:lnSpc>
                          <a:spcPct val="100000"/>
                        </a:lnSpc>
                      </a:pPr>
                      <a:r>
                        <a:rPr kumimoji="1" lang="ja-JP" altLang="en-US" sz="1200" dirty="0" smtClean="0">
                          <a:solidFill>
                            <a:schemeClr val="tx1"/>
                          </a:solidFill>
                          <a:latin typeface="UD デジタル 教科書体 NP-B" panose="02020700000000000000" pitchFamily="18" charset="-128"/>
                          <a:ea typeface="UD デジタル 教科書体 NP-B" panose="02020700000000000000" pitchFamily="18" charset="-128"/>
                        </a:rPr>
                        <a:t>東北医科薬科大学病院</a:t>
                      </a:r>
                      <a:endParaRPr kumimoji="1" lang="en-US" altLang="ja-JP" sz="1200" dirty="0" smtClean="0">
                        <a:solidFill>
                          <a:schemeClr val="tx1"/>
                        </a:solidFill>
                        <a:latin typeface="UD デジタル 教科書体 NP-B" panose="02020700000000000000" pitchFamily="18" charset="-128"/>
                        <a:ea typeface="UD デジタル 教科書体 NP-B" panose="02020700000000000000" pitchFamily="18" charset="-128"/>
                      </a:endParaRPr>
                    </a:p>
                    <a:p>
                      <a:pPr algn="l">
                        <a:lnSpc>
                          <a:spcPct val="100000"/>
                        </a:lnSpc>
                      </a:pPr>
                      <a:r>
                        <a:rPr kumimoji="1" lang="ja-JP" altLang="en-US" sz="1200" dirty="0" smtClean="0">
                          <a:solidFill>
                            <a:schemeClr val="tx1"/>
                          </a:solidFill>
                          <a:latin typeface="UD デジタル 教科書体 NP-B" panose="02020700000000000000" pitchFamily="18" charset="-128"/>
                          <a:ea typeface="UD デジタル 教科書体 NP-B" panose="02020700000000000000" pitchFamily="18" charset="-128"/>
                        </a:rPr>
                        <a:t>（拠点病院、高次脳機能障害支援センター）</a:t>
                      </a:r>
                    </a:p>
                  </a:txBody>
                  <a:tcPr anchor="ctr">
                    <a:lnL w="19050" cap="flat" cmpd="sng" algn="ctr">
                      <a:solidFill>
                        <a:schemeClr val="accent6">
                          <a:lumMod val="75000"/>
                        </a:schemeClr>
                      </a:solidFill>
                      <a:prstDash val="solid"/>
                      <a:round/>
                      <a:headEnd type="none" w="med" len="med"/>
                      <a:tailEnd type="none" w="med" len="med"/>
                    </a:lnL>
                    <a:lnR w="6350" cap="flat" cmpd="sng" algn="ctr">
                      <a:solidFill>
                        <a:schemeClr val="accent6">
                          <a:lumMod val="75000"/>
                        </a:schemeClr>
                      </a:solidFill>
                      <a:prstDash val="solid"/>
                      <a:round/>
                      <a:headEnd type="none" w="med" len="med"/>
                      <a:tailEnd type="none" w="med" len="med"/>
                    </a:lnR>
                    <a:lnT w="19050" cap="flat" cmpd="sng" algn="ctr">
                      <a:solidFill>
                        <a:schemeClr val="accent6">
                          <a:lumMod val="75000"/>
                        </a:schemeClr>
                      </a:solidFill>
                      <a:prstDash val="solid"/>
                      <a:round/>
                      <a:headEnd type="none" w="med" len="med"/>
                      <a:tailEnd type="none" w="med" len="med"/>
                    </a:lnT>
                    <a:lnB w="19050" cap="flat" cmpd="sng" algn="ctr">
                      <a:solidFill>
                        <a:schemeClr val="accent6">
                          <a:lumMod val="75000"/>
                        </a:schemeClr>
                      </a:solidFill>
                      <a:prstDash val="solid"/>
                      <a:round/>
                      <a:headEnd type="none" w="med" len="med"/>
                      <a:tailEnd type="none" w="med" len="med"/>
                    </a:lnB>
                    <a:solidFill>
                      <a:schemeClr val="accent6">
                        <a:lumMod val="40000"/>
                        <a:lumOff val="60000"/>
                      </a:schemeClr>
                    </a:solidFill>
                  </a:tcPr>
                </a:tc>
                <a:tc>
                  <a:txBody>
                    <a:bodyPr/>
                    <a:lstStyle/>
                    <a:p>
                      <a:pPr algn="l">
                        <a:lnSpc>
                          <a:spcPct val="100000"/>
                        </a:lnSpc>
                      </a:pPr>
                      <a:r>
                        <a:rPr kumimoji="1" lang="en-US" altLang="ja-JP" sz="1200" dirty="0" smtClean="0">
                          <a:solidFill>
                            <a:schemeClr val="tx1"/>
                          </a:solidFill>
                          <a:latin typeface="UD デジタル 教科書体 NP-B" panose="02020700000000000000" pitchFamily="18" charset="-128"/>
                          <a:ea typeface="UD デジタル 教科書体 NP-B" panose="02020700000000000000" pitchFamily="18" charset="-128"/>
                        </a:rPr>
                        <a:t>022-259-1221</a:t>
                      </a:r>
                      <a:r>
                        <a:rPr kumimoji="1" lang="ja-JP" altLang="en-US" sz="1200" dirty="0" smtClean="0">
                          <a:solidFill>
                            <a:schemeClr val="tx1"/>
                          </a:solidFill>
                          <a:latin typeface="UD デジタル 教科書体 NP-B" panose="02020700000000000000" pitchFamily="18" charset="-128"/>
                          <a:ea typeface="UD デジタル 教科書体 NP-B" panose="02020700000000000000" pitchFamily="18" charset="-128"/>
                        </a:rPr>
                        <a:t>（代表）</a:t>
                      </a:r>
                      <a:endParaRPr kumimoji="1" lang="en-US" altLang="ja-JP" sz="1200" dirty="0" smtClean="0">
                        <a:solidFill>
                          <a:schemeClr val="tx1"/>
                        </a:solidFill>
                        <a:latin typeface="UD デジタル 教科書体 NP-B" panose="02020700000000000000" pitchFamily="18" charset="-128"/>
                        <a:ea typeface="UD デジタル 教科書体 NP-B" panose="02020700000000000000" pitchFamily="18" charset="-128"/>
                      </a:endParaRPr>
                    </a:p>
                    <a:p>
                      <a:pPr algn="l">
                        <a:lnSpc>
                          <a:spcPct val="100000"/>
                        </a:lnSpc>
                      </a:pPr>
                      <a:r>
                        <a:rPr kumimoji="1" lang="ja-JP" altLang="en-US" sz="1200" dirty="0" smtClean="0">
                          <a:solidFill>
                            <a:schemeClr val="tx1"/>
                          </a:solidFill>
                          <a:latin typeface="UD デジタル 教科書体 NP-B" panose="02020700000000000000" pitchFamily="18" charset="-128"/>
                          <a:ea typeface="UD デジタル 教科書体 NP-B" panose="02020700000000000000" pitchFamily="18" charset="-128"/>
                        </a:rPr>
                        <a:t>相談支援センターご相談の際は「高次脳機能障害の件」とお伝えください。</a:t>
                      </a:r>
                    </a:p>
                  </a:txBody>
                  <a:tcPr anchor="ctr">
                    <a:lnL w="6350" cap="flat" cmpd="sng" algn="ctr">
                      <a:solidFill>
                        <a:schemeClr val="accent6">
                          <a:lumMod val="75000"/>
                        </a:schemeClr>
                      </a:solidFill>
                      <a:prstDash val="solid"/>
                      <a:round/>
                      <a:headEnd type="none" w="med" len="med"/>
                      <a:tailEnd type="none" w="med" len="med"/>
                    </a:lnL>
                    <a:lnR w="19050" cap="flat" cmpd="sng" algn="ctr">
                      <a:solidFill>
                        <a:schemeClr val="accent6">
                          <a:lumMod val="75000"/>
                        </a:schemeClr>
                      </a:solidFill>
                      <a:prstDash val="solid"/>
                      <a:round/>
                      <a:headEnd type="none" w="med" len="med"/>
                      <a:tailEnd type="none" w="med" len="med"/>
                    </a:lnR>
                    <a:lnT w="19050" cap="flat" cmpd="sng" algn="ctr">
                      <a:solidFill>
                        <a:schemeClr val="accent6">
                          <a:lumMod val="75000"/>
                        </a:schemeClr>
                      </a:solidFill>
                      <a:prstDash val="solid"/>
                      <a:round/>
                      <a:headEnd type="none" w="med" len="med"/>
                      <a:tailEnd type="none" w="med" len="med"/>
                    </a:lnT>
                    <a:lnB w="19050" cap="flat" cmpd="sng" algn="ctr">
                      <a:solidFill>
                        <a:schemeClr val="accent6">
                          <a:lumMod val="75000"/>
                        </a:schemeClr>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3947307510"/>
                  </a:ext>
                </a:extLst>
              </a:tr>
              <a:tr h="150492">
                <a:tc>
                  <a:txBody>
                    <a:bodyPr/>
                    <a:lstStyle/>
                    <a:p>
                      <a:pPr algn="l">
                        <a:lnSpc>
                          <a:spcPct val="100000"/>
                        </a:lnSpc>
                      </a:pPr>
                      <a:r>
                        <a:rPr kumimoji="1" lang="ja-JP" altLang="en-US" sz="1200" dirty="0" smtClean="0">
                          <a:latin typeface="UD デジタル 教科書体 NP-B" panose="02020700000000000000" pitchFamily="18" charset="-128"/>
                          <a:ea typeface="UD デジタル 教科書体 NP-B" panose="02020700000000000000" pitchFamily="18" charset="-128"/>
                        </a:rPr>
                        <a:t>気仙沼市立病院</a:t>
                      </a:r>
                      <a:endParaRPr kumimoji="1" lang="en-US" altLang="ja-JP" sz="1200" dirty="0" smtClean="0">
                        <a:latin typeface="UD デジタル 教科書体 NP-B" panose="02020700000000000000" pitchFamily="18" charset="-128"/>
                        <a:ea typeface="UD デジタル 教科書体 NP-B" panose="02020700000000000000" pitchFamily="18" charset="-128"/>
                      </a:endParaRPr>
                    </a:p>
                  </a:txBody>
                  <a:tcPr anchor="ctr">
                    <a:lnL w="19050" cap="flat" cmpd="sng" algn="ctr">
                      <a:solidFill>
                        <a:schemeClr val="accent6">
                          <a:lumMod val="75000"/>
                        </a:schemeClr>
                      </a:solidFill>
                      <a:prstDash val="solid"/>
                      <a:round/>
                      <a:headEnd type="none" w="med" len="med"/>
                      <a:tailEnd type="none" w="med" len="med"/>
                    </a:lnL>
                    <a:lnR w="6350" cap="flat" cmpd="sng" algn="ctr">
                      <a:solidFill>
                        <a:schemeClr val="accent6">
                          <a:lumMod val="75000"/>
                        </a:schemeClr>
                      </a:solidFill>
                      <a:prstDash val="solid"/>
                      <a:round/>
                      <a:headEnd type="none" w="med" len="med"/>
                      <a:tailEnd type="none" w="med" len="med"/>
                    </a:lnR>
                    <a:lnT w="19050" cap="flat" cmpd="sng" algn="ctr">
                      <a:solidFill>
                        <a:schemeClr val="accent6">
                          <a:lumMod val="75000"/>
                        </a:schemeClr>
                      </a:solidFill>
                      <a:prstDash val="solid"/>
                      <a:round/>
                      <a:headEnd type="none" w="med" len="med"/>
                      <a:tailEnd type="none" w="med" len="med"/>
                    </a:lnT>
                    <a:lnB w="19050" cap="flat" cmpd="sng" algn="ctr">
                      <a:solidFill>
                        <a:schemeClr val="accent6">
                          <a:lumMod val="75000"/>
                        </a:schemeClr>
                      </a:solidFill>
                      <a:prstDash val="solid"/>
                      <a:round/>
                      <a:headEnd type="none" w="med" len="med"/>
                      <a:tailEnd type="none" w="med" len="med"/>
                    </a:lnB>
                    <a:solidFill>
                      <a:schemeClr val="accent6">
                        <a:lumMod val="40000"/>
                        <a:lumOff val="60000"/>
                      </a:schemeClr>
                    </a:solidFill>
                  </a:tcPr>
                </a:tc>
                <a:tc>
                  <a:txBody>
                    <a:bodyPr/>
                    <a:lstStyle/>
                    <a:p>
                      <a:pPr algn="l">
                        <a:lnSpc>
                          <a:spcPct val="100000"/>
                        </a:lnSpc>
                      </a:pPr>
                      <a:r>
                        <a:rPr kumimoji="1" lang="en-US" altLang="ja-JP" sz="1200" dirty="0" smtClean="0">
                          <a:latin typeface="UD デジタル 教科書体 NP-B" panose="02020700000000000000" pitchFamily="18" charset="-128"/>
                          <a:ea typeface="UD デジタル 教科書体 NP-B" panose="02020700000000000000" pitchFamily="18" charset="-128"/>
                        </a:rPr>
                        <a:t>0226-22-7100</a:t>
                      </a:r>
                    </a:p>
                  </a:txBody>
                  <a:tcPr anchor="ctr">
                    <a:lnL w="6350" cap="flat" cmpd="sng" algn="ctr">
                      <a:solidFill>
                        <a:schemeClr val="accent6">
                          <a:lumMod val="75000"/>
                        </a:schemeClr>
                      </a:solidFill>
                      <a:prstDash val="solid"/>
                      <a:round/>
                      <a:headEnd type="none" w="med" len="med"/>
                      <a:tailEnd type="none" w="med" len="med"/>
                    </a:lnL>
                    <a:lnR w="19050" cap="flat" cmpd="sng" algn="ctr">
                      <a:solidFill>
                        <a:schemeClr val="accent6">
                          <a:lumMod val="75000"/>
                        </a:schemeClr>
                      </a:solidFill>
                      <a:prstDash val="solid"/>
                      <a:round/>
                      <a:headEnd type="none" w="med" len="med"/>
                      <a:tailEnd type="none" w="med" len="med"/>
                    </a:lnR>
                    <a:lnT w="19050" cap="flat" cmpd="sng" algn="ctr">
                      <a:solidFill>
                        <a:schemeClr val="accent6">
                          <a:lumMod val="75000"/>
                        </a:schemeClr>
                      </a:solidFill>
                      <a:prstDash val="solid"/>
                      <a:round/>
                      <a:headEnd type="none" w="med" len="med"/>
                      <a:tailEnd type="none" w="med" len="med"/>
                    </a:lnT>
                    <a:lnB w="19050" cap="flat" cmpd="sng" algn="ctr">
                      <a:solidFill>
                        <a:schemeClr val="accent6">
                          <a:lumMod val="75000"/>
                        </a:schemeClr>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130209012"/>
                  </a:ext>
                </a:extLst>
              </a:tr>
              <a:tr h="150492">
                <a:tc>
                  <a:txBody>
                    <a:bodyPr/>
                    <a:lstStyle/>
                    <a:p>
                      <a:pPr algn="l">
                        <a:lnSpc>
                          <a:spcPct val="100000"/>
                        </a:lnSpc>
                      </a:pPr>
                      <a:r>
                        <a:rPr kumimoji="1" lang="ja-JP" altLang="en-US" sz="1200" dirty="0" smtClean="0">
                          <a:latin typeface="UD デジタル 教科書体 NP-B" panose="02020700000000000000" pitchFamily="18" charset="-128"/>
                          <a:ea typeface="UD デジタル 教科書体 NP-B" panose="02020700000000000000" pitchFamily="18" charset="-128"/>
                        </a:rPr>
                        <a:t>気仙沼市立病院附属本吉病院　</a:t>
                      </a:r>
                      <a:r>
                        <a:rPr kumimoji="1" lang="en-US" altLang="ja-JP" sz="1200" dirty="0" smtClean="0">
                          <a:latin typeface="UD デジタル 教科書体 NP-B" panose="02020700000000000000" pitchFamily="18" charset="-128"/>
                          <a:ea typeface="UD デジタル 教科書体 NP-B" panose="02020700000000000000" pitchFamily="18" charset="-128"/>
                        </a:rPr>
                        <a:t>※CT</a:t>
                      </a:r>
                      <a:r>
                        <a:rPr kumimoji="1" lang="ja-JP" altLang="en-US" sz="1200" dirty="0" smtClean="0">
                          <a:latin typeface="UD デジタル 教科書体 NP-B" panose="02020700000000000000" pitchFamily="18" charset="-128"/>
                          <a:ea typeface="UD デジタル 教科書体 NP-B" panose="02020700000000000000" pitchFamily="18" charset="-128"/>
                        </a:rPr>
                        <a:t>検査のみ</a:t>
                      </a:r>
                      <a:endParaRPr kumimoji="1" lang="en-US" altLang="ja-JP" sz="1200" dirty="0" smtClean="0">
                        <a:latin typeface="UD デジタル 教科書体 NP-B" panose="02020700000000000000" pitchFamily="18" charset="-128"/>
                        <a:ea typeface="UD デジタル 教科書体 NP-B" panose="02020700000000000000" pitchFamily="18" charset="-128"/>
                      </a:endParaRPr>
                    </a:p>
                  </a:txBody>
                  <a:tcPr anchor="ctr">
                    <a:lnL w="19050" cap="flat" cmpd="sng" algn="ctr">
                      <a:solidFill>
                        <a:schemeClr val="accent6">
                          <a:lumMod val="75000"/>
                        </a:schemeClr>
                      </a:solidFill>
                      <a:prstDash val="solid"/>
                      <a:round/>
                      <a:headEnd type="none" w="med" len="med"/>
                      <a:tailEnd type="none" w="med" len="med"/>
                    </a:lnL>
                    <a:lnR w="6350" cap="flat" cmpd="sng" algn="ctr">
                      <a:solidFill>
                        <a:schemeClr val="accent6">
                          <a:lumMod val="75000"/>
                        </a:schemeClr>
                      </a:solidFill>
                      <a:prstDash val="solid"/>
                      <a:round/>
                      <a:headEnd type="none" w="med" len="med"/>
                      <a:tailEnd type="none" w="med" len="med"/>
                    </a:lnR>
                    <a:lnT w="19050" cap="flat" cmpd="sng" algn="ctr">
                      <a:solidFill>
                        <a:schemeClr val="accent6">
                          <a:lumMod val="75000"/>
                        </a:schemeClr>
                      </a:solidFill>
                      <a:prstDash val="solid"/>
                      <a:round/>
                      <a:headEnd type="none" w="med" len="med"/>
                      <a:tailEnd type="none" w="med" len="med"/>
                    </a:lnT>
                    <a:lnB w="19050" cap="flat" cmpd="sng" algn="ctr">
                      <a:solidFill>
                        <a:schemeClr val="accent6">
                          <a:lumMod val="75000"/>
                        </a:schemeClr>
                      </a:solidFill>
                      <a:prstDash val="solid"/>
                      <a:round/>
                      <a:headEnd type="none" w="med" len="med"/>
                      <a:tailEnd type="none" w="med" len="med"/>
                    </a:lnB>
                    <a:solidFill>
                      <a:schemeClr val="accent6">
                        <a:lumMod val="40000"/>
                        <a:lumOff val="60000"/>
                      </a:schemeClr>
                    </a:solidFill>
                  </a:tcPr>
                </a:tc>
                <a:tc>
                  <a:txBody>
                    <a:bodyPr/>
                    <a:lstStyle/>
                    <a:p>
                      <a:pPr algn="l">
                        <a:lnSpc>
                          <a:spcPct val="100000"/>
                        </a:lnSpc>
                      </a:pPr>
                      <a:r>
                        <a:rPr kumimoji="1" lang="en-US" altLang="ja-JP" sz="1200" dirty="0" smtClean="0">
                          <a:latin typeface="UD デジタル 教科書体 NP-B" panose="02020700000000000000" pitchFamily="18" charset="-128"/>
                          <a:ea typeface="UD デジタル 教科書体 NP-B" panose="02020700000000000000" pitchFamily="18" charset="-128"/>
                        </a:rPr>
                        <a:t>0226-42-2621</a:t>
                      </a:r>
                    </a:p>
                  </a:txBody>
                  <a:tcPr anchor="ctr">
                    <a:lnL w="6350" cap="flat" cmpd="sng" algn="ctr">
                      <a:solidFill>
                        <a:schemeClr val="accent6">
                          <a:lumMod val="75000"/>
                        </a:schemeClr>
                      </a:solidFill>
                      <a:prstDash val="solid"/>
                      <a:round/>
                      <a:headEnd type="none" w="med" len="med"/>
                      <a:tailEnd type="none" w="med" len="med"/>
                    </a:lnL>
                    <a:lnR w="19050" cap="flat" cmpd="sng" algn="ctr">
                      <a:solidFill>
                        <a:schemeClr val="accent6">
                          <a:lumMod val="75000"/>
                        </a:schemeClr>
                      </a:solidFill>
                      <a:prstDash val="solid"/>
                      <a:round/>
                      <a:headEnd type="none" w="med" len="med"/>
                      <a:tailEnd type="none" w="med" len="med"/>
                    </a:lnR>
                    <a:lnT w="19050" cap="flat" cmpd="sng" algn="ctr">
                      <a:solidFill>
                        <a:schemeClr val="accent6">
                          <a:lumMod val="75000"/>
                        </a:schemeClr>
                      </a:solidFill>
                      <a:prstDash val="solid"/>
                      <a:round/>
                      <a:headEnd type="none" w="med" len="med"/>
                      <a:tailEnd type="none" w="med" len="med"/>
                    </a:lnT>
                    <a:lnB w="19050" cap="flat" cmpd="sng" algn="ctr">
                      <a:solidFill>
                        <a:schemeClr val="accent6">
                          <a:lumMod val="75000"/>
                        </a:schemeClr>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2056886666"/>
                  </a:ext>
                </a:extLst>
              </a:tr>
            </a:tbl>
          </a:graphicData>
        </a:graphic>
      </p:graphicFrame>
      <p:sp>
        <p:nvSpPr>
          <p:cNvPr id="2" name="テキスト ボックス 1"/>
          <p:cNvSpPr txBox="1"/>
          <p:nvPr/>
        </p:nvSpPr>
        <p:spPr>
          <a:xfrm>
            <a:off x="124949" y="1143019"/>
            <a:ext cx="6617245" cy="646331"/>
          </a:xfrm>
          <a:prstGeom prst="rect">
            <a:avLst/>
          </a:prstGeom>
          <a:noFill/>
        </p:spPr>
        <p:txBody>
          <a:bodyPr wrap="square" rtlCol="0">
            <a:spAutoFit/>
          </a:bodyPr>
          <a:lstStyle/>
          <a:p>
            <a:r>
              <a:rPr kumimoji="1" lang="ja-JP" altLang="en-US" sz="1200" dirty="0" smtClean="0">
                <a:latin typeface="UD デジタル 教科書体 NP-B" panose="02020700000000000000" pitchFamily="18" charset="-128"/>
                <a:ea typeface="UD デジタル 教科書体 NP-B" panose="02020700000000000000" pitchFamily="18" charset="-128"/>
              </a:rPr>
              <a:t>　高次脳機能障害は、病気や事故後の後遺症としてみられる障害で、本人や家族が生活のしづらさを感じながら過ごしていることがあります。高次脳機能障害のことでお悩みの際は、下記の相談窓口にご相談ください。</a:t>
            </a:r>
            <a:endParaRPr kumimoji="1" lang="en-US" altLang="ja-JP" sz="1200" dirty="0" smtClean="0">
              <a:latin typeface="UD デジタル 教科書体 NP-B" panose="02020700000000000000" pitchFamily="18" charset="-128"/>
              <a:ea typeface="UD デジタル 教科書体 NP-B" panose="02020700000000000000" pitchFamily="18" charset="-128"/>
            </a:endParaRPr>
          </a:p>
        </p:txBody>
      </p:sp>
      <p:sp>
        <p:nvSpPr>
          <p:cNvPr id="7" name="テキスト ボックス 6"/>
          <p:cNvSpPr txBox="1"/>
          <p:nvPr/>
        </p:nvSpPr>
        <p:spPr>
          <a:xfrm>
            <a:off x="124949" y="4713796"/>
            <a:ext cx="6617245" cy="1138773"/>
          </a:xfrm>
          <a:prstGeom prst="rect">
            <a:avLst/>
          </a:prstGeom>
          <a:noFill/>
        </p:spPr>
        <p:txBody>
          <a:bodyPr wrap="square" rtlCol="0">
            <a:spAutoFit/>
          </a:bodyPr>
          <a:lstStyle/>
          <a:p>
            <a:pPr algn="ctr"/>
            <a:r>
              <a:rPr kumimoji="1" lang="ja-JP" altLang="en-US" dirty="0">
                <a:latin typeface="UD デジタル 教科書体 NP-B" panose="02020700000000000000" pitchFamily="18" charset="-128"/>
                <a:ea typeface="UD デジタル 教科書体 NP-B" panose="02020700000000000000" pitchFamily="18" charset="-128"/>
              </a:rPr>
              <a:t>医療のこと</a:t>
            </a:r>
            <a:r>
              <a:rPr kumimoji="1" lang="ja-JP" altLang="en-US" sz="1100" dirty="0">
                <a:latin typeface="UD デジタル 教科書体 NP-B" panose="02020700000000000000" pitchFamily="18" charset="-128"/>
                <a:ea typeface="UD デジタル 教科書体 NP-B" panose="02020700000000000000" pitchFamily="18" charset="-128"/>
              </a:rPr>
              <a:t>　</a:t>
            </a:r>
            <a:endParaRPr kumimoji="1" lang="en-US" altLang="ja-JP" sz="1100" dirty="0" smtClean="0">
              <a:latin typeface="UD デジタル 教科書体 NP-B" panose="02020700000000000000" pitchFamily="18" charset="-128"/>
              <a:ea typeface="UD デジタル 教科書体 NP-B" panose="02020700000000000000" pitchFamily="18" charset="-128"/>
            </a:endParaRPr>
          </a:p>
          <a:p>
            <a:r>
              <a:rPr kumimoji="1" lang="ja-JP" altLang="en-US" sz="1400" dirty="0" smtClean="0">
                <a:latin typeface="UD デジタル 教科書体 NP-B" panose="02020700000000000000" pitchFamily="18" charset="-128"/>
                <a:ea typeface="UD デジタル 教科書体 NP-B" panose="02020700000000000000" pitchFamily="18" charset="-128"/>
              </a:rPr>
              <a:t>　</a:t>
            </a:r>
            <a:endParaRPr kumimoji="1" lang="en-US" altLang="ja-JP" sz="1400" dirty="0" smtClean="0">
              <a:latin typeface="UD デジタル 教科書体 NP-B" panose="02020700000000000000" pitchFamily="18" charset="-128"/>
              <a:ea typeface="UD デジタル 教科書体 NP-B" panose="02020700000000000000" pitchFamily="18" charset="-128"/>
            </a:endParaRPr>
          </a:p>
          <a:p>
            <a:r>
              <a:rPr kumimoji="1" lang="ja-JP" altLang="en-US" sz="1200" dirty="0" smtClean="0">
                <a:latin typeface="UD デジタル 教科書体 NP-B" panose="02020700000000000000" pitchFamily="18" charset="-128"/>
                <a:ea typeface="UD デジタル 教科書体 NP-B" panose="02020700000000000000" pitchFamily="18" charset="-128"/>
              </a:rPr>
              <a:t>　宮城県</a:t>
            </a:r>
            <a:r>
              <a:rPr kumimoji="1" lang="ja-JP" altLang="en-US" sz="1200" dirty="0">
                <a:latin typeface="UD デジタル 教科書体 NP-B" panose="02020700000000000000" pitchFamily="18" charset="-128"/>
                <a:ea typeface="UD デジタル 教科書体 NP-B" panose="02020700000000000000" pitchFamily="18" charset="-128"/>
              </a:rPr>
              <a:t>で</a:t>
            </a:r>
            <a:r>
              <a:rPr kumimoji="1" lang="ja-JP" altLang="en-US" sz="1200" dirty="0" smtClean="0">
                <a:latin typeface="UD デジタル 教科書体 NP-B" panose="02020700000000000000" pitchFamily="18" charset="-128"/>
                <a:ea typeface="UD デジタル 教科書体 NP-B" panose="02020700000000000000" pitchFamily="18" charset="-128"/>
              </a:rPr>
              <a:t>は、高次</a:t>
            </a:r>
            <a:r>
              <a:rPr kumimoji="1" lang="ja-JP" altLang="en-US" sz="1200" dirty="0">
                <a:latin typeface="UD デジタル 教科書体 NP-B" panose="02020700000000000000" pitchFamily="18" charset="-128"/>
                <a:ea typeface="UD デジタル 教科書体 NP-B" panose="02020700000000000000" pitchFamily="18" charset="-128"/>
              </a:rPr>
              <a:t>脳機能障害支援</a:t>
            </a:r>
            <a:r>
              <a:rPr kumimoji="1" lang="ja-JP" altLang="en-US" sz="1200" dirty="0" smtClean="0">
                <a:latin typeface="UD デジタル 教科書体 NP-B" panose="02020700000000000000" pitchFamily="18" charset="-128"/>
                <a:ea typeface="UD デジタル 教科書体 NP-B" panose="02020700000000000000" pitchFamily="18" charset="-128"/>
              </a:rPr>
              <a:t>センターを</a:t>
            </a:r>
            <a:r>
              <a:rPr kumimoji="1" lang="ja-JP" altLang="en-US" sz="1200" dirty="0">
                <a:latin typeface="UD デジタル 教科書体 NP-B" panose="02020700000000000000" pitchFamily="18" charset="-128"/>
                <a:ea typeface="UD デジタル 教科書体 NP-B" panose="02020700000000000000" pitchFamily="18" charset="-128"/>
              </a:rPr>
              <a:t>設置</a:t>
            </a:r>
            <a:r>
              <a:rPr kumimoji="1" lang="ja-JP" altLang="en-US" sz="1200" dirty="0" smtClean="0">
                <a:latin typeface="UD デジタル 教科書体 NP-B" panose="02020700000000000000" pitchFamily="18" charset="-128"/>
                <a:ea typeface="UD デジタル 教科書体 NP-B" panose="02020700000000000000" pitchFamily="18" charset="-128"/>
              </a:rPr>
              <a:t>し、他</a:t>
            </a:r>
            <a:r>
              <a:rPr kumimoji="1" lang="ja-JP" altLang="en-US" sz="1200" dirty="0">
                <a:latin typeface="UD デジタル 教科書体 NP-B" panose="02020700000000000000" pitchFamily="18" charset="-128"/>
                <a:ea typeface="UD デジタル 教科書体 NP-B" panose="02020700000000000000" pitchFamily="18" charset="-128"/>
              </a:rPr>
              <a:t>の病院や地域と連携</a:t>
            </a:r>
            <a:r>
              <a:rPr kumimoji="1" lang="ja-JP" altLang="en-US" sz="1200" dirty="0" smtClean="0">
                <a:latin typeface="UD デジタル 教科書体 NP-B" panose="02020700000000000000" pitchFamily="18" charset="-128"/>
                <a:ea typeface="UD デジタル 教科書体 NP-B" panose="02020700000000000000" pitchFamily="18" charset="-128"/>
              </a:rPr>
              <a:t>して、高次</a:t>
            </a:r>
            <a:r>
              <a:rPr kumimoji="1" lang="ja-JP" altLang="en-US" sz="1200" dirty="0">
                <a:latin typeface="UD デジタル 教科書体 NP-B" panose="02020700000000000000" pitchFamily="18" charset="-128"/>
                <a:ea typeface="UD デジタル 教科書体 NP-B" panose="02020700000000000000" pitchFamily="18" charset="-128"/>
              </a:rPr>
              <a:t>脳機能障害者の支援を行っています。かかりつけの病院の</a:t>
            </a:r>
            <a:r>
              <a:rPr kumimoji="1" lang="ja-JP" altLang="en-US" sz="1200" dirty="0" smtClean="0">
                <a:latin typeface="UD デジタル 教科書体 NP-B" panose="02020700000000000000" pitchFamily="18" charset="-128"/>
                <a:ea typeface="UD デジタル 教科書体 NP-B" panose="02020700000000000000" pitchFamily="18" charset="-128"/>
              </a:rPr>
              <a:t>他、下記</a:t>
            </a:r>
            <a:r>
              <a:rPr kumimoji="1" lang="ja-JP" altLang="en-US" sz="1200" dirty="0">
                <a:latin typeface="UD デジタル 教科書体 NP-B" panose="02020700000000000000" pitchFamily="18" charset="-128"/>
                <a:ea typeface="UD デジタル 教科書体 NP-B" panose="02020700000000000000" pitchFamily="18" charset="-128"/>
              </a:rPr>
              <a:t>の病院でも高次脳機能障害の検査や</a:t>
            </a:r>
            <a:r>
              <a:rPr kumimoji="1" lang="ja-JP" altLang="en-US" sz="1200" dirty="0" smtClean="0">
                <a:latin typeface="UD デジタル 教科書体 NP-B" panose="02020700000000000000" pitchFamily="18" charset="-128"/>
                <a:ea typeface="UD デジタル 教科書体 NP-B" panose="02020700000000000000" pitchFamily="18" charset="-128"/>
              </a:rPr>
              <a:t>治療、リハビリテーション</a:t>
            </a:r>
            <a:r>
              <a:rPr kumimoji="1" lang="ja-JP" altLang="en-US" sz="1200" dirty="0">
                <a:latin typeface="UD デジタル 教科書体 NP-B" panose="02020700000000000000" pitchFamily="18" charset="-128"/>
                <a:ea typeface="UD デジタル 教科書体 NP-B" panose="02020700000000000000" pitchFamily="18" charset="-128"/>
              </a:rPr>
              <a:t>等のことについて相談することができます</a:t>
            </a:r>
            <a:r>
              <a:rPr kumimoji="1" lang="ja-JP" altLang="en-US" sz="1200" dirty="0" smtClean="0">
                <a:latin typeface="UD デジタル 教科書体 NP-B" panose="02020700000000000000" pitchFamily="18" charset="-128"/>
                <a:ea typeface="UD デジタル 教科書体 NP-B" panose="02020700000000000000" pitchFamily="18" charset="-128"/>
              </a:rPr>
              <a:t>。</a:t>
            </a:r>
            <a:endParaRPr kumimoji="1" lang="en-US" altLang="ja-JP" sz="1200" dirty="0">
              <a:latin typeface="UD デジタル 教科書体 NP-B" panose="02020700000000000000" pitchFamily="18" charset="-128"/>
              <a:ea typeface="UD デジタル 教科書体 NP-B" panose="02020700000000000000" pitchFamily="18" charset="-128"/>
            </a:endParaRPr>
          </a:p>
        </p:txBody>
      </p:sp>
      <p:sp>
        <p:nvSpPr>
          <p:cNvPr id="8" name="正方形/長方形 7"/>
          <p:cNvSpPr/>
          <p:nvPr/>
        </p:nvSpPr>
        <p:spPr>
          <a:xfrm>
            <a:off x="76678" y="7810398"/>
            <a:ext cx="6704640" cy="461665"/>
          </a:xfrm>
          <a:prstGeom prst="rect">
            <a:avLst/>
          </a:prstGeom>
        </p:spPr>
        <p:txBody>
          <a:bodyPr wrap="square">
            <a:spAutoFit/>
          </a:bodyPr>
          <a:lstStyle/>
          <a:p>
            <a:r>
              <a:rPr kumimoji="1" lang="ja-JP" altLang="en-US" sz="1200" dirty="0" smtClean="0">
                <a:latin typeface="UD デジタル 教科書体 NP-B" panose="02020700000000000000" pitchFamily="18" charset="-128"/>
                <a:ea typeface="UD デジタル 教科書体 NP-B" panose="02020700000000000000" pitchFamily="18" charset="-128"/>
              </a:rPr>
              <a:t>　高次</a:t>
            </a:r>
            <a:r>
              <a:rPr kumimoji="1" lang="ja-JP" altLang="en-US" sz="1200" dirty="0">
                <a:latin typeface="UD デジタル 教科書体 NP-B" panose="02020700000000000000" pitchFamily="18" charset="-128"/>
                <a:ea typeface="UD デジタル 教科書体 NP-B" panose="02020700000000000000" pitchFamily="18" charset="-128"/>
              </a:rPr>
              <a:t>脳機能障害で</a:t>
            </a:r>
            <a:r>
              <a:rPr kumimoji="1" lang="ja-JP" altLang="en-US" sz="1200" dirty="0" smtClean="0">
                <a:latin typeface="UD デジタル 教科書体 NP-B" panose="02020700000000000000" pitchFamily="18" charset="-128"/>
                <a:ea typeface="UD デジタル 教科書体 NP-B" panose="02020700000000000000" pitchFamily="18" charset="-128"/>
              </a:rPr>
              <a:t>は、脳</a:t>
            </a:r>
            <a:r>
              <a:rPr kumimoji="1" lang="ja-JP" altLang="en-US" sz="1200" dirty="0">
                <a:latin typeface="UD デジタル 教科書体 NP-B" panose="02020700000000000000" pitchFamily="18" charset="-128"/>
                <a:ea typeface="UD デジタル 教科書体 NP-B" panose="02020700000000000000" pitchFamily="18" charset="-128"/>
              </a:rPr>
              <a:t>が障害を受けたことで精神症状が現れる</a:t>
            </a:r>
            <a:r>
              <a:rPr kumimoji="1" lang="ja-JP" altLang="en-US" sz="1200" dirty="0" smtClean="0">
                <a:latin typeface="UD デジタル 教科書体 NP-B" panose="02020700000000000000" pitchFamily="18" charset="-128"/>
                <a:ea typeface="UD デジタル 教科書体 NP-B" panose="02020700000000000000" pitchFamily="18" charset="-128"/>
              </a:rPr>
              <a:t>ことがあります。精神疾患が疑われる場合は、精神科</a:t>
            </a:r>
            <a:r>
              <a:rPr kumimoji="1" lang="ja-JP" altLang="en-US" sz="1200" dirty="0">
                <a:latin typeface="UD デジタル 教科書体 NP-B" panose="02020700000000000000" pitchFamily="18" charset="-128"/>
                <a:ea typeface="UD デジタル 教科書体 NP-B" panose="02020700000000000000" pitchFamily="18" charset="-128"/>
              </a:rPr>
              <a:t>病院でも相談することができます。</a:t>
            </a:r>
            <a:endParaRPr kumimoji="1" lang="en-US" altLang="ja-JP" sz="1200" dirty="0">
              <a:latin typeface="UD デジタル 教科書体 NP-B" panose="02020700000000000000" pitchFamily="18" charset="-128"/>
              <a:ea typeface="UD デジタル 教科書体 NP-B" panose="02020700000000000000" pitchFamily="18"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4195053688"/>
              </p:ext>
            </p:extLst>
          </p:nvPr>
        </p:nvGraphicFramePr>
        <p:xfrm>
          <a:off x="124949" y="8281808"/>
          <a:ext cx="6617245" cy="548640"/>
        </p:xfrm>
        <a:graphic>
          <a:graphicData uri="http://schemas.openxmlformats.org/drawingml/2006/table">
            <a:tbl>
              <a:tblPr firstRow="1" bandRow="1">
                <a:tableStyleId>{69012ECD-51FC-41F1-AA8D-1B2483CD663E}</a:tableStyleId>
              </a:tblPr>
              <a:tblGrid>
                <a:gridCol w="3424367">
                  <a:extLst>
                    <a:ext uri="{9D8B030D-6E8A-4147-A177-3AD203B41FA5}">
                      <a16:colId xmlns:a16="http://schemas.microsoft.com/office/drawing/2014/main" val="155393302"/>
                    </a:ext>
                  </a:extLst>
                </a:gridCol>
                <a:gridCol w="3192878">
                  <a:extLst>
                    <a:ext uri="{9D8B030D-6E8A-4147-A177-3AD203B41FA5}">
                      <a16:colId xmlns:a16="http://schemas.microsoft.com/office/drawing/2014/main" val="814838810"/>
                    </a:ext>
                  </a:extLst>
                </a:gridCol>
              </a:tblGrid>
              <a:tr h="150492">
                <a:tc>
                  <a:txBody>
                    <a:bodyPr/>
                    <a:lstStyle/>
                    <a:p>
                      <a:pPr algn="l">
                        <a:lnSpc>
                          <a:spcPct val="100000"/>
                        </a:lnSpc>
                      </a:pPr>
                      <a:r>
                        <a:rPr kumimoji="1" lang="ja-JP" altLang="en-US" sz="1200" dirty="0" smtClean="0">
                          <a:solidFill>
                            <a:schemeClr val="tx1"/>
                          </a:solidFill>
                          <a:latin typeface="UD デジタル 教科書体 NP-B" panose="02020700000000000000" pitchFamily="18" charset="-128"/>
                          <a:ea typeface="UD デジタル 教科書体 NP-B" panose="02020700000000000000" pitchFamily="18" charset="-128"/>
                        </a:rPr>
                        <a:t>光ヶ丘保養園</a:t>
                      </a:r>
                    </a:p>
                  </a:txBody>
                  <a:tcPr anchor="ctr">
                    <a:lnL w="19050" cap="flat" cmpd="sng" algn="ctr">
                      <a:solidFill>
                        <a:schemeClr val="accent6">
                          <a:lumMod val="75000"/>
                        </a:schemeClr>
                      </a:solidFill>
                      <a:prstDash val="solid"/>
                      <a:round/>
                      <a:headEnd type="none" w="med" len="med"/>
                      <a:tailEnd type="none" w="med" len="med"/>
                    </a:lnL>
                    <a:lnR w="6350" cap="flat" cmpd="sng" algn="ctr">
                      <a:solidFill>
                        <a:schemeClr val="accent6">
                          <a:lumMod val="75000"/>
                        </a:schemeClr>
                      </a:solidFill>
                      <a:prstDash val="solid"/>
                      <a:round/>
                      <a:headEnd type="none" w="med" len="med"/>
                      <a:tailEnd type="none" w="med" len="med"/>
                    </a:lnR>
                    <a:lnT w="19050" cap="flat" cmpd="sng" algn="ctr">
                      <a:solidFill>
                        <a:schemeClr val="accent6">
                          <a:lumMod val="75000"/>
                        </a:schemeClr>
                      </a:solidFill>
                      <a:prstDash val="solid"/>
                      <a:round/>
                      <a:headEnd type="none" w="med" len="med"/>
                      <a:tailEnd type="none" w="med" len="med"/>
                    </a:lnT>
                    <a:lnB w="19050" cap="flat" cmpd="sng" algn="ctr">
                      <a:solidFill>
                        <a:schemeClr val="accent6">
                          <a:lumMod val="75000"/>
                        </a:schemeClr>
                      </a:solidFill>
                      <a:prstDash val="solid"/>
                      <a:round/>
                      <a:headEnd type="none" w="med" len="med"/>
                      <a:tailEnd type="none" w="med" len="med"/>
                    </a:lnB>
                    <a:solidFill>
                      <a:schemeClr val="accent6">
                        <a:lumMod val="40000"/>
                        <a:lumOff val="60000"/>
                      </a:schemeClr>
                    </a:solidFill>
                  </a:tcPr>
                </a:tc>
                <a:tc>
                  <a:txBody>
                    <a:bodyPr/>
                    <a:lstStyle/>
                    <a:p>
                      <a:pPr algn="l">
                        <a:lnSpc>
                          <a:spcPct val="100000"/>
                        </a:lnSpc>
                      </a:pPr>
                      <a:r>
                        <a:rPr kumimoji="1" lang="en-US" altLang="ja-JP" sz="1200" dirty="0" smtClean="0">
                          <a:solidFill>
                            <a:schemeClr val="tx1"/>
                          </a:solidFill>
                          <a:latin typeface="UD デジタル 教科書体 NP-B" panose="02020700000000000000" pitchFamily="18" charset="-128"/>
                          <a:ea typeface="UD デジタル 教科書体 NP-B" panose="02020700000000000000" pitchFamily="18" charset="-128"/>
                        </a:rPr>
                        <a:t>0226-22-6920</a:t>
                      </a:r>
                      <a:endParaRPr kumimoji="1" lang="ja-JP" altLang="en-US" sz="1200" dirty="0" smtClean="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6350" cap="flat" cmpd="sng" algn="ctr">
                      <a:solidFill>
                        <a:schemeClr val="accent6">
                          <a:lumMod val="75000"/>
                        </a:schemeClr>
                      </a:solidFill>
                      <a:prstDash val="solid"/>
                      <a:round/>
                      <a:headEnd type="none" w="med" len="med"/>
                      <a:tailEnd type="none" w="med" len="med"/>
                    </a:lnL>
                    <a:lnR w="19050" cap="flat" cmpd="sng" algn="ctr">
                      <a:solidFill>
                        <a:schemeClr val="accent6">
                          <a:lumMod val="75000"/>
                        </a:schemeClr>
                      </a:solidFill>
                      <a:prstDash val="solid"/>
                      <a:round/>
                      <a:headEnd type="none" w="med" len="med"/>
                      <a:tailEnd type="none" w="med" len="med"/>
                    </a:lnR>
                    <a:lnT w="19050" cap="flat" cmpd="sng" algn="ctr">
                      <a:solidFill>
                        <a:schemeClr val="accent6">
                          <a:lumMod val="75000"/>
                        </a:schemeClr>
                      </a:solidFill>
                      <a:prstDash val="solid"/>
                      <a:round/>
                      <a:headEnd type="none" w="med" len="med"/>
                      <a:tailEnd type="none" w="med" len="med"/>
                    </a:lnT>
                    <a:lnB w="19050" cap="flat" cmpd="sng" algn="ctr">
                      <a:solidFill>
                        <a:schemeClr val="accent6">
                          <a:lumMod val="75000"/>
                        </a:schemeClr>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834119947"/>
                  </a:ext>
                </a:extLst>
              </a:tr>
              <a:tr h="150492">
                <a:tc>
                  <a:txBody>
                    <a:bodyPr/>
                    <a:lstStyle/>
                    <a:p>
                      <a:pPr algn="l">
                        <a:lnSpc>
                          <a:spcPct val="100000"/>
                        </a:lnSpc>
                      </a:pPr>
                      <a:r>
                        <a:rPr kumimoji="1" lang="ja-JP" altLang="en-US" sz="1200" dirty="0" smtClean="0">
                          <a:latin typeface="UD デジタル 教科書体 NP-B" panose="02020700000000000000" pitchFamily="18" charset="-128"/>
                          <a:ea typeface="UD デジタル 教科書体 NP-B" panose="02020700000000000000" pitchFamily="18" charset="-128"/>
                        </a:rPr>
                        <a:t>三峰病院</a:t>
                      </a:r>
                      <a:endParaRPr kumimoji="1" lang="en-US" altLang="ja-JP" sz="1200" dirty="0" smtClean="0">
                        <a:latin typeface="UD デジタル 教科書体 NP-B" panose="02020700000000000000" pitchFamily="18" charset="-128"/>
                        <a:ea typeface="UD デジタル 教科書体 NP-B" panose="02020700000000000000" pitchFamily="18" charset="-128"/>
                      </a:endParaRPr>
                    </a:p>
                  </a:txBody>
                  <a:tcPr anchor="ctr">
                    <a:lnL w="19050" cap="flat" cmpd="sng" algn="ctr">
                      <a:solidFill>
                        <a:schemeClr val="accent6">
                          <a:lumMod val="75000"/>
                        </a:schemeClr>
                      </a:solidFill>
                      <a:prstDash val="solid"/>
                      <a:round/>
                      <a:headEnd type="none" w="med" len="med"/>
                      <a:tailEnd type="none" w="med" len="med"/>
                    </a:lnL>
                    <a:lnR w="6350" cap="flat" cmpd="sng" algn="ctr">
                      <a:solidFill>
                        <a:schemeClr val="accent6">
                          <a:lumMod val="75000"/>
                        </a:schemeClr>
                      </a:solidFill>
                      <a:prstDash val="solid"/>
                      <a:round/>
                      <a:headEnd type="none" w="med" len="med"/>
                      <a:tailEnd type="none" w="med" len="med"/>
                    </a:lnR>
                    <a:lnT w="19050" cap="flat" cmpd="sng" algn="ctr">
                      <a:solidFill>
                        <a:schemeClr val="accent6">
                          <a:lumMod val="75000"/>
                        </a:schemeClr>
                      </a:solidFill>
                      <a:prstDash val="solid"/>
                      <a:round/>
                      <a:headEnd type="none" w="med" len="med"/>
                      <a:tailEnd type="none" w="med" len="med"/>
                    </a:lnT>
                    <a:lnB w="19050" cap="flat" cmpd="sng" algn="ctr">
                      <a:solidFill>
                        <a:schemeClr val="accent6">
                          <a:lumMod val="75000"/>
                        </a:schemeClr>
                      </a:solidFill>
                      <a:prstDash val="solid"/>
                      <a:round/>
                      <a:headEnd type="none" w="med" len="med"/>
                      <a:tailEnd type="none" w="med" len="med"/>
                    </a:lnB>
                    <a:solidFill>
                      <a:schemeClr val="accent6">
                        <a:lumMod val="40000"/>
                        <a:lumOff val="60000"/>
                      </a:schemeClr>
                    </a:solidFill>
                  </a:tcPr>
                </a:tc>
                <a:tc>
                  <a:txBody>
                    <a:bodyPr/>
                    <a:lstStyle/>
                    <a:p>
                      <a:pPr algn="l">
                        <a:lnSpc>
                          <a:spcPct val="100000"/>
                        </a:lnSpc>
                      </a:pPr>
                      <a:r>
                        <a:rPr kumimoji="1" lang="en-US" altLang="ja-JP" sz="1200" dirty="0" smtClean="0">
                          <a:latin typeface="UD デジタル 教科書体 NP-B" panose="02020700000000000000" pitchFamily="18" charset="-128"/>
                          <a:ea typeface="UD デジタル 教科書体 NP-B" panose="02020700000000000000" pitchFamily="18" charset="-128"/>
                        </a:rPr>
                        <a:t>0226-22-6685</a:t>
                      </a:r>
                    </a:p>
                  </a:txBody>
                  <a:tcPr anchor="ctr">
                    <a:lnL w="6350" cap="flat" cmpd="sng" algn="ctr">
                      <a:solidFill>
                        <a:schemeClr val="accent6">
                          <a:lumMod val="75000"/>
                        </a:schemeClr>
                      </a:solidFill>
                      <a:prstDash val="solid"/>
                      <a:round/>
                      <a:headEnd type="none" w="med" len="med"/>
                      <a:tailEnd type="none" w="med" len="med"/>
                    </a:lnL>
                    <a:lnR w="19050" cap="flat" cmpd="sng" algn="ctr">
                      <a:solidFill>
                        <a:schemeClr val="accent6">
                          <a:lumMod val="75000"/>
                        </a:schemeClr>
                      </a:solidFill>
                      <a:prstDash val="solid"/>
                      <a:round/>
                      <a:headEnd type="none" w="med" len="med"/>
                      <a:tailEnd type="none" w="med" len="med"/>
                    </a:lnR>
                    <a:lnT w="19050" cap="flat" cmpd="sng" algn="ctr">
                      <a:solidFill>
                        <a:schemeClr val="accent6">
                          <a:lumMod val="75000"/>
                        </a:schemeClr>
                      </a:solidFill>
                      <a:prstDash val="solid"/>
                      <a:round/>
                      <a:headEnd type="none" w="med" len="med"/>
                      <a:tailEnd type="none" w="med" len="med"/>
                    </a:lnT>
                    <a:lnB w="19050" cap="flat" cmpd="sng" algn="ctr">
                      <a:solidFill>
                        <a:schemeClr val="accent6">
                          <a:lumMod val="75000"/>
                        </a:schemeClr>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2567913300"/>
                  </a:ext>
                </a:extLst>
              </a:tr>
            </a:tbl>
          </a:graphicData>
        </a:graphic>
      </p:graphicFrame>
      <p:pic>
        <p:nvPicPr>
          <p:cNvPr id="22" name="図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62366" y="6525925"/>
            <a:ext cx="952899" cy="895627"/>
          </a:xfrm>
          <a:prstGeom prst="rect">
            <a:avLst/>
          </a:prstGeom>
        </p:spPr>
      </p:pic>
      <p:pic>
        <p:nvPicPr>
          <p:cNvPr id="24" name="図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62366" y="8707022"/>
            <a:ext cx="786258" cy="786258"/>
          </a:xfrm>
          <a:prstGeom prst="rect">
            <a:avLst/>
          </a:prstGeom>
        </p:spPr>
      </p:pic>
      <p:sp>
        <p:nvSpPr>
          <p:cNvPr id="17" name="テキスト ボックス 16"/>
          <p:cNvSpPr txBox="1"/>
          <p:nvPr/>
        </p:nvSpPr>
        <p:spPr>
          <a:xfrm>
            <a:off x="3865550" y="109892"/>
            <a:ext cx="2880000" cy="246221"/>
          </a:xfrm>
          <a:prstGeom prst="rect">
            <a:avLst/>
          </a:prstGeom>
          <a:noFill/>
          <a:ln w="3175">
            <a:solidFill>
              <a:schemeClr val="tx1"/>
            </a:solidFill>
          </a:ln>
        </p:spPr>
        <p:txBody>
          <a:bodyPr wrap="square" rtlCol="0" anchor="ctr">
            <a:spAutoFit/>
          </a:bodyPr>
          <a:lstStyle/>
          <a:p>
            <a:pPr>
              <a:lnSpc>
                <a:spcPts val="1200"/>
              </a:lnSpc>
            </a:pPr>
            <a:r>
              <a:rPr kumimoji="1" lang="ja-JP" altLang="en-US" sz="1000" dirty="0" smtClean="0"/>
              <a:t>令和７年</a:t>
            </a:r>
            <a:r>
              <a:rPr kumimoji="1" lang="ja-JP" altLang="en-US" sz="1000" dirty="0"/>
              <a:t>５</a:t>
            </a:r>
            <a:r>
              <a:rPr kumimoji="1" lang="ja-JP" altLang="en-US" sz="1000" dirty="0" smtClean="0"/>
              <a:t>月　宮城県気仙沼保健福祉事務所作成</a:t>
            </a:r>
            <a:endParaRPr kumimoji="1" lang="en-US" altLang="ja-JP" sz="1000" dirty="0" smtClean="0"/>
          </a:p>
        </p:txBody>
      </p:sp>
      <p:sp>
        <p:nvSpPr>
          <p:cNvPr id="4" name="テキスト ボックス 3"/>
          <p:cNvSpPr txBox="1"/>
          <p:nvPr/>
        </p:nvSpPr>
        <p:spPr>
          <a:xfrm>
            <a:off x="2911642" y="168442"/>
            <a:ext cx="649705" cy="369332"/>
          </a:xfrm>
          <a:prstGeom prst="rect">
            <a:avLst/>
          </a:prstGeom>
          <a:noFill/>
        </p:spPr>
        <p:txBody>
          <a:bodyPr wrap="square" rtlCol="0">
            <a:spAutoFit/>
          </a:bodyPr>
          <a:lstStyle/>
          <a:p>
            <a:r>
              <a:rPr kumimoji="1" lang="ja-JP" altLang="en-US" b="1" dirty="0" smtClean="0"/>
              <a:t>（案）</a:t>
            </a:r>
            <a:endParaRPr kumimoji="1" lang="ja-JP" altLang="en-US" b="1" dirty="0"/>
          </a:p>
        </p:txBody>
      </p:sp>
    </p:spTree>
    <p:extLst>
      <p:ext uri="{BB962C8B-B14F-4D97-AF65-F5344CB8AC3E}">
        <p14:creationId xmlns:p14="http://schemas.microsoft.com/office/powerpoint/2010/main" val="30444171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3566" t="24015" r="83979" b="71385"/>
          <a:stretch/>
        </p:blipFill>
        <p:spPr>
          <a:xfrm>
            <a:off x="2776874" y="7733827"/>
            <a:ext cx="1281225" cy="265813"/>
          </a:xfrm>
          <a:prstGeom prst="rect">
            <a:avLst/>
          </a:prstGeom>
        </p:spPr>
      </p:pic>
      <p:pic>
        <p:nvPicPr>
          <p:cNvPr id="2" name="図 1"/>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3246" t="33789" r="65759" b="63042"/>
          <a:stretch/>
        </p:blipFill>
        <p:spPr>
          <a:xfrm>
            <a:off x="448103" y="503027"/>
            <a:ext cx="6072880" cy="215034"/>
          </a:xfrm>
          <a:prstGeom prst="rect">
            <a:avLst/>
          </a:prstGeom>
        </p:spPr>
      </p:pic>
      <p:graphicFrame>
        <p:nvGraphicFramePr>
          <p:cNvPr id="3" name="表 2"/>
          <p:cNvGraphicFramePr>
            <a:graphicFrameLocks noGrp="1"/>
          </p:cNvGraphicFramePr>
          <p:nvPr>
            <p:extLst>
              <p:ext uri="{D42A27DB-BD31-4B8C-83A1-F6EECF244321}">
                <p14:modId xmlns:p14="http://schemas.microsoft.com/office/powerpoint/2010/main" val="1565050341"/>
              </p:ext>
            </p:extLst>
          </p:nvPr>
        </p:nvGraphicFramePr>
        <p:xfrm>
          <a:off x="108244" y="135872"/>
          <a:ext cx="6624000" cy="7561688"/>
        </p:xfrm>
        <a:graphic>
          <a:graphicData uri="http://schemas.openxmlformats.org/drawingml/2006/table">
            <a:tbl>
              <a:tblPr firstRow="1" bandRow="1">
                <a:tableStyleId>{69012ECD-51FC-41F1-AA8D-1B2483CD663E}</a:tableStyleId>
              </a:tblPr>
              <a:tblGrid>
                <a:gridCol w="2016000">
                  <a:extLst>
                    <a:ext uri="{9D8B030D-6E8A-4147-A177-3AD203B41FA5}">
                      <a16:colId xmlns:a16="http://schemas.microsoft.com/office/drawing/2014/main" val="20000"/>
                    </a:ext>
                  </a:extLst>
                </a:gridCol>
                <a:gridCol w="2304000">
                  <a:extLst>
                    <a:ext uri="{9D8B030D-6E8A-4147-A177-3AD203B41FA5}">
                      <a16:colId xmlns:a16="http://schemas.microsoft.com/office/drawing/2014/main" val="20001"/>
                    </a:ext>
                  </a:extLst>
                </a:gridCol>
                <a:gridCol w="2304000">
                  <a:extLst>
                    <a:ext uri="{9D8B030D-6E8A-4147-A177-3AD203B41FA5}">
                      <a16:colId xmlns:a16="http://schemas.microsoft.com/office/drawing/2014/main" val="1024738557"/>
                    </a:ext>
                  </a:extLst>
                </a:gridCol>
              </a:tblGrid>
              <a:tr h="934789">
                <a:tc gridSpan="3">
                  <a:txBody>
                    <a:bodyPr/>
                    <a:lstStyle/>
                    <a:p>
                      <a:pPr algn="ctr">
                        <a:lnSpc>
                          <a:spcPct val="150000"/>
                        </a:lnSpc>
                      </a:pPr>
                      <a:r>
                        <a:rPr kumimoji="1" lang="ja-JP" altLang="en-US" sz="1800" dirty="0" smtClean="0">
                          <a:solidFill>
                            <a:schemeClr val="tx1"/>
                          </a:solidFill>
                          <a:latin typeface="UD デジタル 教科書体 NP-B" panose="02020700000000000000" pitchFamily="18" charset="-128"/>
                          <a:ea typeface="UD デジタル 教科書体 NP-B" panose="02020700000000000000" pitchFamily="18" charset="-128"/>
                        </a:rPr>
                        <a:t>障害福祉サービス・介護保険サービス・福祉制度など</a:t>
                      </a:r>
                      <a:endParaRPr kumimoji="1" lang="en-US" altLang="ja-JP" sz="1000" dirty="0" smtClean="0">
                        <a:solidFill>
                          <a:schemeClr val="tx1"/>
                        </a:solidFill>
                        <a:latin typeface="UD デジタル 教科書体 NP-B" panose="02020700000000000000" pitchFamily="18" charset="-128"/>
                        <a:ea typeface="UD デジタル 教科書体 NP-B" panose="02020700000000000000" pitchFamily="18" charset="-128"/>
                      </a:endParaRPr>
                    </a:p>
                    <a:p>
                      <a:pPr algn="l">
                        <a:lnSpc>
                          <a:spcPct val="100000"/>
                        </a:lnSpc>
                      </a:pPr>
                      <a:r>
                        <a:rPr kumimoji="1" lang="ja-JP" altLang="en-US" sz="1300" dirty="0" smtClean="0">
                          <a:solidFill>
                            <a:schemeClr val="tx1"/>
                          </a:solidFill>
                          <a:latin typeface="UD デジタル 教科書体 NP-B" panose="02020700000000000000" pitchFamily="18" charset="-128"/>
                          <a:ea typeface="UD デジタル 教科書体 NP-B" panose="02020700000000000000" pitchFamily="18" charset="-128"/>
                        </a:rPr>
                        <a:t>　</a:t>
                      </a:r>
                      <a:r>
                        <a:rPr kumimoji="1" lang="ja-JP" altLang="en-US" sz="1200" dirty="0" smtClean="0">
                          <a:solidFill>
                            <a:schemeClr val="tx1"/>
                          </a:solidFill>
                          <a:latin typeface="UD デジタル 教科書体 NP-B" panose="02020700000000000000" pitchFamily="18" charset="-128"/>
                          <a:ea typeface="UD デジタル 教科書体 NP-B" panose="02020700000000000000" pitchFamily="18" charset="-128"/>
                        </a:rPr>
                        <a:t>生活の中での困りごとについて、様々なサービスや制度を利用することができます。利用については下記の窓口にご相談ください。</a:t>
                      </a:r>
                      <a:endParaRPr kumimoji="1" lang="ja-JP" altLang="en-US" sz="1200" dirty="0">
                        <a:solidFill>
                          <a:schemeClr val="tx1"/>
                        </a:solidFill>
                        <a:latin typeface="UD デジタル 教科書体 NP-B" panose="02020700000000000000" pitchFamily="18" charset="-128"/>
                        <a:ea typeface="UD デジタル 教科書体 NP-B" panose="02020700000000000000" pitchFamily="18" charset="-128"/>
                      </a:endParaRPr>
                    </a:p>
                  </a:txBody>
                  <a:tcPr marB="0" anchor="b">
                    <a:lnL w="6350" cap="flat" cmpd="sng" algn="ctr">
                      <a:noFill/>
                      <a:prstDash val="solid"/>
                    </a:lnL>
                    <a:lnR w="6350" cap="flat" cmpd="sng" algn="ctr">
                      <a:noFill/>
                      <a:prstDash val="solid"/>
                    </a:lnR>
                    <a:lnT w="6350" cap="flat" cmpd="sng" algn="ctr">
                      <a:noFill/>
                      <a:prstDash val="solid"/>
                    </a:lnT>
                    <a:lnB w="1905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lnSpc>
                          <a:spcPts val="1600"/>
                        </a:lnSpc>
                      </a:pPr>
                      <a:endParaRPr kumimoji="1" lang="ja-JP" altLang="en-US" sz="900" dirty="0">
                        <a:latin typeface="HG丸ｺﾞｼｯｸM-PRO" panose="020F0600000000000000" pitchFamily="50" charset="-128"/>
                        <a:ea typeface="HG丸ｺﾞｼｯｸM-PRO" panose="020F0600000000000000" pitchFamily="50" charset="-128"/>
                      </a:endParaRPr>
                    </a:p>
                  </a:txBody>
                  <a:tcPr>
                    <a:noFill/>
                  </a:tcPr>
                </a:tc>
                <a:tc hMerge="1">
                  <a:txBody>
                    <a:bodyPr/>
                    <a:lstStyle/>
                    <a:p>
                      <a:endParaRPr kumimoji="1" lang="ja-JP" altLang="en-US"/>
                    </a:p>
                  </a:txBody>
                  <a:tcPr/>
                </a:tc>
                <a:extLst>
                  <a:ext uri="{0D108BD9-81ED-4DB2-BD59-A6C34878D82A}">
                    <a16:rowId xmlns:a16="http://schemas.microsoft.com/office/drawing/2014/main" val="2101605312"/>
                  </a:ext>
                </a:extLst>
              </a:tr>
              <a:tr h="280622">
                <a:tc>
                  <a:txBody>
                    <a:bodyPr/>
                    <a:lstStyle>
                      <a:lvl1pPr marL="0" algn="l" defTabSz="514350" rtl="0" eaLnBrk="1" latinLnBrk="0" hangingPunct="1">
                        <a:defRPr kumimoji="1" sz="1013" b="1" kern="1200">
                          <a:solidFill>
                            <a:schemeClr val="lt1"/>
                          </a:solidFill>
                          <a:latin typeface="Perpetua"/>
                        </a:defRPr>
                      </a:lvl1pPr>
                      <a:lvl2pPr marL="257175" algn="l" defTabSz="514350" rtl="0" eaLnBrk="1" latinLnBrk="0" hangingPunct="1">
                        <a:defRPr kumimoji="1" sz="1013" b="1" kern="1200">
                          <a:solidFill>
                            <a:schemeClr val="lt1"/>
                          </a:solidFill>
                          <a:latin typeface="Perpetua"/>
                        </a:defRPr>
                      </a:lvl2pPr>
                      <a:lvl3pPr marL="514350" algn="l" defTabSz="514350" rtl="0" eaLnBrk="1" latinLnBrk="0" hangingPunct="1">
                        <a:defRPr kumimoji="1" sz="1013" b="1" kern="1200">
                          <a:solidFill>
                            <a:schemeClr val="lt1"/>
                          </a:solidFill>
                          <a:latin typeface="Perpetua"/>
                        </a:defRPr>
                      </a:lvl3pPr>
                      <a:lvl4pPr marL="771525" algn="l" defTabSz="514350" rtl="0" eaLnBrk="1" latinLnBrk="0" hangingPunct="1">
                        <a:defRPr kumimoji="1" sz="1013" b="1" kern="1200">
                          <a:solidFill>
                            <a:schemeClr val="lt1"/>
                          </a:solidFill>
                          <a:latin typeface="Perpetua"/>
                        </a:defRPr>
                      </a:lvl4pPr>
                      <a:lvl5pPr marL="1028700" algn="l" defTabSz="514350" rtl="0" eaLnBrk="1" latinLnBrk="0" hangingPunct="1">
                        <a:defRPr kumimoji="1" sz="1013" b="1" kern="1200">
                          <a:solidFill>
                            <a:schemeClr val="lt1"/>
                          </a:solidFill>
                          <a:latin typeface="Perpetua"/>
                        </a:defRPr>
                      </a:lvl5pPr>
                      <a:lvl6pPr marL="1285875" algn="l" defTabSz="514350" rtl="0" eaLnBrk="1" latinLnBrk="0" hangingPunct="1">
                        <a:defRPr kumimoji="1" sz="1013" b="1" kern="1200">
                          <a:solidFill>
                            <a:schemeClr val="lt1"/>
                          </a:solidFill>
                          <a:latin typeface="Perpetua"/>
                        </a:defRPr>
                      </a:lvl6pPr>
                      <a:lvl7pPr marL="1543050" algn="l" defTabSz="514350" rtl="0" eaLnBrk="1" latinLnBrk="0" hangingPunct="1">
                        <a:defRPr kumimoji="1" sz="1013" b="1" kern="1200">
                          <a:solidFill>
                            <a:schemeClr val="lt1"/>
                          </a:solidFill>
                          <a:latin typeface="Perpetua"/>
                        </a:defRPr>
                      </a:lvl7pPr>
                      <a:lvl8pPr marL="1800225" algn="l" defTabSz="514350" rtl="0" eaLnBrk="1" latinLnBrk="0" hangingPunct="1">
                        <a:defRPr kumimoji="1" sz="1013" b="1" kern="1200">
                          <a:solidFill>
                            <a:schemeClr val="lt1"/>
                          </a:solidFill>
                          <a:latin typeface="Perpetua"/>
                        </a:defRPr>
                      </a:lvl8pPr>
                      <a:lvl9pPr marL="2057400" algn="l" defTabSz="514350" rtl="0" eaLnBrk="1" latinLnBrk="0" hangingPunct="1">
                        <a:defRPr kumimoji="1" sz="1013" b="1" kern="1200">
                          <a:solidFill>
                            <a:schemeClr val="lt1"/>
                          </a:solidFill>
                          <a:latin typeface="Perpetua"/>
                        </a:defRPr>
                      </a:lvl9pPr>
                    </a:lstStyle>
                    <a:p>
                      <a:pPr algn="ctr">
                        <a:lnSpc>
                          <a:spcPct val="100000"/>
                        </a:lnSpc>
                      </a:pPr>
                      <a:endParaRPr kumimoji="1" lang="ja-JP" altLang="en-US" sz="1200" spc="0" baseline="0" dirty="0">
                        <a:latin typeface="UD デジタル 教科書体 NP-B" panose="02020700000000000000" pitchFamily="18" charset="-128"/>
                        <a:ea typeface="UD デジタル 教科書体 NP-B" panose="02020700000000000000" pitchFamily="18" charset="-128"/>
                      </a:endParaRPr>
                    </a:p>
                  </a:txBody>
                  <a:tcPr>
                    <a:lnL w="19050" cap="flat" cmpd="sng" algn="ctr">
                      <a:solidFill>
                        <a:schemeClr val="accent4">
                          <a:lumMod val="75000"/>
                        </a:schemeClr>
                      </a:solidFill>
                      <a:prstDash val="solid"/>
                      <a:round/>
                      <a:headEnd type="none" w="med" len="med"/>
                      <a:tailEnd type="none" w="med" len="med"/>
                    </a:lnL>
                    <a:lnR w="63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solidFill>
                      <a:schemeClr val="accent4"/>
                    </a:solidFill>
                  </a:tcPr>
                </a:tc>
                <a:tc>
                  <a:txBody>
                    <a:bodyPr/>
                    <a:lstStyle>
                      <a:lvl1pPr marL="0" algn="l" defTabSz="514350" rtl="0" eaLnBrk="1" latinLnBrk="0" hangingPunct="1">
                        <a:defRPr kumimoji="1" sz="1013" b="1" kern="1200">
                          <a:solidFill>
                            <a:schemeClr val="lt1"/>
                          </a:solidFill>
                          <a:latin typeface="Perpetua"/>
                        </a:defRPr>
                      </a:lvl1pPr>
                      <a:lvl2pPr marL="257175" algn="l" defTabSz="514350" rtl="0" eaLnBrk="1" latinLnBrk="0" hangingPunct="1">
                        <a:defRPr kumimoji="1" sz="1013" b="1" kern="1200">
                          <a:solidFill>
                            <a:schemeClr val="lt1"/>
                          </a:solidFill>
                          <a:latin typeface="Perpetua"/>
                        </a:defRPr>
                      </a:lvl2pPr>
                      <a:lvl3pPr marL="514350" algn="l" defTabSz="514350" rtl="0" eaLnBrk="1" latinLnBrk="0" hangingPunct="1">
                        <a:defRPr kumimoji="1" sz="1013" b="1" kern="1200">
                          <a:solidFill>
                            <a:schemeClr val="lt1"/>
                          </a:solidFill>
                          <a:latin typeface="Perpetua"/>
                        </a:defRPr>
                      </a:lvl3pPr>
                      <a:lvl4pPr marL="771525" algn="l" defTabSz="514350" rtl="0" eaLnBrk="1" latinLnBrk="0" hangingPunct="1">
                        <a:defRPr kumimoji="1" sz="1013" b="1" kern="1200">
                          <a:solidFill>
                            <a:schemeClr val="lt1"/>
                          </a:solidFill>
                          <a:latin typeface="Perpetua"/>
                        </a:defRPr>
                      </a:lvl4pPr>
                      <a:lvl5pPr marL="1028700" algn="l" defTabSz="514350" rtl="0" eaLnBrk="1" latinLnBrk="0" hangingPunct="1">
                        <a:defRPr kumimoji="1" sz="1013" b="1" kern="1200">
                          <a:solidFill>
                            <a:schemeClr val="lt1"/>
                          </a:solidFill>
                          <a:latin typeface="Perpetua"/>
                        </a:defRPr>
                      </a:lvl5pPr>
                      <a:lvl6pPr marL="1285875" algn="l" defTabSz="514350" rtl="0" eaLnBrk="1" latinLnBrk="0" hangingPunct="1">
                        <a:defRPr kumimoji="1" sz="1013" b="1" kern="1200">
                          <a:solidFill>
                            <a:schemeClr val="lt1"/>
                          </a:solidFill>
                          <a:latin typeface="Perpetua"/>
                        </a:defRPr>
                      </a:lvl6pPr>
                      <a:lvl7pPr marL="1543050" algn="l" defTabSz="514350" rtl="0" eaLnBrk="1" latinLnBrk="0" hangingPunct="1">
                        <a:defRPr kumimoji="1" sz="1013" b="1" kern="1200">
                          <a:solidFill>
                            <a:schemeClr val="lt1"/>
                          </a:solidFill>
                          <a:latin typeface="Perpetua"/>
                        </a:defRPr>
                      </a:lvl7pPr>
                      <a:lvl8pPr marL="1800225" algn="l" defTabSz="514350" rtl="0" eaLnBrk="1" latinLnBrk="0" hangingPunct="1">
                        <a:defRPr kumimoji="1" sz="1013" b="1" kern="1200">
                          <a:solidFill>
                            <a:schemeClr val="lt1"/>
                          </a:solidFill>
                          <a:latin typeface="Perpetua"/>
                        </a:defRPr>
                      </a:lvl8pPr>
                      <a:lvl9pPr marL="2057400" algn="l" defTabSz="514350" rtl="0" eaLnBrk="1" latinLnBrk="0" hangingPunct="1">
                        <a:defRPr kumimoji="1" sz="1013" b="1" kern="1200">
                          <a:solidFill>
                            <a:schemeClr val="lt1"/>
                          </a:solidFill>
                          <a:latin typeface="Perpetua"/>
                        </a:defRPr>
                      </a:lvl9pPr>
                    </a:lstStyle>
                    <a:p>
                      <a:pPr algn="ctr">
                        <a:lnSpc>
                          <a:spcPct val="100000"/>
                        </a:lnSpc>
                      </a:pPr>
                      <a:r>
                        <a:rPr kumimoji="1" lang="ja-JP" altLang="en-US" sz="1200" spc="0" baseline="0" dirty="0" smtClean="0">
                          <a:solidFill>
                            <a:schemeClr val="tx1"/>
                          </a:solidFill>
                          <a:latin typeface="UD デジタル 教科書体 NP-B" panose="02020700000000000000" pitchFamily="18" charset="-128"/>
                          <a:ea typeface="UD デジタル 教科書体 NP-B" panose="02020700000000000000" pitchFamily="18" charset="-128"/>
                        </a:rPr>
                        <a:t>気仙沼市</a:t>
                      </a:r>
                      <a:endParaRPr kumimoji="1" lang="ja-JP" altLang="en-US" sz="1200" spc="0" baseline="0" dirty="0">
                        <a:solidFill>
                          <a:schemeClr val="tx1"/>
                        </a:solidFill>
                        <a:latin typeface="UD デジタル 教科書体 NP-B" panose="02020700000000000000" pitchFamily="18" charset="-128"/>
                        <a:ea typeface="UD デジタル 教科書体 NP-B" panose="02020700000000000000" pitchFamily="18" charset="-128"/>
                      </a:endParaRPr>
                    </a:p>
                  </a:txBody>
                  <a:tcPr>
                    <a:lnL w="6350" cap="flat" cmpd="sng" algn="ctr">
                      <a:solidFill>
                        <a:schemeClr val="accent4">
                          <a:lumMod val="75000"/>
                        </a:schemeClr>
                      </a:solidFill>
                      <a:prstDash val="solid"/>
                      <a:round/>
                      <a:headEnd type="none" w="med" len="med"/>
                      <a:tailEnd type="none" w="med" len="med"/>
                    </a:lnL>
                    <a:lnR w="63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solidFill>
                      <a:schemeClr val="accent4"/>
                    </a:solidFill>
                  </a:tcPr>
                </a:tc>
                <a:tc>
                  <a:txBody>
                    <a:bodyPr/>
                    <a:lstStyle/>
                    <a:p>
                      <a:pPr algn="ctr">
                        <a:lnSpc>
                          <a:spcPct val="100000"/>
                        </a:lnSpc>
                      </a:pPr>
                      <a:r>
                        <a:rPr kumimoji="1" lang="ja-JP" altLang="en-US" sz="1200" b="1" spc="0" baseline="0" dirty="0" smtClean="0">
                          <a:solidFill>
                            <a:schemeClr val="tx1"/>
                          </a:solidFill>
                          <a:latin typeface="UD デジタル 教科書体 NP-B" panose="02020700000000000000" pitchFamily="18" charset="-128"/>
                          <a:ea typeface="UD デジタル 教科書体 NP-B" panose="02020700000000000000" pitchFamily="18" charset="-128"/>
                        </a:rPr>
                        <a:t>南三陸町</a:t>
                      </a:r>
                      <a:endParaRPr kumimoji="1" lang="ja-JP" altLang="en-US" sz="1200" b="1" spc="0" baseline="0" dirty="0">
                        <a:solidFill>
                          <a:schemeClr val="tx1"/>
                        </a:solidFill>
                        <a:latin typeface="UD デジタル 教科書体 NP-B" panose="02020700000000000000" pitchFamily="18" charset="-128"/>
                        <a:ea typeface="UD デジタル 教科書体 NP-B" panose="02020700000000000000" pitchFamily="18" charset="-128"/>
                      </a:endParaRPr>
                    </a:p>
                  </a:txBody>
                  <a:tcPr>
                    <a:lnL w="6350" cap="flat" cmpd="sng" algn="ctr">
                      <a:solidFill>
                        <a:schemeClr val="accent4">
                          <a:lumMod val="75000"/>
                        </a:schemeClr>
                      </a:solidFill>
                      <a:prstDash val="solid"/>
                      <a:round/>
                      <a:headEnd type="none" w="med" len="med"/>
                      <a:tailEnd type="none" w="med" len="med"/>
                    </a:lnL>
                    <a:lnR w="190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solidFill>
                      <a:schemeClr val="accent4"/>
                    </a:solidFill>
                  </a:tcPr>
                </a:tc>
                <a:extLst>
                  <a:ext uri="{0D108BD9-81ED-4DB2-BD59-A6C34878D82A}">
                    <a16:rowId xmlns:a16="http://schemas.microsoft.com/office/drawing/2014/main" val="10000"/>
                  </a:ext>
                </a:extLst>
              </a:tr>
              <a:tr h="610901">
                <a:tc>
                  <a:txBody>
                    <a:bodyPr/>
                    <a:lstStyle>
                      <a:lvl1pPr marL="0" algn="l" defTabSz="514350" rtl="0" eaLnBrk="1" latinLnBrk="0" hangingPunct="1">
                        <a:defRPr kumimoji="1" sz="1013" kern="1200">
                          <a:solidFill>
                            <a:schemeClr val="dk1"/>
                          </a:solidFill>
                          <a:latin typeface="Perpetua"/>
                        </a:defRPr>
                      </a:lvl1pPr>
                      <a:lvl2pPr marL="257175" algn="l" defTabSz="514350" rtl="0" eaLnBrk="1" latinLnBrk="0" hangingPunct="1">
                        <a:defRPr kumimoji="1" sz="1013" kern="1200">
                          <a:solidFill>
                            <a:schemeClr val="dk1"/>
                          </a:solidFill>
                          <a:latin typeface="Perpetua"/>
                        </a:defRPr>
                      </a:lvl2pPr>
                      <a:lvl3pPr marL="514350" algn="l" defTabSz="514350" rtl="0" eaLnBrk="1" latinLnBrk="0" hangingPunct="1">
                        <a:defRPr kumimoji="1" sz="1013" kern="1200">
                          <a:solidFill>
                            <a:schemeClr val="dk1"/>
                          </a:solidFill>
                          <a:latin typeface="Perpetua"/>
                        </a:defRPr>
                      </a:lvl3pPr>
                      <a:lvl4pPr marL="771525" algn="l" defTabSz="514350" rtl="0" eaLnBrk="1" latinLnBrk="0" hangingPunct="1">
                        <a:defRPr kumimoji="1" sz="1013" kern="1200">
                          <a:solidFill>
                            <a:schemeClr val="dk1"/>
                          </a:solidFill>
                          <a:latin typeface="Perpetua"/>
                        </a:defRPr>
                      </a:lvl4pPr>
                      <a:lvl5pPr marL="1028700" algn="l" defTabSz="514350" rtl="0" eaLnBrk="1" latinLnBrk="0" hangingPunct="1">
                        <a:defRPr kumimoji="1" sz="1013" kern="1200">
                          <a:solidFill>
                            <a:schemeClr val="dk1"/>
                          </a:solidFill>
                          <a:latin typeface="Perpetua"/>
                        </a:defRPr>
                      </a:lvl5pPr>
                      <a:lvl6pPr marL="1285875" algn="l" defTabSz="514350" rtl="0" eaLnBrk="1" latinLnBrk="0" hangingPunct="1">
                        <a:defRPr kumimoji="1" sz="1013" kern="1200">
                          <a:solidFill>
                            <a:schemeClr val="dk1"/>
                          </a:solidFill>
                          <a:latin typeface="Perpetua"/>
                        </a:defRPr>
                      </a:lvl6pPr>
                      <a:lvl7pPr marL="1543050" algn="l" defTabSz="514350" rtl="0" eaLnBrk="1" latinLnBrk="0" hangingPunct="1">
                        <a:defRPr kumimoji="1" sz="1013" kern="1200">
                          <a:solidFill>
                            <a:schemeClr val="dk1"/>
                          </a:solidFill>
                          <a:latin typeface="Perpetua"/>
                        </a:defRPr>
                      </a:lvl7pPr>
                      <a:lvl8pPr marL="1800225" algn="l" defTabSz="514350" rtl="0" eaLnBrk="1" latinLnBrk="0" hangingPunct="1">
                        <a:defRPr kumimoji="1" sz="1013" kern="1200">
                          <a:solidFill>
                            <a:schemeClr val="dk1"/>
                          </a:solidFill>
                          <a:latin typeface="Perpetua"/>
                        </a:defRPr>
                      </a:lvl8pPr>
                      <a:lvl9pPr marL="2057400" algn="l" defTabSz="514350" rtl="0" eaLnBrk="1" latinLnBrk="0" hangingPunct="1">
                        <a:defRPr kumimoji="1" sz="1013" kern="1200">
                          <a:solidFill>
                            <a:schemeClr val="dk1"/>
                          </a:solidFill>
                          <a:latin typeface="Perpetua"/>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spc="0" baseline="0" dirty="0" smtClean="0">
                          <a:latin typeface="UD デジタル 教科書体 NP-B" panose="02020700000000000000" pitchFamily="18" charset="-128"/>
                          <a:ea typeface="UD デジタル 教科書体 NP-B" panose="02020700000000000000" pitchFamily="18" charset="-128"/>
                        </a:rPr>
                        <a:t>■各種障害者手帳</a:t>
                      </a:r>
                      <a:endParaRPr kumimoji="1" lang="en-US" altLang="ja-JP" sz="1200" spc="0" baseline="0" dirty="0" smtClean="0">
                        <a:latin typeface="UD デジタル 教科書体 NP-B" panose="02020700000000000000" pitchFamily="18" charset="-128"/>
                        <a:ea typeface="UD デジタル 教科書体 NP-B" panose="020207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spc="0" baseline="0" dirty="0" smtClean="0">
                          <a:latin typeface="UD デジタル 教科書体 NP-B" panose="02020700000000000000" pitchFamily="18" charset="-128"/>
                          <a:ea typeface="UD デジタル 教科書体 NP-B" panose="02020700000000000000" pitchFamily="18" charset="-128"/>
                        </a:rPr>
                        <a:t>■障害福祉サービス</a:t>
                      </a:r>
                      <a:endParaRPr kumimoji="1" lang="en-US" altLang="ja-JP" sz="1200" spc="0" baseline="0" dirty="0" smtClean="0">
                        <a:latin typeface="UD デジタル 教科書体 NP-B" panose="02020700000000000000" pitchFamily="18" charset="-128"/>
                        <a:ea typeface="UD デジタル 教科書体 NP-B" panose="020207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spc="0" baseline="0" dirty="0" smtClean="0">
                          <a:latin typeface="UD デジタル 教科書体 NP-B" panose="02020700000000000000" pitchFamily="18" charset="-128"/>
                          <a:ea typeface="UD デジタル 教科書体 NP-B" panose="02020700000000000000" pitchFamily="18" charset="-128"/>
                        </a:rPr>
                        <a:t>■自立支援医療などの</a:t>
                      </a:r>
                      <a:endParaRPr kumimoji="1" lang="en-US" altLang="ja-JP" sz="1200" spc="0" baseline="0" dirty="0" smtClean="0">
                        <a:latin typeface="UD デジタル 教科書体 NP-B" panose="02020700000000000000" pitchFamily="18" charset="-128"/>
                        <a:ea typeface="UD デジタル 教科書体 NP-B" panose="020207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spc="0" baseline="0" dirty="0" smtClean="0">
                          <a:latin typeface="UD デジタル 教科書体 NP-B" panose="02020700000000000000" pitchFamily="18" charset="-128"/>
                          <a:ea typeface="UD デジタル 教科書体 NP-B" panose="02020700000000000000" pitchFamily="18" charset="-128"/>
                        </a:rPr>
                        <a:t>　相談・受付</a:t>
                      </a:r>
                      <a:endParaRPr kumimoji="1" lang="ja-JP" altLang="en-US" sz="1200" b="1" spc="0" baseline="0" dirty="0" smtClean="0">
                        <a:solidFill>
                          <a:schemeClr val="bg1"/>
                        </a:solidFill>
                        <a:latin typeface="UD デジタル 教科書体 NP-B" panose="02020700000000000000" pitchFamily="18" charset="-128"/>
                        <a:ea typeface="UD デジタル 教科書体 NP-B" panose="02020700000000000000" pitchFamily="18" charset="-128"/>
                      </a:endParaRPr>
                    </a:p>
                  </a:txBody>
                  <a:tcPr>
                    <a:lnL w="19050" cap="flat" cmpd="sng" algn="ctr">
                      <a:solidFill>
                        <a:schemeClr val="accent4">
                          <a:lumMod val="75000"/>
                        </a:schemeClr>
                      </a:solidFill>
                      <a:prstDash val="solid"/>
                      <a:round/>
                      <a:headEnd type="none" w="med" len="med"/>
                      <a:tailEnd type="none" w="med" len="med"/>
                    </a:lnL>
                    <a:lnR w="63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a:txBody>
                    <a:bodyPr/>
                    <a:lstStyle>
                      <a:lvl1pPr marL="0" algn="l" defTabSz="514350" rtl="0" eaLnBrk="1" latinLnBrk="0" hangingPunct="1">
                        <a:defRPr kumimoji="1" sz="1013" kern="1200">
                          <a:solidFill>
                            <a:schemeClr val="dk1"/>
                          </a:solidFill>
                          <a:latin typeface="Perpetua"/>
                        </a:defRPr>
                      </a:lvl1pPr>
                      <a:lvl2pPr marL="257175" algn="l" defTabSz="514350" rtl="0" eaLnBrk="1" latinLnBrk="0" hangingPunct="1">
                        <a:defRPr kumimoji="1" sz="1013" kern="1200">
                          <a:solidFill>
                            <a:schemeClr val="dk1"/>
                          </a:solidFill>
                          <a:latin typeface="Perpetua"/>
                        </a:defRPr>
                      </a:lvl2pPr>
                      <a:lvl3pPr marL="514350" algn="l" defTabSz="514350" rtl="0" eaLnBrk="1" latinLnBrk="0" hangingPunct="1">
                        <a:defRPr kumimoji="1" sz="1013" kern="1200">
                          <a:solidFill>
                            <a:schemeClr val="dk1"/>
                          </a:solidFill>
                          <a:latin typeface="Perpetua"/>
                        </a:defRPr>
                      </a:lvl3pPr>
                      <a:lvl4pPr marL="771525" algn="l" defTabSz="514350" rtl="0" eaLnBrk="1" latinLnBrk="0" hangingPunct="1">
                        <a:defRPr kumimoji="1" sz="1013" kern="1200">
                          <a:solidFill>
                            <a:schemeClr val="dk1"/>
                          </a:solidFill>
                          <a:latin typeface="Perpetua"/>
                        </a:defRPr>
                      </a:lvl4pPr>
                      <a:lvl5pPr marL="1028700" algn="l" defTabSz="514350" rtl="0" eaLnBrk="1" latinLnBrk="0" hangingPunct="1">
                        <a:defRPr kumimoji="1" sz="1013" kern="1200">
                          <a:solidFill>
                            <a:schemeClr val="dk1"/>
                          </a:solidFill>
                          <a:latin typeface="Perpetua"/>
                        </a:defRPr>
                      </a:lvl5pPr>
                      <a:lvl6pPr marL="1285875" algn="l" defTabSz="514350" rtl="0" eaLnBrk="1" latinLnBrk="0" hangingPunct="1">
                        <a:defRPr kumimoji="1" sz="1013" kern="1200">
                          <a:solidFill>
                            <a:schemeClr val="dk1"/>
                          </a:solidFill>
                          <a:latin typeface="Perpetua"/>
                        </a:defRPr>
                      </a:lvl6pPr>
                      <a:lvl7pPr marL="1543050" algn="l" defTabSz="514350" rtl="0" eaLnBrk="1" latinLnBrk="0" hangingPunct="1">
                        <a:defRPr kumimoji="1" sz="1013" kern="1200">
                          <a:solidFill>
                            <a:schemeClr val="dk1"/>
                          </a:solidFill>
                          <a:latin typeface="Perpetua"/>
                        </a:defRPr>
                      </a:lvl7pPr>
                      <a:lvl8pPr marL="1800225" algn="l" defTabSz="514350" rtl="0" eaLnBrk="1" latinLnBrk="0" hangingPunct="1">
                        <a:defRPr kumimoji="1" sz="1013" kern="1200">
                          <a:solidFill>
                            <a:schemeClr val="dk1"/>
                          </a:solidFill>
                          <a:latin typeface="Perpetua"/>
                        </a:defRPr>
                      </a:lvl8pPr>
                      <a:lvl9pPr marL="2057400" algn="l" defTabSz="514350" rtl="0" eaLnBrk="1" latinLnBrk="0" hangingPunct="1">
                        <a:defRPr kumimoji="1" sz="1013" kern="1200">
                          <a:solidFill>
                            <a:schemeClr val="dk1"/>
                          </a:solidFill>
                          <a:latin typeface="Perpetua"/>
                        </a:defRPr>
                      </a:lvl9pPr>
                    </a:lstStyle>
                    <a:p>
                      <a:pPr algn="l">
                        <a:lnSpc>
                          <a:spcPct val="100000"/>
                        </a:lnSpc>
                      </a:pPr>
                      <a:r>
                        <a:rPr lang="ja-JP" altLang="en-US" sz="1200" spc="-50" baseline="0" dirty="0" smtClean="0">
                          <a:latin typeface="UD デジタル 教科書体 NP-B" panose="02020700000000000000" pitchFamily="18" charset="-128"/>
                          <a:ea typeface="UD デジタル 教科書体 NP-B" panose="02020700000000000000" pitchFamily="18" charset="-128"/>
                        </a:rPr>
                        <a:t>気仙沼市社会福祉課障害福祉係</a:t>
                      </a:r>
                      <a:endParaRPr lang="en-US" altLang="ja-JP" sz="1200" spc="-50" baseline="0" dirty="0" smtClean="0">
                        <a:latin typeface="UD デジタル 教科書体 NP-B" panose="02020700000000000000" pitchFamily="18" charset="-128"/>
                        <a:ea typeface="UD デジタル 教科書体 NP-B" panose="02020700000000000000" pitchFamily="18" charset="-128"/>
                      </a:endParaRPr>
                    </a:p>
                    <a:p>
                      <a:pPr>
                        <a:lnSpc>
                          <a:spcPct val="100000"/>
                        </a:lnSpc>
                      </a:pPr>
                      <a:r>
                        <a:rPr lang="ja-JP" altLang="en-US" sz="1200" spc="0" baseline="0" dirty="0" smtClean="0">
                          <a:latin typeface="UD デジタル 教科書体 NP-B" panose="02020700000000000000" pitchFamily="18" charset="-128"/>
                          <a:ea typeface="UD デジタル 教科書体 NP-B" panose="02020700000000000000" pitchFamily="18" charset="-128"/>
                        </a:rPr>
                        <a:t>　</a:t>
                      </a:r>
                      <a:r>
                        <a:rPr lang="en-US" altLang="ja-JP" sz="1200" spc="-100" baseline="0" dirty="0" smtClean="0">
                          <a:latin typeface="UD デジタル 教科書体 NP-B" panose="02020700000000000000" pitchFamily="18" charset="-128"/>
                          <a:ea typeface="UD デジタル 教科書体 NP-B" panose="02020700000000000000" pitchFamily="18" charset="-128"/>
                        </a:rPr>
                        <a:t>0226-52-0498</a:t>
                      </a:r>
                    </a:p>
                    <a:p>
                      <a:pPr>
                        <a:lnSpc>
                          <a:spcPct val="100000"/>
                        </a:lnSpc>
                      </a:pPr>
                      <a:endParaRPr lang="ja-JP" altLang="en-US" sz="1200" spc="0" baseline="0" dirty="0" smtClean="0">
                        <a:latin typeface="UD デジタル 教科書体 NP-B" panose="02020700000000000000" pitchFamily="18" charset="-128"/>
                        <a:ea typeface="UD デジタル 教科書体 NP-B" panose="02020700000000000000" pitchFamily="18" charset="-128"/>
                      </a:endParaRPr>
                    </a:p>
                  </a:txBody>
                  <a:tcPr>
                    <a:lnL w="6350" cap="flat" cmpd="sng" algn="ctr">
                      <a:solidFill>
                        <a:schemeClr val="accent4">
                          <a:lumMod val="75000"/>
                        </a:schemeClr>
                      </a:solidFill>
                      <a:prstDash val="solid"/>
                      <a:round/>
                      <a:headEnd type="none" w="med" len="med"/>
                      <a:tailEnd type="none" w="med" len="med"/>
                    </a:lnL>
                    <a:lnR w="63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a:txBody>
                    <a:bodyPr/>
                    <a:lstStyle/>
                    <a:p>
                      <a:pPr>
                        <a:lnSpc>
                          <a:spcPct val="100000"/>
                        </a:lnSpc>
                      </a:pPr>
                      <a:r>
                        <a:rPr lang="ja-JP" altLang="en-US" sz="1200" spc="-50" baseline="0" dirty="0" smtClean="0">
                          <a:latin typeface="UD デジタル 教科書体 NP-B" panose="02020700000000000000" pitchFamily="18" charset="-128"/>
                          <a:ea typeface="UD デジタル 教科書体 NP-B" panose="02020700000000000000" pitchFamily="18" charset="-128"/>
                        </a:rPr>
                        <a:t>南三陸町保健福祉課社会福祉係</a:t>
                      </a:r>
                      <a:endParaRPr lang="en-US" altLang="ja-JP" sz="1200" spc="-50" baseline="0" dirty="0" smtClean="0">
                        <a:latin typeface="UD デジタル 教科書体 NP-B" panose="02020700000000000000" pitchFamily="18" charset="-128"/>
                        <a:ea typeface="UD デジタル 教科書体 NP-B" panose="02020700000000000000" pitchFamily="18" charset="-128"/>
                      </a:endParaRPr>
                    </a:p>
                    <a:p>
                      <a:pPr>
                        <a:lnSpc>
                          <a:spcPct val="100000"/>
                        </a:lnSpc>
                      </a:pPr>
                      <a:r>
                        <a:rPr lang="en-US" altLang="ja-JP" sz="1200" spc="0" baseline="0" dirty="0" smtClean="0">
                          <a:latin typeface="UD デジタル 教科書体 NP-B" panose="02020700000000000000" pitchFamily="18" charset="-128"/>
                          <a:ea typeface="UD デジタル 教科書体 NP-B" panose="02020700000000000000" pitchFamily="18" charset="-128"/>
                        </a:rPr>
                        <a:t> </a:t>
                      </a:r>
                      <a:r>
                        <a:rPr lang="ja-JP" altLang="en-US" sz="1200" spc="0" baseline="0" dirty="0" smtClean="0">
                          <a:latin typeface="UD デジタル 教科書体 NP-B" panose="02020700000000000000" pitchFamily="18" charset="-128"/>
                          <a:ea typeface="UD デジタル 教科書体 NP-B" panose="02020700000000000000" pitchFamily="18" charset="-128"/>
                        </a:rPr>
                        <a:t>　</a:t>
                      </a:r>
                      <a:r>
                        <a:rPr lang="en-US" altLang="ja-JP" sz="1200" spc="0" baseline="0" dirty="0" smtClean="0">
                          <a:latin typeface="UD デジタル 教科書体 NP-B" panose="02020700000000000000" pitchFamily="18" charset="-128"/>
                          <a:ea typeface="UD デジタル 教科書体 NP-B" panose="02020700000000000000" pitchFamily="18" charset="-128"/>
                        </a:rPr>
                        <a:t>0226-46-2601</a:t>
                      </a:r>
                    </a:p>
                    <a:p>
                      <a:pPr>
                        <a:lnSpc>
                          <a:spcPct val="100000"/>
                        </a:lnSpc>
                      </a:pPr>
                      <a:r>
                        <a:rPr lang="ja-JP" altLang="en-US" sz="1200" spc="0" baseline="0" dirty="0" smtClean="0">
                          <a:latin typeface="UD デジタル 教科書体 NP-B" panose="02020700000000000000" pitchFamily="18" charset="-128"/>
                          <a:ea typeface="UD デジタル 教科書体 NP-B" panose="02020700000000000000" pitchFamily="18" charset="-128"/>
                        </a:rPr>
                        <a:t>南三陸町保健福祉課高齢者</a:t>
                      </a:r>
                      <a:endParaRPr lang="en-US" altLang="ja-JP" sz="1200" spc="0" baseline="0" dirty="0" smtClean="0">
                        <a:latin typeface="UD デジタル 教科書体 NP-B" panose="02020700000000000000" pitchFamily="18" charset="-128"/>
                        <a:ea typeface="UD デジタル 教科書体 NP-B" panose="02020700000000000000" pitchFamily="18" charset="-128"/>
                      </a:endParaRPr>
                    </a:p>
                    <a:p>
                      <a:pPr>
                        <a:lnSpc>
                          <a:spcPct val="100000"/>
                        </a:lnSpc>
                      </a:pPr>
                      <a:r>
                        <a:rPr lang="ja-JP" altLang="en-US" sz="1200" spc="0" baseline="0" dirty="0" smtClean="0">
                          <a:latin typeface="UD デジタル 教科書体 NP-B" panose="02020700000000000000" pitchFamily="18" charset="-128"/>
                          <a:ea typeface="UD デジタル 教科書体 NP-B" panose="02020700000000000000" pitchFamily="18" charset="-128"/>
                        </a:rPr>
                        <a:t>福祉係</a:t>
                      </a:r>
                      <a:endParaRPr lang="en-US" altLang="ja-JP" sz="1200" spc="0" baseline="0" dirty="0" smtClean="0">
                        <a:latin typeface="UD デジタル 教科書体 NP-B" panose="02020700000000000000" pitchFamily="18" charset="-128"/>
                        <a:ea typeface="UD デジタル 教科書体 NP-B" panose="02020700000000000000" pitchFamily="18" charset="-128"/>
                      </a:endParaRPr>
                    </a:p>
                    <a:p>
                      <a:pPr>
                        <a:lnSpc>
                          <a:spcPct val="100000"/>
                        </a:lnSpc>
                      </a:pPr>
                      <a:r>
                        <a:rPr lang="ja-JP" altLang="en-US" sz="1200" spc="0" baseline="0" dirty="0" smtClean="0">
                          <a:latin typeface="UD デジタル 教科書体 NP-B" panose="02020700000000000000" pitchFamily="18" charset="-128"/>
                          <a:ea typeface="UD デジタル 教科書体 NP-B" panose="02020700000000000000" pitchFamily="18" charset="-128"/>
                        </a:rPr>
                        <a:t> 　</a:t>
                      </a:r>
                      <a:r>
                        <a:rPr lang="en-US" altLang="ja-JP" sz="1200" spc="0" baseline="0" dirty="0" smtClean="0">
                          <a:latin typeface="UD デジタル 教科書体 NP-B" panose="02020700000000000000" pitchFamily="18" charset="-128"/>
                          <a:ea typeface="UD デジタル 教科書体 NP-B" panose="02020700000000000000" pitchFamily="18" charset="-128"/>
                        </a:rPr>
                        <a:t>0226-46-3041</a:t>
                      </a:r>
                    </a:p>
                  </a:txBody>
                  <a:tcPr>
                    <a:lnL w="6350" cap="flat" cmpd="sng" algn="ctr">
                      <a:solidFill>
                        <a:schemeClr val="accent4">
                          <a:lumMod val="75000"/>
                        </a:schemeClr>
                      </a:solidFill>
                      <a:prstDash val="solid"/>
                      <a:round/>
                      <a:headEnd type="none" w="med" len="med"/>
                      <a:tailEnd type="none" w="med" len="med"/>
                    </a:lnL>
                    <a:lnR w="190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1"/>
                  </a:ext>
                </a:extLst>
              </a:tr>
              <a:tr h="365873">
                <a:tc rowSpan="2">
                  <a:txBody>
                    <a:bodyPr/>
                    <a:lstStyle>
                      <a:lvl1pPr marL="0" algn="l" defTabSz="514350" rtl="0" eaLnBrk="1" latinLnBrk="0" hangingPunct="1">
                        <a:defRPr kumimoji="1" sz="1013" kern="1200">
                          <a:solidFill>
                            <a:schemeClr val="dk1"/>
                          </a:solidFill>
                          <a:latin typeface="Perpetua"/>
                        </a:defRPr>
                      </a:lvl1pPr>
                      <a:lvl2pPr marL="257175" algn="l" defTabSz="514350" rtl="0" eaLnBrk="1" latinLnBrk="0" hangingPunct="1">
                        <a:defRPr kumimoji="1" sz="1013" kern="1200">
                          <a:solidFill>
                            <a:schemeClr val="dk1"/>
                          </a:solidFill>
                          <a:latin typeface="Perpetua"/>
                        </a:defRPr>
                      </a:lvl2pPr>
                      <a:lvl3pPr marL="514350" algn="l" defTabSz="514350" rtl="0" eaLnBrk="1" latinLnBrk="0" hangingPunct="1">
                        <a:defRPr kumimoji="1" sz="1013" kern="1200">
                          <a:solidFill>
                            <a:schemeClr val="dk1"/>
                          </a:solidFill>
                          <a:latin typeface="Perpetua"/>
                        </a:defRPr>
                      </a:lvl3pPr>
                      <a:lvl4pPr marL="771525" algn="l" defTabSz="514350" rtl="0" eaLnBrk="1" latinLnBrk="0" hangingPunct="1">
                        <a:defRPr kumimoji="1" sz="1013" kern="1200">
                          <a:solidFill>
                            <a:schemeClr val="dk1"/>
                          </a:solidFill>
                          <a:latin typeface="Perpetua"/>
                        </a:defRPr>
                      </a:lvl4pPr>
                      <a:lvl5pPr marL="1028700" algn="l" defTabSz="514350" rtl="0" eaLnBrk="1" latinLnBrk="0" hangingPunct="1">
                        <a:defRPr kumimoji="1" sz="1013" kern="1200">
                          <a:solidFill>
                            <a:schemeClr val="dk1"/>
                          </a:solidFill>
                          <a:latin typeface="Perpetua"/>
                        </a:defRPr>
                      </a:lvl5pPr>
                      <a:lvl6pPr marL="1285875" algn="l" defTabSz="514350" rtl="0" eaLnBrk="1" latinLnBrk="0" hangingPunct="1">
                        <a:defRPr kumimoji="1" sz="1013" kern="1200">
                          <a:solidFill>
                            <a:schemeClr val="dk1"/>
                          </a:solidFill>
                          <a:latin typeface="Perpetua"/>
                        </a:defRPr>
                      </a:lvl6pPr>
                      <a:lvl7pPr marL="1543050" algn="l" defTabSz="514350" rtl="0" eaLnBrk="1" latinLnBrk="0" hangingPunct="1">
                        <a:defRPr kumimoji="1" sz="1013" kern="1200">
                          <a:solidFill>
                            <a:schemeClr val="dk1"/>
                          </a:solidFill>
                          <a:latin typeface="Perpetua"/>
                        </a:defRPr>
                      </a:lvl7pPr>
                      <a:lvl8pPr marL="1800225" algn="l" defTabSz="514350" rtl="0" eaLnBrk="1" latinLnBrk="0" hangingPunct="1">
                        <a:defRPr kumimoji="1" sz="1013" kern="1200">
                          <a:solidFill>
                            <a:schemeClr val="dk1"/>
                          </a:solidFill>
                          <a:latin typeface="Perpetua"/>
                        </a:defRPr>
                      </a:lvl8pPr>
                      <a:lvl9pPr marL="2057400" algn="l" defTabSz="514350" rtl="0" eaLnBrk="1" latinLnBrk="0" hangingPunct="1">
                        <a:defRPr kumimoji="1" sz="1013" kern="1200">
                          <a:solidFill>
                            <a:schemeClr val="dk1"/>
                          </a:solidFill>
                          <a:latin typeface="Perpetua"/>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spc="0" baseline="0" dirty="0" smtClean="0">
                          <a:latin typeface="UD デジタル 教科書体 NP-B" panose="02020700000000000000" pitchFamily="18" charset="-128"/>
                          <a:ea typeface="UD デジタル 教科書体 NP-B" panose="02020700000000000000" pitchFamily="18" charset="-128"/>
                        </a:rPr>
                        <a:t>■障害者が地域で生活する</a:t>
                      </a:r>
                      <a:endParaRPr kumimoji="1" lang="en-US" altLang="ja-JP" sz="1200" spc="0" baseline="0" dirty="0" smtClean="0">
                        <a:latin typeface="UD デジタル 教科書体 NP-B" panose="02020700000000000000" pitchFamily="18" charset="-128"/>
                        <a:ea typeface="UD デジタル 教科書体 NP-B" panose="020207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spc="0" baseline="0" dirty="0" smtClean="0">
                          <a:latin typeface="UD デジタル 教科書体 NP-B" panose="02020700000000000000" pitchFamily="18" charset="-128"/>
                          <a:ea typeface="UD デジタル 教科書体 NP-B" panose="02020700000000000000" pitchFamily="18" charset="-128"/>
                        </a:rPr>
                        <a:t>　ための様々な相談</a:t>
                      </a:r>
                      <a:endParaRPr kumimoji="1" lang="en-US" altLang="ja-JP" sz="1200" spc="0" baseline="0" dirty="0" smtClean="0">
                        <a:latin typeface="UD デジタル 教科書体 NP-B" panose="02020700000000000000" pitchFamily="18" charset="-128"/>
                        <a:ea typeface="UD デジタル 教科書体 NP-B" panose="02020700000000000000" pitchFamily="18" charset="-128"/>
                      </a:endParaRPr>
                    </a:p>
                    <a:p>
                      <a:pPr>
                        <a:lnSpc>
                          <a:spcPct val="100000"/>
                        </a:lnSpc>
                      </a:pPr>
                      <a:r>
                        <a:rPr lang="en-US" altLang="ja-JP" sz="1200" spc="0" baseline="0" dirty="0" smtClean="0">
                          <a:latin typeface="UD デジタル 教科書体 NP-B" panose="02020700000000000000" pitchFamily="18" charset="-128"/>
                          <a:ea typeface="UD デジタル 教科書体 NP-B" panose="02020700000000000000" pitchFamily="18" charset="-128"/>
                        </a:rPr>
                        <a:t>※</a:t>
                      </a:r>
                      <a:r>
                        <a:rPr lang="ja-JP" altLang="en-US" sz="1200" spc="0" baseline="0" dirty="0" smtClean="0">
                          <a:latin typeface="UD デジタル 教科書体 NP-B" panose="02020700000000000000" pitchFamily="18" charset="-128"/>
                          <a:ea typeface="UD デジタル 教科書体 NP-B" panose="02020700000000000000" pitchFamily="18" charset="-128"/>
                        </a:rPr>
                        <a:t>一般相談、障害福祉サー　</a:t>
                      </a:r>
                      <a:endParaRPr lang="en-US" altLang="ja-JP" sz="1200" spc="0" baseline="0" dirty="0" smtClean="0">
                        <a:latin typeface="UD デジタル 教科書体 NP-B" panose="02020700000000000000" pitchFamily="18" charset="-128"/>
                        <a:ea typeface="UD デジタル 教科書体 NP-B" panose="02020700000000000000" pitchFamily="18" charset="-128"/>
                      </a:endParaRPr>
                    </a:p>
                    <a:p>
                      <a:pPr>
                        <a:lnSpc>
                          <a:spcPct val="100000"/>
                        </a:lnSpc>
                      </a:pPr>
                      <a:r>
                        <a:rPr lang="ja-JP" altLang="en-US" sz="1200" spc="0" baseline="0" dirty="0" smtClean="0">
                          <a:latin typeface="UD デジタル 教科書体 NP-B" panose="02020700000000000000" pitchFamily="18" charset="-128"/>
                          <a:ea typeface="UD デジタル 教科書体 NP-B" panose="02020700000000000000" pitchFamily="18" charset="-128"/>
                        </a:rPr>
                        <a:t>　ビスの利用支援、情報提</a:t>
                      </a:r>
                      <a:endParaRPr lang="en-US" altLang="ja-JP" sz="1200" spc="0" baseline="0" dirty="0" smtClean="0">
                        <a:latin typeface="UD デジタル 教科書体 NP-B" panose="02020700000000000000" pitchFamily="18" charset="-128"/>
                        <a:ea typeface="UD デジタル 教科書体 NP-B" panose="02020700000000000000" pitchFamily="18" charset="-128"/>
                      </a:endParaRPr>
                    </a:p>
                    <a:p>
                      <a:pPr>
                        <a:lnSpc>
                          <a:spcPct val="100000"/>
                        </a:lnSpc>
                      </a:pPr>
                      <a:r>
                        <a:rPr lang="ja-JP" altLang="en-US" sz="1200" spc="0" baseline="0" dirty="0" smtClean="0">
                          <a:latin typeface="UD デジタル 教科書体 NP-B" panose="02020700000000000000" pitchFamily="18" charset="-128"/>
                          <a:ea typeface="UD デジタル 教科書体 NP-B" panose="02020700000000000000" pitchFamily="18" charset="-128"/>
                        </a:rPr>
                        <a:t>　供等</a:t>
                      </a:r>
                      <a:endParaRPr lang="ja-JP" altLang="en-US" sz="1200" b="1" spc="0" baseline="0" dirty="0" smtClean="0">
                        <a:solidFill>
                          <a:schemeClr val="bg1"/>
                        </a:solidFill>
                        <a:latin typeface="UD デジタル 教科書体 NP-B" panose="02020700000000000000" pitchFamily="18" charset="-128"/>
                        <a:ea typeface="UD デジタル 教科書体 NP-B" panose="02020700000000000000" pitchFamily="18" charset="-128"/>
                      </a:endParaRPr>
                    </a:p>
                  </a:txBody>
                  <a:tcPr>
                    <a:lnL w="19050" cap="flat" cmpd="sng" algn="ctr">
                      <a:solidFill>
                        <a:schemeClr val="accent4">
                          <a:lumMod val="75000"/>
                        </a:schemeClr>
                      </a:solidFill>
                      <a:prstDash val="solid"/>
                      <a:round/>
                      <a:headEnd type="none" w="med" len="med"/>
                      <a:tailEnd type="none" w="med" len="med"/>
                    </a:lnL>
                    <a:lnR w="63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a:txBody>
                    <a:bodyPr/>
                    <a:lstStyle>
                      <a:lvl1pPr marL="0" algn="l" defTabSz="514350" rtl="0" eaLnBrk="1" latinLnBrk="0" hangingPunct="1">
                        <a:defRPr kumimoji="1" sz="1013" kern="1200">
                          <a:solidFill>
                            <a:schemeClr val="dk1"/>
                          </a:solidFill>
                          <a:latin typeface="Perpetua"/>
                        </a:defRPr>
                      </a:lvl1pPr>
                      <a:lvl2pPr marL="257175" algn="l" defTabSz="514350" rtl="0" eaLnBrk="1" latinLnBrk="0" hangingPunct="1">
                        <a:defRPr kumimoji="1" sz="1013" kern="1200">
                          <a:solidFill>
                            <a:schemeClr val="dk1"/>
                          </a:solidFill>
                          <a:latin typeface="Perpetua"/>
                        </a:defRPr>
                      </a:lvl2pPr>
                      <a:lvl3pPr marL="514350" algn="l" defTabSz="514350" rtl="0" eaLnBrk="1" latinLnBrk="0" hangingPunct="1">
                        <a:defRPr kumimoji="1" sz="1013" kern="1200">
                          <a:solidFill>
                            <a:schemeClr val="dk1"/>
                          </a:solidFill>
                          <a:latin typeface="Perpetua"/>
                        </a:defRPr>
                      </a:lvl3pPr>
                      <a:lvl4pPr marL="771525" algn="l" defTabSz="514350" rtl="0" eaLnBrk="1" latinLnBrk="0" hangingPunct="1">
                        <a:defRPr kumimoji="1" sz="1013" kern="1200">
                          <a:solidFill>
                            <a:schemeClr val="dk1"/>
                          </a:solidFill>
                          <a:latin typeface="Perpetua"/>
                        </a:defRPr>
                      </a:lvl4pPr>
                      <a:lvl5pPr marL="1028700" algn="l" defTabSz="514350" rtl="0" eaLnBrk="1" latinLnBrk="0" hangingPunct="1">
                        <a:defRPr kumimoji="1" sz="1013" kern="1200">
                          <a:solidFill>
                            <a:schemeClr val="dk1"/>
                          </a:solidFill>
                          <a:latin typeface="Perpetua"/>
                        </a:defRPr>
                      </a:lvl5pPr>
                      <a:lvl6pPr marL="1285875" algn="l" defTabSz="514350" rtl="0" eaLnBrk="1" latinLnBrk="0" hangingPunct="1">
                        <a:defRPr kumimoji="1" sz="1013" kern="1200">
                          <a:solidFill>
                            <a:schemeClr val="dk1"/>
                          </a:solidFill>
                          <a:latin typeface="Perpetua"/>
                        </a:defRPr>
                      </a:lvl6pPr>
                      <a:lvl7pPr marL="1543050" algn="l" defTabSz="514350" rtl="0" eaLnBrk="1" latinLnBrk="0" hangingPunct="1">
                        <a:defRPr kumimoji="1" sz="1013" kern="1200">
                          <a:solidFill>
                            <a:schemeClr val="dk1"/>
                          </a:solidFill>
                          <a:latin typeface="Perpetua"/>
                        </a:defRPr>
                      </a:lvl7pPr>
                      <a:lvl8pPr marL="1800225" algn="l" defTabSz="514350" rtl="0" eaLnBrk="1" latinLnBrk="0" hangingPunct="1">
                        <a:defRPr kumimoji="1" sz="1013" kern="1200">
                          <a:solidFill>
                            <a:schemeClr val="dk1"/>
                          </a:solidFill>
                          <a:latin typeface="Perpetua"/>
                        </a:defRPr>
                      </a:lvl8pPr>
                      <a:lvl9pPr marL="2057400" algn="l" defTabSz="514350" rtl="0" eaLnBrk="1" latinLnBrk="0" hangingPunct="1">
                        <a:defRPr kumimoji="1" sz="1013" kern="1200">
                          <a:solidFill>
                            <a:schemeClr val="dk1"/>
                          </a:solidFill>
                          <a:latin typeface="Perpetua"/>
                        </a:defRPr>
                      </a:lvl9pPr>
                    </a:lstStyle>
                    <a:p>
                      <a:pPr>
                        <a:lnSpc>
                          <a:spcPct val="100000"/>
                        </a:lnSpc>
                      </a:pPr>
                      <a:r>
                        <a:rPr lang="ja-JP" altLang="en-US" sz="1200" spc="-100" baseline="0" dirty="0" smtClean="0">
                          <a:latin typeface="UD デジタル 教科書体 NP-B" panose="02020700000000000000" pitchFamily="18" charset="-128"/>
                          <a:ea typeface="UD デジタル 教科書体 NP-B" panose="02020700000000000000" pitchFamily="18" charset="-128"/>
                        </a:rPr>
                        <a:t>気仙沼市障害者生活支援センター</a:t>
                      </a:r>
                      <a:endParaRPr lang="en-US" altLang="ja-JP" sz="1200" spc="-100" baseline="0" dirty="0" smtClean="0">
                        <a:latin typeface="UD デジタル 教科書体 NP-B" panose="02020700000000000000" pitchFamily="18" charset="-128"/>
                        <a:ea typeface="UD デジタル 教科書体 NP-B" panose="02020700000000000000" pitchFamily="18" charset="-128"/>
                      </a:endParaRPr>
                    </a:p>
                    <a:p>
                      <a:pPr>
                        <a:lnSpc>
                          <a:spcPct val="100000"/>
                        </a:lnSpc>
                      </a:pPr>
                      <a:r>
                        <a:rPr lang="ja-JP" altLang="en-US" sz="1200" spc="0" baseline="0" dirty="0" smtClean="0">
                          <a:latin typeface="UD デジタル 教科書体 NP-B" panose="02020700000000000000" pitchFamily="18" charset="-128"/>
                          <a:ea typeface="UD デジタル 教科書体 NP-B" panose="02020700000000000000" pitchFamily="18" charset="-128"/>
                        </a:rPr>
                        <a:t>　</a:t>
                      </a:r>
                      <a:r>
                        <a:rPr lang="en-US" altLang="ja-JP" sz="1200" spc="0" baseline="0" dirty="0" smtClean="0">
                          <a:latin typeface="UD デジタル 教科書体 NP-B" panose="02020700000000000000" pitchFamily="18" charset="-128"/>
                          <a:ea typeface="UD デジタル 教科書体 NP-B" panose="02020700000000000000" pitchFamily="18" charset="-128"/>
                        </a:rPr>
                        <a:t>0226-24-5161</a:t>
                      </a:r>
                    </a:p>
                  </a:txBody>
                  <a:tcPr>
                    <a:lnL w="6350" cap="flat" cmpd="sng" algn="ctr">
                      <a:solidFill>
                        <a:schemeClr val="accent4">
                          <a:lumMod val="75000"/>
                        </a:schemeClr>
                      </a:solidFill>
                      <a:prstDash val="solid"/>
                      <a:round/>
                      <a:headEnd type="none" w="med" len="med"/>
                      <a:tailEnd type="none" w="med" len="med"/>
                    </a:lnL>
                    <a:lnR w="63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635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a:txBody>
                    <a:bodyPr/>
                    <a:lstStyle/>
                    <a:p>
                      <a:pPr>
                        <a:lnSpc>
                          <a:spcPct val="100000"/>
                        </a:lnSpc>
                      </a:pPr>
                      <a:r>
                        <a:rPr kumimoji="1" lang="ja-JP" altLang="en-US" sz="1200" spc="0" baseline="0" dirty="0" smtClean="0">
                          <a:latin typeface="UD デジタル 教科書体 NP-B" panose="02020700000000000000" pitchFamily="18" charset="-128"/>
                          <a:ea typeface="UD デジタル 教科書体 NP-B" panose="02020700000000000000" pitchFamily="18" charset="-128"/>
                        </a:rPr>
                        <a:t>南三陸町相談支援センター</a:t>
                      </a:r>
                    </a:p>
                    <a:p>
                      <a:pPr>
                        <a:lnSpc>
                          <a:spcPct val="100000"/>
                        </a:lnSpc>
                      </a:pPr>
                      <a:r>
                        <a:rPr lang="ja-JP" altLang="en-US" sz="1200" spc="0" baseline="0" dirty="0" smtClean="0">
                          <a:latin typeface="UD デジタル 教科書体 NP-B" panose="02020700000000000000" pitchFamily="18" charset="-128"/>
                          <a:ea typeface="UD デジタル 教科書体 NP-B" panose="02020700000000000000" pitchFamily="18" charset="-128"/>
                        </a:rPr>
                        <a:t> 　</a:t>
                      </a:r>
                      <a:r>
                        <a:rPr lang="en-US" altLang="ja-JP" sz="1200" spc="0" baseline="0" dirty="0" smtClean="0">
                          <a:latin typeface="UD デジタル 教科書体 NP-B" panose="02020700000000000000" pitchFamily="18" charset="-128"/>
                          <a:ea typeface="UD デジタル 教科書体 NP-B" panose="02020700000000000000" pitchFamily="18" charset="-128"/>
                        </a:rPr>
                        <a:t>0226-29-6442</a:t>
                      </a:r>
                      <a:endParaRPr lang="ja-JP" altLang="en-US" sz="1200" spc="0" baseline="0" dirty="0" smtClean="0">
                        <a:latin typeface="UD デジタル 教科書体 NP-B" panose="02020700000000000000" pitchFamily="18" charset="-128"/>
                        <a:ea typeface="UD デジタル 教科書体 NP-B" panose="02020700000000000000" pitchFamily="18" charset="-128"/>
                      </a:endParaRPr>
                    </a:p>
                  </a:txBody>
                  <a:tcPr>
                    <a:lnL w="6350" cap="flat" cmpd="sng" algn="ctr">
                      <a:solidFill>
                        <a:schemeClr val="accent4">
                          <a:lumMod val="75000"/>
                        </a:schemeClr>
                      </a:solidFill>
                      <a:prstDash val="solid"/>
                      <a:round/>
                      <a:headEnd type="none" w="med" len="med"/>
                      <a:tailEnd type="none" w="med" len="med"/>
                    </a:lnL>
                    <a:lnR w="190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635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2"/>
                  </a:ext>
                </a:extLst>
              </a:tr>
              <a:tr h="277220">
                <a:tc vMerge="1">
                  <a:txBody>
                    <a:bodyPr/>
                    <a:lstStyle/>
                    <a:p>
                      <a:pPr>
                        <a:lnSpc>
                          <a:spcPct val="100000"/>
                        </a:lnSpc>
                      </a:pPr>
                      <a:endParaRPr lang="ja-JP" altLang="en-US" sz="1300" b="1" spc="-150" baseline="0" dirty="0" smtClean="0">
                        <a:solidFill>
                          <a:schemeClr val="bg1"/>
                        </a:solidFill>
                        <a:latin typeface="UD デジタル 教科書体 NP-B" panose="02020700000000000000" pitchFamily="18" charset="-128"/>
                        <a:ea typeface="UD デジタル 教科書体 NP-B" panose="020207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4">
                        <a:lumMod val="20000"/>
                        <a:lumOff val="80000"/>
                      </a:schemeClr>
                    </a:solidFill>
                  </a:tcPr>
                </a:tc>
                <a:tc gridSpan="2">
                  <a:txBody>
                    <a:bodyPr/>
                    <a:lstStyle/>
                    <a:p>
                      <a:pPr>
                        <a:lnSpc>
                          <a:spcPct val="100000"/>
                        </a:lnSpc>
                      </a:pPr>
                      <a:r>
                        <a:rPr lang="ja-JP" altLang="en-US" sz="1200" spc="0" baseline="0" dirty="0" smtClean="0">
                          <a:latin typeface="UD デジタル 教科書体 NP-B" panose="02020700000000000000" pitchFamily="18" charset="-128"/>
                          <a:ea typeface="UD デジタル 教科書体 NP-B" panose="02020700000000000000" pitchFamily="18" charset="-128"/>
                        </a:rPr>
                        <a:t>一般社団法人どん</a:t>
                      </a:r>
                      <a:r>
                        <a:rPr lang="ja-JP" altLang="en-US" sz="1200" spc="0" baseline="0" dirty="0" err="1" smtClean="0">
                          <a:latin typeface="UD デジタル 教科書体 NP-B" panose="02020700000000000000" pitchFamily="18" charset="-128"/>
                          <a:ea typeface="UD デジタル 教科書体 NP-B" panose="02020700000000000000" pitchFamily="18" charset="-128"/>
                        </a:rPr>
                        <a:t>まい</a:t>
                      </a:r>
                      <a:r>
                        <a:rPr lang="ja-JP" altLang="en-US" sz="1200" spc="0" baseline="0" dirty="0" smtClean="0">
                          <a:latin typeface="UD デジタル 教科書体 NP-B" panose="02020700000000000000" pitchFamily="18" charset="-128"/>
                          <a:ea typeface="UD デジタル 教科書体 NP-B" panose="02020700000000000000" pitchFamily="18" charset="-128"/>
                        </a:rPr>
                        <a:t>ネットみやぎ・高次脳機能障害連絡協議会</a:t>
                      </a:r>
                      <a:endParaRPr lang="en-US" altLang="ja-JP" sz="1200" spc="0" baseline="0" dirty="0" smtClean="0">
                        <a:latin typeface="UD デジタル 教科書体 NP-B" panose="02020700000000000000" pitchFamily="18" charset="-128"/>
                        <a:ea typeface="UD デジタル 教科書体 NP-B" panose="02020700000000000000" pitchFamily="18" charset="-128"/>
                      </a:endParaRPr>
                    </a:p>
                    <a:p>
                      <a:pPr>
                        <a:lnSpc>
                          <a:spcPct val="100000"/>
                        </a:lnSpc>
                      </a:pPr>
                      <a:r>
                        <a:rPr lang="ja-JP" altLang="en-US" sz="1200" spc="0" baseline="0" dirty="0" smtClean="0">
                          <a:latin typeface="UD デジタル 教科書体 NP-B" panose="02020700000000000000" pitchFamily="18" charset="-128"/>
                          <a:ea typeface="UD デジタル 教科書体 NP-B" panose="02020700000000000000" pitchFamily="18" charset="-128"/>
                        </a:rPr>
                        <a:t>　</a:t>
                      </a:r>
                      <a:r>
                        <a:rPr lang="en-US" altLang="ja-JP" sz="1200" spc="0" baseline="0" dirty="0" smtClean="0">
                          <a:latin typeface="UD デジタル 教科書体 NP-B" panose="02020700000000000000" pitchFamily="18" charset="-128"/>
                          <a:ea typeface="UD デジタル 教科書体 NP-B" panose="02020700000000000000" pitchFamily="18" charset="-128"/>
                        </a:rPr>
                        <a:t>022‐797-8801</a:t>
                      </a:r>
                    </a:p>
                  </a:txBody>
                  <a:tcPr>
                    <a:lnL w="6350" cap="flat" cmpd="sng" algn="ctr">
                      <a:solidFill>
                        <a:schemeClr val="accent4">
                          <a:lumMod val="75000"/>
                        </a:schemeClr>
                      </a:solidFill>
                      <a:prstDash val="solid"/>
                      <a:round/>
                      <a:headEnd type="none" w="med" len="med"/>
                      <a:tailEnd type="none" w="med" len="med"/>
                    </a:lnL>
                    <a:lnR w="19050" cap="flat" cmpd="sng" algn="ctr">
                      <a:solidFill>
                        <a:schemeClr val="accent4">
                          <a:lumMod val="75000"/>
                        </a:schemeClr>
                      </a:solidFill>
                      <a:prstDash val="solid"/>
                      <a:round/>
                      <a:headEnd type="none" w="med" len="med"/>
                      <a:tailEnd type="none" w="med" len="med"/>
                    </a:lnR>
                    <a:lnT w="63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hMerge="1">
                  <a:txBody>
                    <a:bodyPr/>
                    <a:lstStyle/>
                    <a:p>
                      <a:pPr>
                        <a:lnSpc>
                          <a:spcPct val="100000"/>
                        </a:lnSpc>
                      </a:pPr>
                      <a:endParaRPr lang="ja-JP" altLang="en-US" sz="1300" spc="-80" baseline="0" dirty="0" smtClean="0">
                        <a:latin typeface="UD デジタル 教科書体 NP-B" panose="02020700000000000000" pitchFamily="18" charset="-128"/>
                        <a:ea typeface="UD デジタル 教科書体 NP-B" panose="020207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093253345"/>
                  </a:ext>
                </a:extLst>
              </a:tr>
              <a:tr h="1471927">
                <a:tc>
                  <a:txBody>
                    <a:bodyPr/>
                    <a:lstStyle>
                      <a:lvl1pPr marL="0" algn="l" defTabSz="514350" rtl="0" eaLnBrk="1" latinLnBrk="0" hangingPunct="1">
                        <a:defRPr kumimoji="1" sz="1013" kern="1200">
                          <a:solidFill>
                            <a:schemeClr val="dk1"/>
                          </a:solidFill>
                          <a:latin typeface="Perpetua"/>
                        </a:defRPr>
                      </a:lvl1pPr>
                      <a:lvl2pPr marL="257175" algn="l" defTabSz="514350" rtl="0" eaLnBrk="1" latinLnBrk="0" hangingPunct="1">
                        <a:defRPr kumimoji="1" sz="1013" kern="1200">
                          <a:solidFill>
                            <a:schemeClr val="dk1"/>
                          </a:solidFill>
                          <a:latin typeface="Perpetua"/>
                        </a:defRPr>
                      </a:lvl2pPr>
                      <a:lvl3pPr marL="514350" algn="l" defTabSz="514350" rtl="0" eaLnBrk="1" latinLnBrk="0" hangingPunct="1">
                        <a:defRPr kumimoji="1" sz="1013" kern="1200">
                          <a:solidFill>
                            <a:schemeClr val="dk1"/>
                          </a:solidFill>
                          <a:latin typeface="Perpetua"/>
                        </a:defRPr>
                      </a:lvl3pPr>
                      <a:lvl4pPr marL="771525" algn="l" defTabSz="514350" rtl="0" eaLnBrk="1" latinLnBrk="0" hangingPunct="1">
                        <a:defRPr kumimoji="1" sz="1013" kern="1200">
                          <a:solidFill>
                            <a:schemeClr val="dk1"/>
                          </a:solidFill>
                          <a:latin typeface="Perpetua"/>
                        </a:defRPr>
                      </a:lvl4pPr>
                      <a:lvl5pPr marL="1028700" algn="l" defTabSz="514350" rtl="0" eaLnBrk="1" latinLnBrk="0" hangingPunct="1">
                        <a:defRPr kumimoji="1" sz="1013" kern="1200">
                          <a:solidFill>
                            <a:schemeClr val="dk1"/>
                          </a:solidFill>
                          <a:latin typeface="Perpetua"/>
                        </a:defRPr>
                      </a:lvl5pPr>
                      <a:lvl6pPr marL="1285875" algn="l" defTabSz="514350" rtl="0" eaLnBrk="1" latinLnBrk="0" hangingPunct="1">
                        <a:defRPr kumimoji="1" sz="1013" kern="1200">
                          <a:solidFill>
                            <a:schemeClr val="dk1"/>
                          </a:solidFill>
                          <a:latin typeface="Perpetua"/>
                        </a:defRPr>
                      </a:lvl6pPr>
                      <a:lvl7pPr marL="1543050" algn="l" defTabSz="514350" rtl="0" eaLnBrk="1" latinLnBrk="0" hangingPunct="1">
                        <a:defRPr kumimoji="1" sz="1013" kern="1200">
                          <a:solidFill>
                            <a:schemeClr val="dk1"/>
                          </a:solidFill>
                          <a:latin typeface="Perpetua"/>
                        </a:defRPr>
                      </a:lvl7pPr>
                      <a:lvl8pPr marL="1800225" algn="l" defTabSz="514350" rtl="0" eaLnBrk="1" latinLnBrk="0" hangingPunct="1">
                        <a:defRPr kumimoji="1" sz="1013" kern="1200">
                          <a:solidFill>
                            <a:schemeClr val="dk1"/>
                          </a:solidFill>
                          <a:latin typeface="Perpetua"/>
                        </a:defRPr>
                      </a:lvl8pPr>
                      <a:lvl9pPr marL="2057400" algn="l" defTabSz="514350" rtl="0" eaLnBrk="1" latinLnBrk="0" hangingPunct="1">
                        <a:defRPr kumimoji="1" sz="1013" kern="1200">
                          <a:solidFill>
                            <a:schemeClr val="dk1"/>
                          </a:solidFill>
                          <a:latin typeface="Perpetua"/>
                        </a:defRPr>
                      </a:lvl9pPr>
                    </a:lstStyle>
                    <a:p>
                      <a:pPr algn="l">
                        <a:lnSpc>
                          <a:spcPct val="100000"/>
                        </a:lnSpc>
                      </a:pPr>
                      <a:r>
                        <a:rPr kumimoji="1" lang="ja-JP" altLang="en-US" sz="1200" spc="0" baseline="0" dirty="0" smtClean="0">
                          <a:latin typeface="UD デジタル 教科書体 NP-B" panose="02020700000000000000" pitchFamily="18" charset="-128"/>
                          <a:ea typeface="UD デジタル 教科書体 NP-B" panose="02020700000000000000" pitchFamily="18" charset="-128"/>
                        </a:rPr>
                        <a:t>■介護保険サービス</a:t>
                      </a:r>
                      <a:endParaRPr kumimoji="1" lang="en-US" altLang="ja-JP" sz="1200" spc="0" baseline="0" dirty="0" smtClean="0">
                        <a:latin typeface="UD デジタル 教科書体 NP-B" panose="02020700000000000000" pitchFamily="18" charset="-128"/>
                        <a:ea typeface="UD デジタル 教科書体 NP-B" panose="02020700000000000000" pitchFamily="18" charset="-128"/>
                      </a:endParaRPr>
                    </a:p>
                    <a:p>
                      <a:pPr algn="l">
                        <a:lnSpc>
                          <a:spcPct val="100000"/>
                        </a:lnSpc>
                      </a:pPr>
                      <a:r>
                        <a:rPr kumimoji="1" lang="en-US" altLang="ja-JP" sz="1200" spc="0" baseline="0" dirty="0" smtClean="0">
                          <a:latin typeface="UD デジタル 教科書体 NP-B" panose="02020700000000000000" pitchFamily="18" charset="-128"/>
                          <a:ea typeface="UD デジタル 教科書体 NP-B" panose="02020700000000000000" pitchFamily="18" charset="-128"/>
                        </a:rPr>
                        <a:t>※65</a:t>
                      </a:r>
                      <a:r>
                        <a:rPr kumimoji="1" lang="ja-JP" altLang="en-US" sz="1200" spc="0" baseline="0" dirty="0" smtClean="0">
                          <a:latin typeface="UD デジタル 教科書体 NP-B" panose="02020700000000000000" pitchFamily="18" charset="-128"/>
                          <a:ea typeface="UD デジタル 教科書体 NP-B" panose="02020700000000000000" pitchFamily="18" charset="-128"/>
                        </a:rPr>
                        <a:t>歳以上または、</a:t>
                      </a:r>
                      <a:r>
                        <a:rPr kumimoji="1" lang="en-US" altLang="ja-JP" sz="1200" spc="0" baseline="0" dirty="0" smtClean="0">
                          <a:latin typeface="UD デジタル 教科書体 NP-B" panose="02020700000000000000" pitchFamily="18" charset="-128"/>
                          <a:ea typeface="UD デジタル 教科書体 NP-B" panose="02020700000000000000" pitchFamily="18" charset="-128"/>
                        </a:rPr>
                        <a:t>40</a:t>
                      </a:r>
                      <a:r>
                        <a:rPr kumimoji="1" lang="ja-JP" altLang="en-US" sz="1200" spc="0" baseline="0" dirty="0" smtClean="0">
                          <a:latin typeface="UD デジタル 教科書体 NP-B" panose="02020700000000000000" pitchFamily="18" charset="-128"/>
                          <a:ea typeface="UD デジタル 教科書体 NP-B" panose="02020700000000000000" pitchFamily="18" charset="-128"/>
                        </a:rPr>
                        <a:t>歳</a:t>
                      </a:r>
                      <a:endParaRPr kumimoji="1" lang="en-US" altLang="ja-JP" sz="1200" spc="0" baseline="0" dirty="0" smtClean="0">
                        <a:latin typeface="UD デジタル 教科書体 NP-B" panose="02020700000000000000" pitchFamily="18" charset="-128"/>
                        <a:ea typeface="UD デジタル 教科書体 NP-B" panose="02020700000000000000" pitchFamily="18" charset="-128"/>
                      </a:endParaRPr>
                    </a:p>
                    <a:p>
                      <a:pPr algn="l">
                        <a:lnSpc>
                          <a:spcPct val="100000"/>
                        </a:lnSpc>
                      </a:pPr>
                      <a:r>
                        <a:rPr kumimoji="1" lang="ja-JP" altLang="en-US" sz="1200" spc="0" baseline="0" dirty="0" smtClean="0">
                          <a:latin typeface="UD デジタル 教科書体 NP-B" panose="02020700000000000000" pitchFamily="18" charset="-128"/>
                          <a:ea typeface="UD デジタル 教科書体 NP-B" panose="02020700000000000000" pitchFamily="18" charset="-128"/>
                        </a:rPr>
                        <a:t>　以上の特定疾病の方</a:t>
                      </a:r>
                      <a:endParaRPr kumimoji="1" lang="en-US" altLang="ja-JP" sz="1200" spc="0" baseline="0" dirty="0" smtClean="0">
                        <a:latin typeface="UD デジタル 教科書体 NP-B" panose="02020700000000000000" pitchFamily="18" charset="-128"/>
                        <a:ea typeface="UD デジタル 教科書体 NP-B" panose="02020700000000000000" pitchFamily="18" charset="-128"/>
                      </a:endParaRPr>
                    </a:p>
                    <a:p>
                      <a:pPr algn="l">
                        <a:lnSpc>
                          <a:spcPct val="100000"/>
                        </a:lnSpc>
                      </a:pPr>
                      <a:r>
                        <a:rPr kumimoji="1" lang="ja-JP" altLang="en-US" sz="1200" spc="0" baseline="0" dirty="0" smtClean="0">
                          <a:latin typeface="UD デジタル 教科書体 NP-B" panose="02020700000000000000" pitchFamily="18" charset="-128"/>
                          <a:ea typeface="UD デジタル 教科書体 NP-B" panose="02020700000000000000" pitchFamily="18" charset="-128"/>
                        </a:rPr>
                        <a:t>　（脳血管障害等）</a:t>
                      </a:r>
                      <a:endParaRPr kumimoji="1" lang="en-US" altLang="ja-JP" sz="1200" spc="0" baseline="0" dirty="0" smtClean="0">
                        <a:latin typeface="UD デジタル 教科書体 NP-B" panose="02020700000000000000" pitchFamily="18" charset="-128"/>
                        <a:ea typeface="UD デジタル 教科書体 NP-B" panose="02020700000000000000" pitchFamily="18" charset="-128"/>
                      </a:endParaRPr>
                    </a:p>
                    <a:p>
                      <a:pPr algn="l">
                        <a:lnSpc>
                          <a:spcPct val="100000"/>
                        </a:lnSpc>
                      </a:pPr>
                      <a:r>
                        <a:rPr kumimoji="1" lang="ja-JP" altLang="en-US" sz="1200" spc="0" baseline="0" dirty="0" smtClean="0">
                          <a:latin typeface="UD デジタル 教科書体 NP-B" panose="02020700000000000000" pitchFamily="18" charset="-128"/>
                          <a:ea typeface="UD デジタル 教科書体 NP-B" panose="02020700000000000000" pitchFamily="18" charset="-128"/>
                        </a:rPr>
                        <a:t>■成年後見制度や権利擁護</a:t>
                      </a:r>
                    </a:p>
                  </a:txBody>
                  <a:tcPr>
                    <a:lnL w="19050" cap="flat" cmpd="sng" algn="ctr">
                      <a:solidFill>
                        <a:schemeClr val="accent4">
                          <a:lumMod val="75000"/>
                        </a:schemeClr>
                      </a:solidFill>
                      <a:prstDash val="solid"/>
                      <a:round/>
                      <a:headEnd type="none" w="med" len="med"/>
                      <a:tailEnd type="none" w="med" len="med"/>
                    </a:lnL>
                    <a:lnR w="63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a:txBody>
                    <a:bodyPr/>
                    <a:lstStyle>
                      <a:lvl1pPr marL="0" algn="l" defTabSz="514350" rtl="0" eaLnBrk="1" latinLnBrk="0" hangingPunct="1">
                        <a:defRPr kumimoji="1" sz="1013" kern="1200">
                          <a:solidFill>
                            <a:schemeClr val="dk1"/>
                          </a:solidFill>
                          <a:latin typeface="Perpetua"/>
                        </a:defRPr>
                      </a:lvl1pPr>
                      <a:lvl2pPr marL="257175" algn="l" defTabSz="514350" rtl="0" eaLnBrk="1" latinLnBrk="0" hangingPunct="1">
                        <a:defRPr kumimoji="1" sz="1013" kern="1200">
                          <a:solidFill>
                            <a:schemeClr val="dk1"/>
                          </a:solidFill>
                          <a:latin typeface="Perpetua"/>
                        </a:defRPr>
                      </a:lvl2pPr>
                      <a:lvl3pPr marL="514350" algn="l" defTabSz="514350" rtl="0" eaLnBrk="1" latinLnBrk="0" hangingPunct="1">
                        <a:defRPr kumimoji="1" sz="1013" kern="1200">
                          <a:solidFill>
                            <a:schemeClr val="dk1"/>
                          </a:solidFill>
                          <a:latin typeface="Perpetua"/>
                        </a:defRPr>
                      </a:lvl3pPr>
                      <a:lvl4pPr marL="771525" algn="l" defTabSz="514350" rtl="0" eaLnBrk="1" latinLnBrk="0" hangingPunct="1">
                        <a:defRPr kumimoji="1" sz="1013" kern="1200">
                          <a:solidFill>
                            <a:schemeClr val="dk1"/>
                          </a:solidFill>
                          <a:latin typeface="Perpetua"/>
                        </a:defRPr>
                      </a:lvl4pPr>
                      <a:lvl5pPr marL="1028700" algn="l" defTabSz="514350" rtl="0" eaLnBrk="1" latinLnBrk="0" hangingPunct="1">
                        <a:defRPr kumimoji="1" sz="1013" kern="1200">
                          <a:solidFill>
                            <a:schemeClr val="dk1"/>
                          </a:solidFill>
                          <a:latin typeface="Perpetua"/>
                        </a:defRPr>
                      </a:lvl5pPr>
                      <a:lvl6pPr marL="1285875" algn="l" defTabSz="514350" rtl="0" eaLnBrk="1" latinLnBrk="0" hangingPunct="1">
                        <a:defRPr kumimoji="1" sz="1013" kern="1200">
                          <a:solidFill>
                            <a:schemeClr val="dk1"/>
                          </a:solidFill>
                          <a:latin typeface="Perpetua"/>
                        </a:defRPr>
                      </a:lvl6pPr>
                      <a:lvl7pPr marL="1543050" algn="l" defTabSz="514350" rtl="0" eaLnBrk="1" latinLnBrk="0" hangingPunct="1">
                        <a:defRPr kumimoji="1" sz="1013" kern="1200">
                          <a:solidFill>
                            <a:schemeClr val="dk1"/>
                          </a:solidFill>
                          <a:latin typeface="Perpetua"/>
                        </a:defRPr>
                      </a:lvl7pPr>
                      <a:lvl8pPr marL="1800225" algn="l" defTabSz="514350" rtl="0" eaLnBrk="1" latinLnBrk="0" hangingPunct="1">
                        <a:defRPr kumimoji="1" sz="1013" kern="1200">
                          <a:solidFill>
                            <a:schemeClr val="dk1"/>
                          </a:solidFill>
                          <a:latin typeface="Perpetua"/>
                        </a:defRPr>
                      </a:lvl8pPr>
                      <a:lvl9pPr marL="2057400" algn="l" defTabSz="514350" rtl="0" eaLnBrk="1" latinLnBrk="0" hangingPunct="1">
                        <a:defRPr kumimoji="1" sz="1013" kern="1200">
                          <a:solidFill>
                            <a:schemeClr val="dk1"/>
                          </a:solidFill>
                          <a:latin typeface="Perpetua"/>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spc="-180" baseline="0" dirty="0" smtClean="0">
                          <a:latin typeface="UD デジタル 教科書体 NP-B" panose="02020700000000000000" pitchFamily="18" charset="-128"/>
                          <a:ea typeface="UD デジタル 教科書体 NP-B" panose="02020700000000000000" pitchFamily="18" charset="-128"/>
                        </a:rPr>
                        <a:t>気仙沼市高齢介護課</a:t>
                      </a:r>
                      <a:endParaRPr lang="en-US" altLang="ja-JP" sz="1200" spc="-180" baseline="0" dirty="0" smtClean="0">
                        <a:latin typeface="UD デジタル 教科書体 NP-B" panose="02020700000000000000" pitchFamily="18" charset="-128"/>
                        <a:ea typeface="UD デジタル 教科書体 NP-B" panose="020207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spc="-180" baseline="0" dirty="0" smtClean="0">
                          <a:latin typeface="UD デジタル 教科書体 NP-B" panose="02020700000000000000" pitchFamily="18" charset="-128"/>
                          <a:ea typeface="UD デジタル 教科書体 NP-B" panose="02020700000000000000" pitchFamily="18" charset="-128"/>
                        </a:rPr>
                        <a:t>（市地域包括支援センター）</a:t>
                      </a:r>
                      <a:endParaRPr lang="en-US" altLang="ja-JP" sz="1200" spc="-180" baseline="0" dirty="0" smtClean="0">
                        <a:latin typeface="UD デジタル 教科書体 NP-B" panose="02020700000000000000" pitchFamily="18" charset="-128"/>
                        <a:ea typeface="UD デジタル 教科書体 NP-B" panose="020207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spc="0" baseline="0" dirty="0" smtClean="0">
                          <a:latin typeface="UD デジタル 教科書体 NP-B" panose="02020700000000000000" pitchFamily="18" charset="-128"/>
                          <a:ea typeface="UD デジタル 教科書体 NP-B" panose="02020700000000000000" pitchFamily="18" charset="-128"/>
                        </a:rPr>
                        <a:t>　</a:t>
                      </a:r>
                      <a:r>
                        <a:rPr lang="en-US" altLang="ja-JP" sz="1200" spc="-100" baseline="0" dirty="0" smtClean="0">
                          <a:latin typeface="UD デジタル 教科書体 NP-B" panose="02020700000000000000" pitchFamily="18" charset="-128"/>
                          <a:ea typeface="UD デジタル 教科書体 NP-B" panose="02020700000000000000" pitchFamily="18" charset="-128"/>
                        </a:rPr>
                        <a:t>0226-22-3463</a:t>
                      </a:r>
                    </a:p>
                    <a:p>
                      <a:pPr marL="0" marR="0" indent="0" algn="l" defTabSz="914400" rtl="0" eaLnBrk="1" fontAlgn="auto" latinLnBrk="0" hangingPunct="1">
                        <a:lnSpc>
                          <a:spcPct val="150000"/>
                        </a:lnSpc>
                        <a:spcBef>
                          <a:spcPts val="0"/>
                        </a:spcBef>
                        <a:spcAft>
                          <a:spcPts val="0"/>
                        </a:spcAft>
                        <a:buClrTx/>
                        <a:buSzTx/>
                        <a:buFontTx/>
                        <a:buNone/>
                        <a:tabLst/>
                        <a:defRPr/>
                      </a:pPr>
                      <a:r>
                        <a:rPr lang="ja-JP" altLang="en-US" sz="1200" spc="-170" baseline="0" dirty="0" smtClean="0">
                          <a:latin typeface="UD デジタル 教科書体 NP-B" panose="02020700000000000000" pitchFamily="18" charset="-128"/>
                          <a:ea typeface="UD デジタル 教科書体 NP-B" panose="02020700000000000000" pitchFamily="18" charset="-128"/>
                        </a:rPr>
                        <a:t>各地域担当の地域包括支援センター</a:t>
                      </a:r>
                      <a:endParaRPr lang="en-US" altLang="ja-JP" sz="1200" spc="-170" baseline="0" dirty="0" smtClean="0">
                        <a:latin typeface="UD デジタル 教科書体 NP-B" panose="02020700000000000000" pitchFamily="18" charset="-128"/>
                        <a:ea typeface="UD デジタル 教科書体 NP-B" panose="02020700000000000000" pitchFamily="18" charset="-128"/>
                      </a:endParaRPr>
                    </a:p>
                    <a:p>
                      <a:pPr marL="0" indent="0">
                        <a:lnSpc>
                          <a:spcPct val="100000"/>
                        </a:lnSpc>
                        <a:buNone/>
                      </a:pPr>
                      <a:r>
                        <a:rPr lang="ja-JP" altLang="en-US" sz="1200" spc="-100" baseline="0" dirty="0" smtClean="0">
                          <a:latin typeface="UD デジタル 教科書体 NP-B" panose="02020700000000000000" pitchFamily="18" charset="-128"/>
                          <a:ea typeface="UD デジタル 教科書体 NP-B" panose="02020700000000000000" pitchFamily="18" charset="-128"/>
                        </a:rPr>
                        <a:t>（気仙沼（上・中・南・西）、</a:t>
                      </a:r>
                      <a:endParaRPr lang="en-US" altLang="ja-JP" sz="1200" spc="-100" baseline="0" dirty="0" smtClean="0">
                        <a:latin typeface="UD デジタル 教科書体 NP-B" panose="02020700000000000000" pitchFamily="18" charset="-128"/>
                        <a:ea typeface="UD デジタル 教科書体 NP-B" panose="02020700000000000000" pitchFamily="18" charset="-128"/>
                      </a:endParaRPr>
                    </a:p>
                    <a:p>
                      <a:pPr marL="0" indent="0">
                        <a:lnSpc>
                          <a:spcPct val="100000"/>
                        </a:lnSpc>
                        <a:buNone/>
                      </a:pPr>
                      <a:r>
                        <a:rPr lang="ja-JP" altLang="en-US" sz="1200" spc="-100" baseline="0" dirty="0" smtClean="0">
                          <a:latin typeface="UD デジタル 教科書体 NP-B" panose="02020700000000000000" pitchFamily="18" charset="-128"/>
                          <a:ea typeface="UD デジタル 教科書体 NP-B" panose="02020700000000000000" pitchFamily="18" charset="-128"/>
                        </a:rPr>
                        <a:t>　大島、松岩･新月、鹿折･唐桑、</a:t>
                      </a:r>
                      <a:endParaRPr lang="en-US" altLang="ja-JP" sz="1200" spc="-100" baseline="0" dirty="0" smtClean="0">
                        <a:latin typeface="UD デジタル 教科書体 NP-B" panose="02020700000000000000" pitchFamily="18" charset="-128"/>
                        <a:ea typeface="UD デジタル 教科書体 NP-B" panose="02020700000000000000" pitchFamily="18" charset="-128"/>
                      </a:endParaRPr>
                    </a:p>
                    <a:p>
                      <a:pPr marL="0" indent="0">
                        <a:lnSpc>
                          <a:spcPct val="100000"/>
                        </a:lnSpc>
                        <a:buNone/>
                      </a:pPr>
                      <a:r>
                        <a:rPr lang="ja-JP" altLang="en-US" sz="1200" spc="-100" baseline="0" dirty="0" smtClean="0">
                          <a:latin typeface="UD デジタル 教科書体 NP-B" panose="02020700000000000000" pitchFamily="18" charset="-128"/>
                          <a:ea typeface="UD デジタル 教科書体 NP-B" panose="02020700000000000000" pitchFamily="18" charset="-128"/>
                        </a:rPr>
                        <a:t>　階上･面瀬、本吉）</a:t>
                      </a:r>
                    </a:p>
                  </a:txBody>
                  <a:tcPr>
                    <a:lnL w="6350" cap="flat" cmpd="sng" algn="ctr">
                      <a:solidFill>
                        <a:schemeClr val="accent4">
                          <a:lumMod val="75000"/>
                        </a:schemeClr>
                      </a:solidFill>
                      <a:prstDash val="solid"/>
                      <a:round/>
                      <a:headEnd type="none" w="med" len="med"/>
                      <a:tailEnd type="none" w="med" len="med"/>
                    </a:lnL>
                    <a:lnR w="63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a:txBody>
                    <a:bodyPr/>
                    <a:lstStyle/>
                    <a:p>
                      <a:pPr marL="0" indent="0">
                        <a:lnSpc>
                          <a:spcPct val="100000"/>
                        </a:lnSpc>
                        <a:buNone/>
                      </a:pPr>
                      <a:r>
                        <a:rPr kumimoji="1" lang="ja-JP" altLang="en-US" sz="1200" spc="-100" baseline="0" dirty="0" smtClean="0">
                          <a:latin typeface="UD デジタル 教科書体 NP-B" panose="02020700000000000000" pitchFamily="18" charset="-128"/>
                          <a:ea typeface="UD デジタル 教科書体 NP-B" panose="02020700000000000000" pitchFamily="18" charset="-128"/>
                        </a:rPr>
                        <a:t>南三陸町地域包括支援センター</a:t>
                      </a:r>
                      <a:endParaRPr kumimoji="1" lang="en-US" altLang="ja-JP" sz="1200" spc="-100" baseline="0" dirty="0" smtClean="0">
                        <a:latin typeface="UD デジタル 教科書体 NP-B" panose="02020700000000000000" pitchFamily="18" charset="-128"/>
                        <a:ea typeface="UD デジタル 教科書体 NP-B" panose="02020700000000000000" pitchFamily="18" charset="-128"/>
                      </a:endParaRPr>
                    </a:p>
                    <a:p>
                      <a:pPr marL="0" indent="0">
                        <a:lnSpc>
                          <a:spcPct val="100000"/>
                        </a:lnSpc>
                        <a:buNone/>
                      </a:pPr>
                      <a:r>
                        <a:rPr lang="ja-JP" altLang="en-US" sz="1200" spc="0" baseline="0" dirty="0" smtClean="0">
                          <a:latin typeface="UD デジタル 教科書体 NP-B" panose="02020700000000000000" pitchFamily="18" charset="-128"/>
                          <a:ea typeface="UD デジタル 教科書体 NP-B" panose="02020700000000000000" pitchFamily="18" charset="-128"/>
                        </a:rPr>
                        <a:t>　</a:t>
                      </a:r>
                      <a:r>
                        <a:rPr lang="en-US" altLang="ja-JP" sz="1200" spc="0" baseline="0" dirty="0" smtClean="0">
                          <a:latin typeface="UD デジタル 教科書体 NP-B" panose="02020700000000000000" pitchFamily="18" charset="-128"/>
                          <a:ea typeface="UD デジタル 教科書体 NP-B" panose="02020700000000000000" pitchFamily="18" charset="-128"/>
                        </a:rPr>
                        <a:t>0226-46-5588</a:t>
                      </a:r>
                    </a:p>
                    <a:p>
                      <a:pPr marL="0" indent="0">
                        <a:lnSpc>
                          <a:spcPct val="150000"/>
                        </a:lnSpc>
                        <a:buNone/>
                      </a:pPr>
                      <a:r>
                        <a:rPr lang="ja-JP" altLang="en-US" sz="1200" spc="0" baseline="0" dirty="0" smtClean="0">
                          <a:latin typeface="UD デジタル 教科書体 NP-B" panose="02020700000000000000" pitchFamily="18" charset="-128"/>
                          <a:ea typeface="UD デジタル 教科書体 NP-B" panose="02020700000000000000" pitchFamily="18" charset="-128"/>
                        </a:rPr>
                        <a:t>南三陸町保健福祉課高齢者</a:t>
                      </a:r>
                      <a:endParaRPr lang="en-US" altLang="ja-JP" sz="1200" spc="0" baseline="0" dirty="0" smtClean="0">
                        <a:latin typeface="UD デジタル 教科書体 NP-B" panose="02020700000000000000" pitchFamily="18" charset="-128"/>
                        <a:ea typeface="UD デジタル 教科書体 NP-B" panose="02020700000000000000" pitchFamily="18" charset="-128"/>
                      </a:endParaRPr>
                    </a:p>
                    <a:p>
                      <a:pPr marL="0" indent="0">
                        <a:lnSpc>
                          <a:spcPct val="100000"/>
                        </a:lnSpc>
                        <a:buNone/>
                      </a:pPr>
                      <a:r>
                        <a:rPr lang="ja-JP" altLang="en-US" sz="1200" spc="0" baseline="0" dirty="0" smtClean="0">
                          <a:latin typeface="UD デジタル 教科書体 NP-B" panose="02020700000000000000" pitchFamily="18" charset="-128"/>
                          <a:ea typeface="UD デジタル 教科書体 NP-B" panose="02020700000000000000" pitchFamily="18" charset="-128"/>
                        </a:rPr>
                        <a:t>福祉係</a:t>
                      </a:r>
                      <a:endParaRPr lang="en-US" altLang="ja-JP" sz="1200" spc="0" baseline="0" dirty="0" smtClean="0">
                        <a:latin typeface="UD デジタル 教科書体 NP-B" panose="02020700000000000000" pitchFamily="18" charset="-128"/>
                        <a:ea typeface="UD デジタル 教科書体 NP-B" panose="02020700000000000000" pitchFamily="18" charset="-128"/>
                      </a:endParaRPr>
                    </a:p>
                    <a:p>
                      <a:pPr marL="0" marR="0" lvl="0" indent="0" algn="l" defTabSz="514350" rtl="0" eaLnBrk="1" fontAlgn="auto" latinLnBrk="0" hangingPunct="1">
                        <a:lnSpc>
                          <a:spcPct val="100000"/>
                        </a:lnSpc>
                        <a:spcBef>
                          <a:spcPts val="0"/>
                        </a:spcBef>
                        <a:spcAft>
                          <a:spcPts val="0"/>
                        </a:spcAft>
                        <a:buClrTx/>
                        <a:buSzTx/>
                        <a:buFontTx/>
                        <a:buNone/>
                        <a:tabLst/>
                        <a:defRPr/>
                      </a:pPr>
                      <a:r>
                        <a:rPr lang="ja-JP" altLang="en-US" sz="1200" spc="0" baseline="0" dirty="0" smtClean="0">
                          <a:latin typeface="UD デジタル 教科書体 NP-B" panose="02020700000000000000" pitchFamily="18" charset="-128"/>
                          <a:ea typeface="UD デジタル 教科書体 NP-B" panose="02020700000000000000" pitchFamily="18" charset="-128"/>
                        </a:rPr>
                        <a:t>　</a:t>
                      </a:r>
                      <a:r>
                        <a:rPr lang="en-US" altLang="ja-JP" sz="1200" spc="0" baseline="0" dirty="0" smtClean="0">
                          <a:latin typeface="UD デジタル 教科書体 NP-B" panose="02020700000000000000" pitchFamily="18" charset="-128"/>
                          <a:ea typeface="UD デジタル 教科書体 NP-B" panose="02020700000000000000" pitchFamily="18" charset="-128"/>
                        </a:rPr>
                        <a:t>0226-46-3041</a:t>
                      </a:r>
                    </a:p>
                    <a:p>
                      <a:pPr marL="0" indent="0">
                        <a:lnSpc>
                          <a:spcPct val="100000"/>
                        </a:lnSpc>
                        <a:buNone/>
                      </a:pPr>
                      <a:endParaRPr lang="ja-JP" altLang="en-US" sz="1200" spc="0" baseline="0" dirty="0" smtClean="0">
                        <a:latin typeface="UD デジタル 教科書体 NP-B" panose="02020700000000000000" pitchFamily="18" charset="-128"/>
                        <a:ea typeface="UD デジタル 教科書体 NP-B" panose="02020700000000000000" pitchFamily="18" charset="-128"/>
                      </a:endParaRPr>
                    </a:p>
                  </a:txBody>
                  <a:tcPr>
                    <a:lnL w="6350" cap="flat" cmpd="sng" algn="ctr">
                      <a:solidFill>
                        <a:schemeClr val="accent4">
                          <a:lumMod val="75000"/>
                        </a:schemeClr>
                      </a:solidFill>
                      <a:prstDash val="solid"/>
                      <a:round/>
                      <a:headEnd type="none" w="med" len="med"/>
                      <a:tailEnd type="none" w="med" len="med"/>
                    </a:lnL>
                    <a:lnR w="190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3"/>
                  </a:ext>
                </a:extLst>
              </a:tr>
              <a:tr h="57644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spc="-100" baseline="0" dirty="0" smtClean="0">
                          <a:solidFill>
                            <a:schemeClr val="tx1"/>
                          </a:solidFill>
                          <a:latin typeface="UD デジタル 教科書体 NP-B" panose="02020700000000000000" pitchFamily="18" charset="-128"/>
                          <a:ea typeface="UD デジタル 教科書体 NP-B" panose="02020700000000000000" pitchFamily="18" charset="-128"/>
                        </a:rPr>
                        <a:t>■福祉サービス利用の手伝い</a:t>
                      </a:r>
                      <a:endParaRPr kumimoji="1" lang="en-US" altLang="ja-JP" sz="1200" b="0" spc="-100" baseline="0" dirty="0" smtClean="0">
                        <a:solidFill>
                          <a:schemeClr val="tx1"/>
                        </a:solidFill>
                        <a:latin typeface="UD デジタル 教科書体 NP-B" panose="02020700000000000000" pitchFamily="18" charset="-128"/>
                        <a:ea typeface="UD デジタル 教科書体 NP-B" panose="020207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spc="-100" baseline="0" dirty="0" smtClean="0">
                          <a:solidFill>
                            <a:schemeClr val="tx1"/>
                          </a:solidFill>
                          <a:latin typeface="UD デジタル 教科書体 NP-B" panose="02020700000000000000" pitchFamily="18" charset="-128"/>
                          <a:ea typeface="UD デジタル 教科書体 NP-B" panose="02020700000000000000" pitchFamily="18" charset="-128"/>
                        </a:rPr>
                        <a:t>■日常的な金銭管理の手伝い</a:t>
                      </a:r>
                      <a:endParaRPr kumimoji="1" lang="en-US" altLang="ja-JP" sz="1200" b="0" spc="-100" baseline="0" dirty="0" smtClean="0">
                        <a:solidFill>
                          <a:schemeClr val="tx1"/>
                        </a:solidFill>
                        <a:latin typeface="UD デジタル 教科書体 NP-B" panose="02020700000000000000" pitchFamily="18" charset="-128"/>
                        <a:ea typeface="UD デジタル 教科書体 NP-B" panose="020207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spc="-100" baseline="0" dirty="0" smtClean="0">
                          <a:solidFill>
                            <a:schemeClr val="tx1"/>
                          </a:solidFill>
                          <a:latin typeface="UD デジタル 教科書体 NP-B" panose="02020700000000000000" pitchFamily="18" charset="-128"/>
                          <a:ea typeface="UD デジタル 教科書体 NP-B" panose="02020700000000000000" pitchFamily="18" charset="-128"/>
                        </a:rPr>
                        <a:t>■書類等の申請の手伝いと</a:t>
                      </a:r>
                      <a:endParaRPr kumimoji="1" lang="en-US" altLang="ja-JP" sz="1200" b="0" spc="-100" baseline="0" dirty="0" smtClean="0">
                        <a:solidFill>
                          <a:schemeClr val="tx1"/>
                        </a:solidFill>
                        <a:latin typeface="UD デジタル 教科書体 NP-B" panose="02020700000000000000" pitchFamily="18" charset="-128"/>
                        <a:ea typeface="UD デジタル 教科書体 NP-B" panose="020207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spc="-100" baseline="0" dirty="0" smtClean="0">
                          <a:solidFill>
                            <a:schemeClr val="tx1"/>
                          </a:solidFill>
                          <a:latin typeface="UD デジタル 教科書体 NP-B" panose="02020700000000000000" pitchFamily="18" charset="-128"/>
                          <a:ea typeface="UD デジタル 教科書体 NP-B" panose="02020700000000000000" pitchFamily="18" charset="-128"/>
                        </a:rPr>
                        <a:t>　預かり</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b="0" spc="-100" baseline="0" dirty="0" smtClean="0">
                          <a:solidFill>
                            <a:schemeClr val="tx1"/>
                          </a:solidFill>
                          <a:latin typeface="UD デジタル 教科書体 NP-B" panose="02020700000000000000" pitchFamily="18" charset="-128"/>
                          <a:ea typeface="UD デジタル 教科書体 NP-B" panose="02020700000000000000" pitchFamily="18" charset="-128"/>
                        </a:rPr>
                        <a:t>※</a:t>
                      </a:r>
                      <a:r>
                        <a:rPr kumimoji="1" lang="ja-JP" altLang="en-US" sz="1200" b="0" spc="-100" baseline="0" dirty="0" smtClean="0">
                          <a:solidFill>
                            <a:schemeClr val="tx1"/>
                          </a:solidFill>
                          <a:latin typeface="UD デジタル 教科書体 NP-B" panose="02020700000000000000" pitchFamily="18" charset="-128"/>
                          <a:ea typeface="UD デジタル 教科書体 NP-B" panose="02020700000000000000" pitchFamily="18" charset="-128"/>
                        </a:rPr>
                        <a:t>サービスの選択や手続き等</a:t>
                      </a:r>
                      <a:endParaRPr kumimoji="1" lang="en-US" altLang="ja-JP" sz="1200" b="0" spc="-100" baseline="0" dirty="0" smtClean="0">
                        <a:solidFill>
                          <a:schemeClr val="tx1"/>
                        </a:solidFill>
                        <a:latin typeface="UD デジタル 教科書体 NP-B" panose="02020700000000000000" pitchFamily="18" charset="-128"/>
                        <a:ea typeface="UD デジタル 教科書体 NP-B" panose="020207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spc="-100" baseline="0" dirty="0" smtClean="0">
                          <a:solidFill>
                            <a:schemeClr val="tx1"/>
                          </a:solidFill>
                          <a:latin typeface="UD デジタル 教科書体 NP-B" panose="02020700000000000000" pitchFamily="18" charset="-128"/>
                          <a:ea typeface="UD デジタル 教科書体 NP-B" panose="02020700000000000000" pitchFamily="18" charset="-128"/>
                        </a:rPr>
                        <a:t>　の判断を本人だけで行う</a:t>
                      </a:r>
                      <a:r>
                        <a:rPr kumimoji="1" lang="ja-JP" altLang="en-US" sz="1200" b="0" spc="-100" baseline="0" dirty="0" err="1" smtClean="0">
                          <a:solidFill>
                            <a:schemeClr val="tx1"/>
                          </a:solidFill>
                          <a:latin typeface="UD デジタル 教科書体 NP-B" panose="02020700000000000000" pitchFamily="18" charset="-128"/>
                          <a:ea typeface="UD デジタル 教科書体 NP-B" panose="02020700000000000000" pitchFamily="18" charset="-128"/>
                        </a:rPr>
                        <a:t>こ</a:t>
                      </a:r>
                      <a:endParaRPr kumimoji="1" lang="en-US" altLang="ja-JP" sz="1200" b="0" spc="-100" baseline="0" dirty="0" smtClean="0">
                        <a:solidFill>
                          <a:schemeClr val="tx1"/>
                        </a:solidFill>
                        <a:latin typeface="UD デジタル 教科書体 NP-B" panose="02020700000000000000" pitchFamily="18" charset="-128"/>
                        <a:ea typeface="UD デジタル 教科書体 NP-B" panose="020207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spc="-100" baseline="0" dirty="0" smtClean="0">
                          <a:solidFill>
                            <a:schemeClr val="tx1"/>
                          </a:solidFill>
                          <a:latin typeface="UD デジタル 教科書体 NP-B" panose="02020700000000000000" pitchFamily="18" charset="-128"/>
                          <a:ea typeface="UD デジタル 教科書体 NP-B" panose="02020700000000000000" pitchFamily="18" charset="-128"/>
                        </a:rPr>
                        <a:t>　とが難しい方</a:t>
                      </a:r>
                      <a:endParaRPr kumimoji="1" lang="en-US" altLang="ja-JP" sz="1200" b="0" spc="-100" baseline="0" dirty="0" smtClean="0">
                        <a:solidFill>
                          <a:schemeClr val="tx1"/>
                        </a:solidFill>
                        <a:latin typeface="UD デジタル 教科書体 NP-B" panose="02020700000000000000" pitchFamily="18" charset="-128"/>
                        <a:ea typeface="UD デジタル 教科書体 NP-B" panose="02020700000000000000" pitchFamily="18" charset="-128"/>
                      </a:endParaRPr>
                    </a:p>
                  </a:txBody>
                  <a:tcPr>
                    <a:lnL w="19050" cap="flat" cmpd="sng" algn="ctr">
                      <a:solidFill>
                        <a:schemeClr val="accent4">
                          <a:lumMod val="75000"/>
                        </a:schemeClr>
                      </a:solidFill>
                      <a:prstDash val="solid"/>
                      <a:round/>
                      <a:headEnd type="none" w="med" len="med"/>
                      <a:tailEnd type="none" w="med" len="med"/>
                    </a:lnL>
                    <a:lnR w="63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gridSpan="2">
                  <a:txBody>
                    <a:bodyPr/>
                    <a:lstStyle/>
                    <a:p>
                      <a:pPr algn="l">
                        <a:lnSpc>
                          <a:spcPct val="100000"/>
                        </a:lnSpc>
                      </a:pPr>
                      <a:r>
                        <a:rPr kumimoji="1" lang="ja-JP" altLang="en-US" sz="1200" spc="0" baseline="0" dirty="0" smtClean="0">
                          <a:latin typeface="UD デジタル 教科書体 NP-B" panose="02020700000000000000" pitchFamily="18" charset="-128"/>
                          <a:ea typeface="UD デジタル 教科書体 NP-B" panose="02020700000000000000" pitchFamily="18" charset="-128"/>
                        </a:rPr>
                        <a:t>まもりー</a:t>
                      </a:r>
                      <a:r>
                        <a:rPr kumimoji="1" lang="ja-JP" altLang="en-US" sz="1200" spc="0" baseline="0" dirty="0" err="1" smtClean="0">
                          <a:latin typeface="UD デジタル 教科書体 NP-B" panose="02020700000000000000" pitchFamily="18" charset="-128"/>
                          <a:ea typeface="UD デジタル 教科書体 NP-B" panose="02020700000000000000" pitchFamily="18" charset="-128"/>
                        </a:rPr>
                        <a:t>ぶ</a:t>
                      </a:r>
                      <a:r>
                        <a:rPr kumimoji="1" lang="ja-JP" altLang="en-US" sz="1200" spc="0" baseline="0" dirty="0" smtClean="0">
                          <a:latin typeface="UD デジタル 教科書体 NP-B" panose="02020700000000000000" pitchFamily="18" charset="-128"/>
                          <a:ea typeface="UD デジタル 教科書体 NP-B" panose="02020700000000000000" pitchFamily="18" charset="-128"/>
                        </a:rPr>
                        <a:t>（日常生活自立支援事業）</a:t>
                      </a:r>
                      <a:endParaRPr kumimoji="1" lang="en-US" altLang="ja-JP" sz="1200" spc="0" baseline="0" dirty="0" smtClean="0">
                        <a:latin typeface="UD デジタル 教科書体 NP-B" panose="02020700000000000000" pitchFamily="18" charset="-128"/>
                        <a:ea typeface="UD デジタル 教科書体 NP-B" panose="02020700000000000000" pitchFamily="18" charset="-128"/>
                      </a:endParaRPr>
                    </a:p>
                    <a:p>
                      <a:pPr algn="l">
                        <a:lnSpc>
                          <a:spcPct val="100000"/>
                        </a:lnSpc>
                      </a:pPr>
                      <a:r>
                        <a:rPr kumimoji="1" lang="ja-JP" altLang="en-US" sz="1200" spc="0" baseline="0" dirty="0" smtClean="0">
                          <a:latin typeface="UD デジタル 教科書体 NP-B" panose="02020700000000000000" pitchFamily="18" charset="-128"/>
                          <a:ea typeface="UD デジタル 教科書体 NP-B" panose="02020700000000000000" pitchFamily="18" charset="-128"/>
                        </a:rPr>
                        <a:t>気仙沼・南三陸地域福祉サポートセンター</a:t>
                      </a:r>
                      <a:endParaRPr kumimoji="1" lang="en-US" altLang="ja-JP" sz="1200" spc="0" baseline="0" dirty="0" smtClean="0">
                        <a:latin typeface="UD デジタル 教科書体 NP-B" panose="02020700000000000000" pitchFamily="18" charset="-128"/>
                        <a:ea typeface="UD デジタル 教科書体 NP-B" panose="02020700000000000000" pitchFamily="18" charset="-128"/>
                      </a:endParaRPr>
                    </a:p>
                    <a:p>
                      <a:pPr algn="l">
                        <a:lnSpc>
                          <a:spcPct val="100000"/>
                        </a:lnSpc>
                      </a:pPr>
                      <a:r>
                        <a:rPr kumimoji="1" lang="ja-JP" altLang="en-US" sz="1200" spc="0" baseline="0" dirty="0" smtClean="0">
                          <a:latin typeface="UD デジタル 教科書体 NP-B" panose="02020700000000000000" pitchFamily="18" charset="-128"/>
                          <a:ea typeface="UD デジタル 教科書体 NP-B" panose="02020700000000000000" pitchFamily="18" charset="-128"/>
                        </a:rPr>
                        <a:t>　</a:t>
                      </a:r>
                      <a:r>
                        <a:rPr kumimoji="1" lang="en-US" altLang="ja-JP" sz="1200" spc="0" baseline="0" dirty="0" smtClean="0">
                          <a:latin typeface="UD デジタル 教科書体 NP-B" panose="02020700000000000000" pitchFamily="18" charset="-128"/>
                          <a:ea typeface="UD デジタル 教科書体 NP-B" panose="02020700000000000000" pitchFamily="18" charset="-128"/>
                        </a:rPr>
                        <a:t>0226-23-1182</a:t>
                      </a:r>
                      <a:endParaRPr kumimoji="1" lang="ja-JP" altLang="en-US" sz="1200" spc="0" baseline="0" dirty="0">
                        <a:latin typeface="UD デジタル 教科書体 NP-B" panose="02020700000000000000" pitchFamily="18" charset="-128"/>
                        <a:ea typeface="UD デジタル 教科書体 NP-B" panose="02020700000000000000" pitchFamily="18" charset="-128"/>
                      </a:endParaRPr>
                    </a:p>
                  </a:txBody>
                  <a:tcPr>
                    <a:lnL w="6350" cap="flat" cmpd="sng" algn="ctr">
                      <a:solidFill>
                        <a:schemeClr val="accent4">
                          <a:lumMod val="75000"/>
                        </a:schemeClr>
                      </a:solidFill>
                      <a:prstDash val="solid"/>
                      <a:round/>
                      <a:headEnd type="none" w="med" len="med"/>
                      <a:tailEnd type="none" w="med" len="med"/>
                    </a:lnL>
                    <a:lnR w="190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h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98387397"/>
                  </a:ext>
                </a:extLst>
              </a:tr>
              <a:tr h="472626">
                <a:tc>
                  <a:txBody>
                    <a:bodyPr/>
                    <a:lstStyle/>
                    <a:p>
                      <a:pPr algn="l">
                        <a:lnSpc>
                          <a:spcPct val="100000"/>
                        </a:lnSpc>
                      </a:pPr>
                      <a:r>
                        <a:rPr lang="ja-JP" altLang="en-US" sz="1200" b="0" spc="0" baseline="0" dirty="0" smtClean="0">
                          <a:solidFill>
                            <a:schemeClr val="tx1"/>
                          </a:solidFill>
                          <a:latin typeface="UD デジタル 教科書体 NP-B" panose="02020700000000000000" pitchFamily="18" charset="-128"/>
                          <a:ea typeface="UD デジタル 教科書体 NP-B" panose="02020700000000000000" pitchFamily="18" charset="-128"/>
                        </a:rPr>
                        <a:t>■障害基礎年金</a:t>
                      </a:r>
                      <a:endParaRPr lang="en-US" altLang="ja-JP" sz="1200" b="0" spc="0" baseline="0" dirty="0" smtClean="0">
                        <a:solidFill>
                          <a:schemeClr val="tx1"/>
                        </a:solidFill>
                        <a:latin typeface="UD デジタル 教科書体 NP-B" panose="02020700000000000000" pitchFamily="18" charset="-128"/>
                        <a:ea typeface="UD デジタル 教科書体 NP-B" panose="02020700000000000000" pitchFamily="18" charset="-128"/>
                      </a:endParaRPr>
                    </a:p>
                    <a:p>
                      <a:pPr algn="l">
                        <a:lnSpc>
                          <a:spcPct val="100000"/>
                        </a:lnSpc>
                      </a:pPr>
                      <a:r>
                        <a:rPr lang="ja-JP" altLang="en-US" sz="1200" b="0" spc="0" baseline="0" dirty="0" smtClean="0">
                          <a:solidFill>
                            <a:schemeClr val="tx1"/>
                          </a:solidFill>
                          <a:latin typeface="UD デジタル 教科書体 NP-B" panose="02020700000000000000" pitchFamily="18" charset="-128"/>
                          <a:ea typeface="UD デジタル 教科書体 NP-B" panose="02020700000000000000" pitchFamily="18" charset="-128"/>
                        </a:rPr>
                        <a:t>（国民年金）</a:t>
                      </a:r>
                      <a:endParaRPr lang="ja-JP" altLang="en-US" sz="1200" b="0" spc="0" baseline="0" dirty="0">
                        <a:solidFill>
                          <a:schemeClr val="tx1"/>
                        </a:solidFill>
                        <a:latin typeface="UD デジタル 教科書体 NP-B" panose="02020700000000000000" pitchFamily="18" charset="-128"/>
                        <a:ea typeface="UD デジタル 教科書体 NP-B" panose="02020700000000000000" pitchFamily="18" charset="-128"/>
                      </a:endParaRPr>
                    </a:p>
                  </a:txBody>
                  <a:tcPr>
                    <a:lnL w="19050" cap="flat" cmpd="sng" algn="ctr">
                      <a:solidFill>
                        <a:schemeClr val="accent4">
                          <a:lumMod val="75000"/>
                        </a:schemeClr>
                      </a:solidFill>
                      <a:prstDash val="solid"/>
                      <a:round/>
                      <a:headEnd type="none" w="med" len="med"/>
                      <a:tailEnd type="none" w="med" len="med"/>
                    </a:lnL>
                    <a:lnR w="63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a:txBody>
                    <a:bodyPr/>
                    <a:lstStyle/>
                    <a:p>
                      <a:pPr algn="l">
                        <a:lnSpc>
                          <a:spcPct val="100000"/>
                        </a:lnSpc>
                      </a:pPr>
                      <a:r>
                        <a:rPr lang="ja-JP" altLang="en-US" sz="1200" spc="-100" baseline="0" dirty="0" smtClean="0">
                          <a:latin typeface="UD デジタル 教科書体 NP-B" panose="02020700000000000000" pitchFamily="18" charset="-128"/>
                          <a:ea typeface="UD デジタル 教科書体 NP-B" panose="02020700000000000000" pitchFamily="18" charset="-128"/>
                        </a:rPr>
                        <a:t>気仙沼市保険年金課国民年金係</a:t>
                      </a:r>
                      <a:endParaRPr lang="en-US" altLang="ja-JP" sz="1200" spc="-100" baseline="0" dirty="0" smtClean="0">
                        <a:latin typeface="UD デジタル 教科書体 NP-B" panose="02020700000000000000" pitchFamily="18" charset="-128"/>
                        <a:ea typeface="UD デジタル 教科書体 NP-B" panose="02020700000000000000" pitchFamily="18" charset="-128"/>
                      </a:endParaRPr>
                    </a:p>
                    <a:p>
                      <a:pPr algn="l">
                        <a:lnSpc>
                          <a:spcPct val="100000"/>
                        </a:lnSpc>
                      </a:pPr>
                      <a:r>
                        <a:rPr lang="ja-JP" altLang="en-US" sz="1200" spc="0" baseline="0" dirty="0" smtClean="0">
                          <a:latin typeface="UD デジタル 教科書体 NP-B" panose="02020700000000000000" pitchFamily="18" charset="-128"/>
                          <a:ea typeface="UD デジタル 教科書体 NP-B" panose="02020700000000000000" pitchFamily="18" charset="-128"/>
                        </a:rPr>
                        <a:t>　</a:t>
                      </a:r>
                      <a:r>
                        <a:rPr lang="en-US" altLang="ja-JP" sz="1200" spc="0" baseline="0" dirty="0" smtClean="0">
                          <a:latin typeface="UD デジタル 教科書体 NP-B" panose="02020700000000000000" pitchFamily="18" charset="-128"/>
                          <a:ea typeface="UD デジタル 教科書体 NP-B" panose="02020700000000000000" pitchFamily="18" charset="-128"/>
                        </a:rPr>
                        <a:t>0226-22-3423</a:t>
                      </a:r>
                      <a:endParaRPr lang="ja-JP" altLang="en-US" sz="1200" spc="0" baseline="0" dirty="0">
                        <a:latin typeface="UD デジタル 教科書体 NP-B" panose="02020700000000000000" pitchFamily="18" charset="-128"/>
                        <a:ea typeface="UD デジタル 教科書体 NP-B" panose="02020700000000000000" pitchFamily="18" charset="-128"/>
                      </a:endParaRPr>
                    </a:p>
                  </a:txBody>
                  <a:tcPr>
                    <a:lnL w="6350" cap="flat" cmpd="sng" algn="ctr">
                      <a:solidFill>
                        <a:schemeClr val="accent4">
                          <a:lumMod val="75000"/>
                        </a:schemeClr>
                      </a:solidFill>
                      <a:prstDash val="solid"/>
                      <a:round/>
                      <a:headEnd type="none" w="med" len="med"/>
                      <a:tailEnd type="none" w="med" len="med"/>
                    </a:lnL>
                    <a:lnR w="63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a:txBody>
                    <a:bodyPr/>
                    <a:lstStyle/>
                    <a:p>
                      <a:pPr algn="l">
                        <a:lnSpc>
                          <a:spcPct val="100000"/>
                        </a:lnSpc>
                      </a:pPr>
                      <a:r>
                        <a:rPr lang="ja-JP" altLang="en-US" sz="1200" spc="-100" baseline="0" dirty="0" smtClean="0">
                          <a:latin typeface="UD デジタル 教科書体 NP-B" panose="02020700000000000000" pitchFamily="18" charset="-128"/>
                          <a:ea typeface="UD デジタル 教科書体 NP-B" panose="02020700000000000000" pitchFamily="18" charset="-128"/>
                        </a:rPr>
                        <a:t>南三陸町町民税務課戸籍住民係</a:t>
                      </a:r>
                      <a:endParaRPr lang="en-US" altLang="ja-JP" sz="1200" spc="-100" baseline="0" dirty="0" smtClean="0">
                        <a:latin typeface="UD デジタル 教科書体 NP-B" panose="02020700000000000000" pitchFamily="18" charset="-128"/>
                        <a:ea typeface="UD デジタル 教科書体 NP-B" panose="02020700000000000000" pitchFamily="18" charset="-128"/>
                      </a:endParaRPr>
                    </a:p>
                    <a:p>
                      <a:pPr algn="l">
                        <a:lnSpc>
                          <a:spcPct val="100000"/>
                        </a:lnSpc>
                      </a:pPr>
                      <a:r>
                        <a:rPr lang="ja-JP" altLang="en-US" sz="1200" spc="0" baseline="0" dirty="0" smtClean="0">
                          <a:latin typeface="UD デジタル 教科書体 NP-B" panose="02020700000000000000" pitchFamily="18" charset="-128"/>
                          <a:ea typeface="UD デジタル 教科書体 NP-B" panose="02020700000000000000" pitchFamily="18" charset="-128"/>
                        </a:rPr>
                        <a:t>　</a:t>
                      </a:r>
                      <a:r>
                        <a:rPr lang="en-US" altLang="ja-JP" sz="1200" spc="0" baseline="0" dirty="0" smtClean="0">
                          <a:latin typeface="UD デジタル 教科書体 NP-B" panose="02020700000000000000" pitchFamily="18" charset="-128"/>
                          <a:ea typeface="UD デジタル 教科書体 NP-B" panose="02020700000000000000" pitchFamily="18" charset="-128"/>
                        </a:rPr>
                        <a:t>0226-46-1373</a:t>
                      </a:r>
                      <a:endParaRPr lang="ja-JP" altLang="en-US" sz="1200" spc="0" baseline="0" dirty="0">
                        <a:latin typeface="UD デジタル 教科書体 NP-B" panose="02020700000000000000" pitchFamily="18" charset="-128"/>
                        <a:ea typeface="UD デジタル 教科書体 NP-B" panose="02020700000000000000" pitchFamily="18" charset="-128"/>
                      </a:endParaRPr>
                    </a:p>
                  </a:txBody>
                  <a:tcPr>
                    <a:lnL w="6350" cap="flat" cmpd="sng" algn="ctr">
                      <a:solidFill>
                        <a:schemeClr val="accent4">
                          <a:lumMod val="75000"/>
                        </a:schemeClr>
                      </a:solidFill>
                      <a:prstDash val="solid"/>
                      <a:round/>
                      <a:headEnd type="none" w="med" len="med"/>
                      <a:tailEnd type="none" w="med" len="med"/>
                    </a:lnL>
                    <a:lnR w="190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231039224"/>
                  </a:ext>
                </a:extLst>
              </a:tr>
              <a:tr h="280622">
                <a:tc rowSpan="2">
                  <a:txBody>
                    <a:bodyPr/>
                    <a:lstStyle/>
                    <a:p>
                      <a:pPr algn="l">
                        <a:lnSpc>
                          <a:spcPct val="100000"/>
                        </a:lnSpc>
                      </a:pPr>
                      <a:r>
                        <a:rPr lang="ja-JP" altLang="en-US" sz="1200" b="0" spc="0" baseline="0" dirty="0" smtClean="0">
                          <a:solidFill>
                            <a:schemeClr val="tx1"/>
                          </a:solidFill>
                          <a:latin typeface="UD デジタル 教科書体 NP-B" panose="02020700000000000000" pitchFamily="18" charset="-128"/>
                          <a:ea typeface="UD デジタル 教科書体 NP-B" panose="02020700000000000000" pitchFamily="18" charset="-128"/>
                        </a:rPr>
                        <a:t>■障害厚生年金</a:t>
                      </a:r>
                      <a:endParaRPr lang="en-US" altLang="ja-JP" sz="1200" b="0" spc="0" baseline="0" dirty="0" smtClean="0">
                        <a:solidFill>
                          <a:schemeClr val="tx1"/>
                        </a:solidFill>
                        <a:latin typeface="UD デジタル 教科書体 NP-B" panose="02020700000000000000" pitchFamily="18" charset="-128"/>
                        <a:ea typeface="UD デジタル 教科書体 NP-B" panose="02020700000000000000" pitchFamily="18" charset="-128"/>
                      </a:endParaRPr>
                    </a:p>
                    <a:p>
                      <a:pPr algn="l">
                        <a:lnSpc>
                          <a:spcPct val="100000"/>
                        </a:lnSpc>
                      </a:pPr>
                      <a:r>
                        <a:rPr lang="en-US" altLang="ja-JP" sz="1200" b="0" spc="0" baseline="0" dirty="0" smtClean="0">
                          <a:solidFill>
                            <a:schemeClr val="tx1"/>
                          </a:solidFill>
                          <a:latin typeface="UD デジタル 教科書体 NP-B" panose="02020700000000000000" pitchFamily="18" charset="-128"/>
                          <a:ea typeface="UD デジタル 教科書体 NP-B" panose="02020700000000000000" pitchFamily="18" charset="-128"/>
                        </a:rPr>
                        <a:t>※</a:t>
                      </a:r>
                      <a:r>
                        <a:rPr lang="ja-JP" altLang="en-US" sz="1200" b="0" spc="0" baseline="0" dirty="0" smtClean="0">
                          <a:solidFill>
                            <a:schemeClr val="tx1"/>
                          </a:solidFill>
                          <a:latin typeface="UD デジタル 教科書体 NP-B" panose="02020700000000000000" pitchFamily="18" charset="-128"/>
                          <a:ea typeface="UD デジタル 教科書体 NP-B" panose="02020700000000000000" pitchFamily="18" charset="-128"/>
                        </a:rPr>
                        <a:t>予約制</a:t>
                      </a:r>
                    </a:p>
                  </a:txBody>
                  <a:tcPr>
                    <a:lnL w="19050" cap="flat" cmpd="sng" algn="ctr">
                      <a:solidFill>
                        <a:schemeClr val="accent4">
                          <a:lumMod val="75000"/>
                        </a:schemeClr>
                      </a:solidFill>
                      <a:prstDash val="solid"/>
                      <a:round/>
                      <a:headEnd type="none" w="med" len="med"/>
                      <a:tailEnd type="none" w="med" len="med"/>
                    </a:lnL>
                    <a:lnR w="63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spc="0" baseline="0" dirty="0" smtClean="0">
                          <a:latin typeface="UD デジタル 教科書体 NP-B" panose="02020700000000000000" pitchFamily="18" charset="-128"/>
                          <a:ea typeface="UD デジタル 教科書体 NP-B" panose="02020700000000000000" pitchFamily="18" charset="-128"/>
                        </a:rPr>
                        <a:t>石巻年金事務</a:t>
                      </a:r>
                      <a:r>
                        <a:rPr lang="ja-JP" altLang="en-US" sz="1200" spc="0" baseline="0" dirty="0" smtClean="0">
                          <a:solidFill>
                            <a:schemeClr val="tx1"/>
                          </a:solidFill>
                          <a:latin typeface="UD デジタル 教科書体 NP-B" panose="02020700000000000000" pitchFamily="18" charset="-128"/>
                          <a:ea typeface="UD デジタル 教科書体 NP-B" panose="02020700000000000000" pitchFamily="18" charset="-128"/>
                        </a:rPr>
                        <a:t>室</a:t>
                      </a:r>
                      <a:r>
                        <a:rPr lang="ja-JP" altLang="en-US" sz="1200" spc="0" baseline="0" dirty="0" smtClean="0">
                          <a:latin typeface="UD デジタル 教科書体 NP-B" panose="02020700000000000000" pitchFamily="18" charset="-128"/>
                          <a:ea typeface="UD デジタル 教科書体 NP-B" panose="02020700000000000000" pitchFamily="18" charset="-128"/>
                        </a:rPr>
                        <a:t> 　</a:t>
                      </a:r>
                      <a:r>
                        <a:rPr lang="en-US" altLang="ja-JP" sz="1200" spc="0" baseline="0" dirty="0" smtClean="0">
                          <a:latin typeface="UD デジタル 教科書体 NP-B" panose="02020700000000000000" pitchFamily="18" charset="-128"/>
                          <a:ea typeface="UD デジタル 教科書体 NP-B" panose="02020700000000000000" pitchFamily="18" charset="-128"/>
                        </a:rPr>
                        <a:t>0225-22-511</a:t>
                      </a:r>
                      <a:r>
                        <a:rPr lang="ja-JP" altLang="en-US" sz="1200" spc="0" baseline="0" dirty="0" smtClean="0">
                          <a:latin typeface="UD デジタル 教科書体 NP-B" panose="02020700000000000000" pitchFamily="18" charset="-128"/>
                          <a:ea typeface="UD デジタル 教科書体 NP-B" panose="02020700000000000000" pitchFamily="18" charset="-128"/>
                        </a:rPr>
                        <a:t>５</a:t>
                      </a:r>
                      <a:endParaRPr lang="en-US" altLang="ja-JP" sz="1200" spc="0" baseline="0" dirty="0" smtClean="0">
                        <a:latin typeface="UD デジタル 教科書体 NP-B" panose="02020700000000000000" pitchFamily="18" charset="-128"/>
                        <a:ea typeface="UD デジタル 教科書体 NP-B" panose="02020700000000000000" pitchFamily="18" charset="-128"/>
                      </a:endParaRPr>
                    </a:p>
                  </a:txBody>
                  <a:tcPr>
                    <a:lnL w="6350" cap="flat" cmpd="sng" algn="ctr">
                      <a:solidFill>
                        <a:schemeClr val="accent4">
                          <a:lumMod val="75000"/>
                        </a:schemeClr>
                      </a:solidFill>
                      <a:prstDash val="solid"/>
                      <a:round/>
                      <a:headEnd type="none" w="med" len="med"/>
                      <a:tailEnd type="none" w="med" len="med"/>
                    </a:lnL>
                    <a:lnR w="190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635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h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552040578"/>
                  </a:ext>
                </a:extLst>
              </a:tr>
              <a:tr h="161937">
                <a:tc v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spc="-140" baseline="0" dirty="0" smtClean="0">
                          <a:latin typeface="UD デジタル 教科書体 NP-B" panose="02020700000000000000" pitchFamily="18" charset="-128"/>
                          <a:ea typeface="UD デジタル 教科書体 NP-B" panose="02020700000000000000" pitchFamily="18" charset="-128"/>
                        </a:rPr>
                        <a:t>気仙沼出張相談所  </a:t>
                      </a:r>
                      <a:r>
                        <a:rPr lang="en-US" altLang="ja-JP" sz="1200" spc="-140" baseline="0" dirty="0" smtClean="0">
                          <a:latin typeface="UD デジタル 教科書体 NP-B" panose="02020700000000000000" pitchFamily="18" charset="-128"/>
                          <a:ea typeface="UD デジタル 教科書体 NP-B" panose="02020700000000000000" pitchFamily="18" charset="-128"/>
                        </a:rPr>
                        <a:t>NTT</a:t>
                      </a:r>
                      <a:r>
                        <a:rPr lang="ja-JP" altLang="en-US" sz="1200" spc="-140" baseline="0" dirty="0" smtClean="0">
                          <a:latin typeface="UD デジタル 教科書体 NP-B" panose="02020700000000000000" pitchFamily="18" charset="-128"/>
                          <a:ea typeface="UD デジタル 教科書体 NP-B" panose="02020700000000000000" pitchFamily="18" charset="-128"/>
                        </a:rPr>
                        <a:t>気仙沼ビル</a:t>
                      </a:r>
                      <a:endParaRPr lang="en-US" altLang="ja-JP" sz="1200" spc="-140" baseline="0" dirty="0" smtClean="0">
                        <a:latin typeface="UD デジタル 教科書体 NP-B" panose="02020700000000000000" pitchFamily="18" charset="-128"/>
                        <a:ea typeface="UD デジタル 教科書体 NP-B" panose="020207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spc="0" baseline="0" dirty="0" smtClean="0">
                          <a:latin typeface="UD デジタル 教科書体 NP-B" panose="02020700000000000000" pitchFamily="18" charset="-128"/>
                          <a:ea typeface="UD デジタル 教科書体 NP-B" panose="02020700000000000000" pitchFamily="18" charset="-128"/>
                        </a:rPr>
                        <a:t>（月から金）</a:t>
                      </a:r>
                    </a:p>
                  </a:txBody>
                  <a:tcPr>
                    <a:lnL w="6350" cap="flat" cmpd="sng" algn="ctr">
                      <a:solidFill>
                        <a:schemeClr val="accent4">
                          <a:lumMod val="75000"/>
                        </a:schemeClr>
                      </a:solidFill>
                      <a:prstDash val="solid"/>
                      <a:round/>
                      <a:headEnd type="none" w="med" len="med"/>
                      <a:tailEnd type="none" w="med" len="med"/>
                    </a:lnL>
                    <a:lnR w="19050" cap="flat" cmpd="sng" algn="ctr">
                      <a:solidFill>
                        <a:schemeClr val="accent4">
                          <a:lumMod val="75000"/>
                        </a:schemeClr>
                      </a:solidFill>
                      <a:prstDash val="solid"/>
                      <a:round/>
                      <a:headEnd type="none" w="med" len="med"/>
                      <a:tailEnd type="none" w="med" len="med"/>
                    </a:lnR>
                    <a:lnT w="63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ja-JP" altLang="en-US" sz="1200" spc="0" baseline="0" dirty="0" smtClean="0">
                        <a:latin typeface="UD デジタル 教科書体 NP-B" panose="02020700000000000000" pitchFamily="18" charset="-128"/>
                        <a:ea typeface="UD デジタル 教科書体 NP-B" panose="02020700000000000000" pitchFamily="18" charset="-128"/>
                      </a:endParaRPr>
                    </a:p>
                  </a:txBody>
                  <a:tcPr>
                    <a:lnL w="6350" cap="flat" cmpd="sng" algn="ctr">
                      <a:solidFill>
                        <a:schemeClr val="accent4">
                          <a:lumMod val="75000"/>
                        </a:schemeClr>
                      </a:solidFill>
                      <a:prstDash val="solid"/>
                      <a:round/>
                      <a:headEnd type="none" w="med" len="med"/>
                      <a:tailEnd type="none" w="med" len="med"/>
                    </a:lnL>
                    <a:lnR w="19050" cap="flat" cmpd="sng" algn="ctr">
                      <a:solidFill>
                        <a:schemeClr val="accent4">
                          <a:lumMod val="75000"/>
                        </a:schemeClr>
                      </a:solidFill>
                      <a:prstDash val="solid"/>
                      <a:round/>
                      <a:headEnd type="none" w="med" len="med"/>
                      <a:tailEnd type="none" w="med" len="med"/>
                    </a:lnR>
                    <a:lnT w="63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432057029"/>
                  </a:ext>
                </a:extLst>
              </a:tr>
              <a:tr h="280622">
                <a:tc>
                  <a:txBody>
                    <a:bodyPr/>
                    <a:lstStyle/>
                    <a:p>
                      <a:pPr algn="l">
                        <a:lnSpc>
                          <a:spcPct val="100000"/>
                        </a:lnSpc>
                      </a:pPr>
                      <a:r>
                        <a:rPr lang="ja-JP" altLang="en-US" sz="1200" b="0" spc="0" baseline="0" dirty="0" smtClean="0">
                          <a:solidFill>
                            <a:schemeClr val="tx1"/>
                          </a:solidFill>
                          <a:latin typeface="UD デジタル 教科書体 NP-B" panose="02020700000000000000" pitchFamily="18" charset="-128"/>
                          <a:ea typeface="UD デジタル 教科書体 NP-B" panose="02020700000000000000" pitchFamily="18" charset="-128"/>
                        </a:rPr>
                        <a:t>■障害共済年金</a:t>
                      </a:r>
                    </a:p>
                  </a:txBody>
                  <a:tcPr>
                    <a:lnL w="19050" cap="flat" cmpd="sng" algn="ctr">
                      <a:solidFill>
                        <a:schemeClr val="accent4">
                          <a:lumMod val="75000"/>
                        </a:schemeClr>
                      </a:solidFill>
                      <a:prstDash val="solid"/>
                      <a:round/>
                      <a:headEnd type="none" w="med" len="med"/>
                      <a:tailEnd type="none" w="med" len="med"/>
                    </a:lnL>
                    <a:lnR w="63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spc="0" baseline="0" dirty="0" smtClean="0">
                          <a:latin typeface="UD デジタル 教科書体 NP-B" panose="02020700000000000000" pitchFamily="18" charset="-128"/>
                          <a:ea typeface="UD デジタル 教科書体 NP-B" panose="02020700000000000000" pitchFamily="18" charset="-128"/>
                        </a:rPr>
                        <a:t>各共済組合または勤務先にお問い合わせください</a:t>
                      </a:r>
                    </a:p>
                  </a:txBody>
                  <a:tcPr>
                    <a:lnL w="6350" cap="flat" cmpd="sng" algn="ctr">
                      <a:solidFill>
                        <a:schemeClr val="accent4">
                          <a:lumMod val="75000"/>
                        </a:schemeClr>
                      </a:solidFill>
                      <a:prstDash val="solid"/>
                      <a:round/>
                      <a:headEnd type="none" w="med" len="med"/>
                      <a:tailEnd type="none" w="med" len="med"/>
                    </a:lnL>
                    <a:lnR w="19050" cap="flat" cmpd="sng" algn="ctr">
                      <a:solidFill>
                        <a:schemeClr val="accent4">
                          <a:lumMod val="75000"/>
                        </a:schemeClr>
                      </a:solidFill>
                      <a:prstDash val="solid"/>
                      <a:round/>
                      <a:headEnd type="none" w="med" len="med"/>
                      <a:tailEnd type="none" w="med" len="med"/>
                    </a:lnR>
                    <a:lnT w="19050" cap="flat" cmpd="sng" algn="ctr">
                      <a:solidFill>
                        <a:schemeClr val="accent4">
                          <a:lumMod val="75000"/>
                        </a:schemeClr>
                      </a:solidFill>
                      <a:prstDash val="solid"/>
                      <a:round/>
                      <a:headEnd type="none" w="med" len="med"/>
                      <a:tailEnd type="none" w="med" len="med"/>
                    </a:lnT>
                    <a:lnB w="1905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h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912694865"/>
                  </a:ext>
                </a:extLst>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401677003"/>
              </p:ext>
            </p:extLst>
          </p:nvPr>
        </p:nvGraphicFramePr>
        <p:xfrm>
          <a:off x="108244" y="7662098"/>
          <a:ext cx="6618487" cy="1935480"/>
        </p:xfrm>
        <a:graphic>
          <a:graphicData uri="http://schemas.openxmlformats.org/drawingml/2006/table">
            <a:tbl>
              <a:tblPr firstRow="1" bandRow="1">
                <a:tableStyleId>{69012ECD-51FC-41F1-AA8D-1B2483CD663E}</a:tableStyleId>
              </a:tblPr>
              <a:tblGrid>
                <a:gridCol w="2016000">
                  <a:extLst>
                    <a:ext uri="{9D8B030D-6E8A-4147-A177-3AD203B41FA5}">
                      <a16:colId xmlns:a16="http://schemas.microsoft.com/office/drawing/2014/main" val="20000"/>
                    </a:ext>
                  </a:extLst>
                </a:gridCol>
                <a:gridCol w="4602487">
                  <a:extLst>
                    <a:ext uri="{9D8B030D-6E8A-4147-A177-3AD203B41FA5}">
                      <a16:colId xmlns:a16="http://schemas.microsoft.com/office/drawing/2014/main" val="20001"/>
                    </a:ext>
                  </a:extLst>
                </a:gridCol>
              </a:tblGrid>
              <a:tr h="589301">
                <a:tc gridSpan="2">
                  <a:txBody>
                    <a:bodyPr/>
                    <a:lstStyle/>
                    <a:p>
                      <a:pPr algn="ctr">
                        <a:lnSpc>
                          <a:spcPct val="150000"/>
                        </a:lnSpc>
                      </a:pPr>
                      <a:r>
                        <a:rPr kumimoji="1" lang="ja-JP" altLang="en-US" sz="1800" dirty="0" smtClean="0">
                          <a:solidFill>
                            <a:schemeClr val="tx1"/>
                          </a:solidFill>
                          <a:latin typeface="UD デジタル 教科書体 NP-B" panose="02020700000000000000" pitchFamily="18" charset="-128"/>
                          <a:ea typeface="UD デジタル 教科書体 NP-B" panose="02020700000000000000" pitchFamily="18" charset="-128"/>
                        </a:rPr>
                        <a:t>仕事のこと</a:t>
                      </a:r>
                      <a:endParaRPr kumimoji="1" lang="en-US" altLang="ja-JP" sz="1400" dirty="0" smtClean="0">
                        <a:solidFill>
                          <a:schemeClr val="tx1"/>
                        </a:solidFill>
                        <a:latin typeface="UD デジタル 教科書体 NP-B" panose="02020700000000000000" pitchFamily="18" charset="-128"/>
                        <a:ea typeface="UD デジタル 教科書体 NP-B" panose="02020700000000000000" pitchFamily="18" charset="-128"/>
                      </a:endParaRPr>
                    </a:p>
                    <a:p>
                      <a:pPr algn="l">
                        <a:lnSpc>
                          <a:spcPct val="100000"/>
                        </a:lnSpc>
                      </a:pPr>
                      <a:r>
                        <a:rPr kumimoji="1" lang="ja-JP" altLang="en-US" sz="1300" dirty="0" smtClean="0">
                          <a:solidFill>
                            <a:schemeClr val="tx1"/>
                          </a:solidFill>
                          <a:latin typeface="UD デジタル 教科書体 NP-B" panose="02020700000000000000" pitchFamily="18" charset="-128"/>
                          <a:ea typeface="UD デジタル 教科書体 NP-B" panose="02020700000000000000" pitchFamily="18" charset="-128"/>
                        </a:rPr>
                        <a:t>　</a:t>
                      </a:r>
                      <a:r>
                        <a:rPr kumimoji="1" lang="ja-JP" altLang="en-US" sz="1200" dirty="0" smtClean="0">
                          <a:solidFill>
                            <a:schemeClr val="tx1"/>
                          </a:solidFill>
                          <a:latin typeface="UD デジタル 教科書体 NP-B" panose="02020700000000000000" pitchFamily="18" charset="-128"/>
                          <a:ea typeface="UD デジタル 教科書体 NP-B" panose="02020700000000000000" pitchFamily="18" charset="-128"/>
                        </a:rPr>
                        <a:t>高次脳機能障害者の復職や就職等に向けて、サポートしてくれる機関があります。仕事に関することでお悩みの方は、下記の窓口にご相談ください。</a:t>
                      </a:r>
                      <a:endParaRPr kumimoji="1" lang="ja-JP" altLang="en-US" sz="1200" dirty="0">
                        <a:solidFill>
                          <a:schemeClr val="tx1"/>
                        </a:solidFill>
                        <a:latin typeface="UD デジタル 教科書体 NP-B" panose="02020700000000000000" pitchFamily="18" charset="-128"/>
                        <a:ea typeface="UD デジタル 教科書体 NP-B" panose="02020700000000000000" pitchFamily="18" charset="-128"/>
                      </a:endParaRPr>
                    </a:p>
                  </a:txBody>
                  <a:tcPr marB="0" anchor="b">
                    <a:lnL w="6350" cap="flat" cmpd="sng" algn="ctr">
                      <a:noFill/>
                      <a:prstDash val="solid"/>
                    </a:lnL>
                    <a:lnR w="6350" cap="flat" cmpd="sng" algn="ctr">
                      <a:noFill/>
                      <a:prstDash val="solid"/>
                    </a:lnR>
                    <a:lnT w="6350" cap="flat" cmpd="sng" algn="ctr">
                      <a:noFill/>
                      <a:prstDash val="solid"/>
                    </a:lnT>
                    <a:lnB w="1905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lnSpc>
                          <a:spcPts val="1600"/>
                        </a:lnSpc>
                      </a:pPr>
                      <a:endParaRPr kumimoji="1" lang="ja-JP" altLang="en-US" sz="900" dirty="0">
                        <a:latin typeface="HG丸ｺﾞｼｯｸM-PRO" panose="020F0600000000000000" pitchFamily="50" charset="-128"/>
                        <a:ea typeface="HG丸ｺﾞｼｯｸM-PRO" panose="020F0600000000000000" pitchFamily="50" charset="-128"/>
                      </a:endParaRPr>
                    </a:p>
                  </a:txBody>
                  <a:tcPr>
                    <a:noFill/>
                  </a:tcPr>
                </a:tc>
                <a:extLst>
                  <a:ext uri="{0D108BD9-81ED-4DB2-BD59-A6C34878D82A}">
                    <a16:rowId xmlns:a16="http://schemas.microsoft.com/office/drawing/2014/main" val="2101605312"/>
                  </a:ext>
                </a:extLst>
              </a:tr>
              <a:tr h="37022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spc="-80" baseline="0" dirty="0" smtClean="0">
                          <a:solidFill>
                            <a:schemeClr val="tx1"/>
                          </a:solidFill>
                          <a:latin typeface="UD デジタル 教科書体 NP-B" panose="02020700000000000000" pitchFamily="18" charset="-128"/>
                          <a:ea typeface="UD デジタル 教科書体 NP-B" panose="02020700000000000000" pitchFamily="18" charset="-128"/>
                        </a:rPr>
                        <a:t>■仕事、日常・地域生活に</a:t>
                      </a:r>
                      <a:endParaRPr kumimoji="1" lang="en-US" altLang="ja-JP" sz="1200" b="0" spc="-80" baseline="0" dirty="0" smtClean="0">
                        <a:solidFill>
                          <a:schemeClr val="tx1"/>
                        </a:solidFill>
                        <a:latin typeface="UD デジタル 教科書体 NP-B" panose="02020700000000000000" pitchFamily="18" charset="-128"/>
                        <a:ea typeface="UD デジタル 教科書体 NP-B" panose="02020700000000000000"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spc="-80" baseline="0" dirty="0" smtClean="0">
                          <a:solidFill>
                            <a:schemeClr val="tx1"/>
                          </a:solidFill>
                          <a:latin typeface="UD デジタル 教科書体 NP-B" panose="02020700000000000000" pitchFamily="18" charset="-128"/>
                          <a:ea typeface="UD デジタル 教科書体 NP-B" panose="02020700000000000000" pitchFamily="18" charset="-128"/>
                        </a:rPr>
                        <a:t>　関する相談</a:t>
                      </a:r>
                    </a:p>
                  </a:txBody>
                  <a:tcPr anchor="ctr">
                    <a:lnL w="19050" cap="flat" cmpd="sng" algn="ctr">
                      <a:solidFill>
                        <a:schemeClr val="accent2">
                          <a:lumMod val="75000"/>
                        </a:schemeClr>
                      </a:solidFill>
                      <a:prstDash val="solid"/>
                      <a:round/>
                      <a:headEnd type="none" w="med" len="med"/>
                      <a:tailEnd type="none" w="med" len="med"/>
                    </a:lnL>
                    <a:lnR w="6350" cap="flat" cmpd="sng" algn="ctr">
                      <a:solidFill>
                        <a:schemeClr val="accent2">
                          <a:lumMod val="75000"/>
                        </a:schemeClr>
                      </a:solidFill>
                      <a:prstDash val="solid"/>
                      <a:round/>
                      <a:headEnd type="none" w="med" len="med"/>
                      <a:tailEnd type="none" w="med" len="med"/>
                    </a:lnR>
                    <a:lnT w="19050" cap="flat" cmpd="sng" algn="ctr">
                      <a:solidFill>
                        <a:schemeClr val="accent2">
                          <a:lumMod val="75000"/>
                        </a:schemeClr>
                      </a:solidFill>
                      <a:prstDash val="solid"/>
                      <a:round/>
                      <a:headEnd type="none" w="med" len="med"/>
                      <a:tailEnd type="none" w="med" len="med"/>
                    </a:lnT>
                    <a:lnB w="1905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l">
                        <a:lnSpc>
                          <a:spcPct val="100000"/>
                        </a:lnSpc>
                      </a:pPr>
                      <a:r>
                        <a:rPr kumimoji="1" lang="ja-JP" altLang="en-US" sz="1200" spc="-80" baseline="0" dirty="0" smtClean="0">
                          <a:latin typeface="UD デジタル 教科書体 NP-B" panose="02020700000000000000" pitchFamily="18" charset="-128"/>
                          <a:ea typeface="UD デジタル 教科書体 NP-B" panose="02020700000000000000" pitchFamily="18" charset="-128"/>
                        </a:rPr>
                        <a:t>障害者就業・生活支援センター「かなえ」</a:t>
                      </a:r>
                    </a:p>
                    <a:p>
                      <a:pPr algn="l">
                        <a:lnSpc>
                          <a:spcPct val="100000"/>
                        </a:lnSpc>
                      </a:pPr>
                      <a:r>
                        <a:rPr kumimoji="1" lang="ja-JP" altLang="en-US" sz="1200" spc="-80" baseline="0" dirty="0" smtClean="0">
                          <a:latin typeface="UD デジタル 教科書体 NP-B" panose="02020700000000000000" pitchFamily="18" charset="-128"/>
                          <a:ea typeface="UD デジタル 教科書体 NP-B" panose="02020700000000000000" pitchFamily="18" charset="-128"/>
                        </a:rPr>
                        <a:t>　</a:t>
                      </a:r>
                      <a:r>
                        <a:rPr kumimoji="1" lang="en-US" altLang="ja-JP" sz="1200" spc="-80" baseline="0" dirty="0" smtClean="0">
                          <a:latin typeface="UD デジタル 教科書体 NP-B" panose="02020700000000000000" pitchFamily="18" charset="-128"/>
                          <a:ea typeface="UD デジタル 教科書体 NP-B" panose="02020700000000000000" pitchFamily="18" charset="-128"/>
                        </a:rPr>
                        <a:t>0226-24-5162</a:t>
                      </a:r>
                    </a:p>
                  </a:txBody>
                  <a:tcPr>
                    <a:lnL w="6350" cap="flat" cmpd="sng" algn="ctr">
                      <a:solidFill>
                        <a:schemeClr val="accent2">
                          <a:lumMod val="75000"/>
                        </a:schemeClr>
                      </a:solidFill>
                      <a:prstDash val="solid"/>
                      <a:round/>
                      <a:headEnd type="none" w="med" len="med"/>
                      <a:tailEnd type="none" w="med" len="med"/>
                    </a:lnL>
                    <a:lnR w="19050" cap="flat" cmpd="sng" algn="ctr">
                      <a:solidFill>
                        <a:schemeClr val="accent2">
                          <a:lumMod val="75000"/>
                        </a:schemeClr>
                      </a:solidFill>
                      <a:prstDash val="solid"/>
                      <a:round/>
                      <a:headEnd type="none" w="med" len="med"/>
                      <a:tailEnd type="none" w="med" len="med"/>
                    </a:lnR>
                    <a:lnT w="19050" cap="flat" cmpd="sng" algn="ctr">
                      <a:solidFill>
                        <a:schemeClr val="accent2">
                          <a:lumMod val="75000"/>
                        </a:schemeClr>
                      </a:solidFill>
                      <a:prstDash val="solid"/>
                      <a:round/>
                      <a:headEnd type="none" w="med" len="med"/>
                      <a:tailEnd type="none" w="med" len="med"/>
                    </a:lnT>
                    <a:lnB w="1905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r h="450012">
                <a:tc>
                  <a:txBody>
                    <a:bodyPr/>
                    <a:lstStyle/>
                    <a:p>
                      <a:pPr algn="l">
                        <a:lnSpc>
                          <a:spcPct val="100000"/>
                        </a:lnSpc>
                      </a:pPr>
                      <a:r>
                        <a:rPr lang="ja-JP" altLang="en-US" sz="1200" b="0" spc="-80" baseline="0" dirty="0" smtClean="0">
                          <a:solidFill>
                            <a:schemeClr val="tx1"/>
                          </a:solidFill>
                          <a:latin typeface="UD デジタル 教科書体 NP-B" panose="02020700000000000000" pitchFamily="18" charset="-128"/>
                          <a:ea typeface="UD デジタル 教科書体 NP-B" panose="02020700000000000000" pitchFamily="18" charset="-128"/>
                        </a:rPr>
                        <a:t>■求職、就業指導に</a:t>
                      </a:r>
                      <a:endParaRPr lang="en-US" altLang="ja-JP" sz="1200" b="0" spc="-80" baseline="0" dirty="0" smtClean="0">
                        <a:solidFill>
                          <a:schemeClr val="tx1"/>
                        </a:solidFill>
                        <a:latin typeface="UD デジタル 教科書体 NP-B" panose="02020700000000000000" pitchFamily="18" charset="-128"/>
                        <a:ea typeface="UD デジタル 教科書体 NP-B" panose="02020700000000000000" pitchFamily="18" charset="-128"/>
                      </a:endParaRPr>
                    </a:p>
                    <a:p>
                      <a:pPr algn="l">
                        <a:lnSpc>
                          <a:spcPct val="100000"/>
                        </a:lnSpc>
                      </a:pPr>
                      <a:r>
                        <a:rPr lang="ja-JP" altLang="en-US" sz="1200" b="0" spc="-80" baseline="0" dirty="0" smtClean="0">
                          <a:solidFill>
                            <a:schemeClr val="tx1"/>
                          </a:solidFill>
                          <a:latin typeface="UD デジタル 教科書体 NP-B" panose="02020700000000000000" pitchFamily="18" charset="-128"/>
                          <a:ea typeface="UD デジタル 教科書体 NP-B" panose="02020700000000000000" pitchFamily="18" charset="-128"/>
                        </a:rPr>
                        <a:t>　関する相談</a:t>
                      </a:r>
                    </a:p>
                  </a:txBody>
                  <a:tcPr anchor="ctr">
                    <a:lnL w="19050" cap="flat" cmpd="sng" algn="ctr">
                      <a:solidFill>
                        <a:schemeClr val="accent2">
                          <a:lumMod val="75000"/>
                        </a:schemeClr>
                      </a:solidFill>
                      <a:prstDash val="solid"/>
                      <a:round/>
                      <a:headEnd type="none" w="med" len="med"/>
                      <a:tailEnd type="none" w="med" len="med"/>
                    </a:lnL>
                    <a:lnR w="6350" cap="flat" cmpd="sng" algn="ctr">
                      <a:solidFill>
                        <a:schemeClr val="accent2">
                          <a:lumMod val="75000"/>
                        </a:schemeClr>
                      </a:solidFill>
                      <a:prstDash val="solid"/>
                      <a:round/>
                      <a:headEnd type="none" w="med" len="med"/>
                      <a:tailEnd type="none" w="med" len="med"/>
                    </a:lnR>
                    <a:lnT w="19050" cap="flat" cmpd="sng" algn="ctr">
                      <a:solidFill>
                        <a:schemeClr val="accent2">
                          <a:lumMod val="75000"/>
                        </a:schemeClr>
                      </a:solidFill>
                      <a:prstDash val="solid"/>
                      <a:round/>
                      <a:headEnd type="none" w="med" len="med"/>
                      <a:tailEnd type="none" w="med" len="med"/>
                    </a:lnT>
                    <a:lnB w="1905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l">
                        <a:lnSpc>
                          <a:spcPct val="100000"/>
                        </a:lnSpc>
                      </a:pPr>
                      <a:r>
                        <a:rPr lang="ja-JP" altLang="en-US" sz="1200" spc="-80" baseline="0" dirty="0" smtClean="0">
                          <a:latin typeface="UD デジタル 教科書体 NP-B" panose="02020700000000000000" pitchFamily="18" charset="-128"/>
                          <a:ea typeface="UD デジタル 教科書体 NP-B" panose="02020700000000000000" pitchFamily="18" charset="-128"/>
                        </a:rPr>
                        <a:t>ハローワーク気仙沼  </a:t>
                      </a:r>
                    </a:p>
                    <a:p>
                      <a:pPr algn="l">
                        <a:lnSpc>
                          <a:spcPct val="100000"/>
                        </a:lnSpc>
                      </a:pPr>
                      <a:r>
                        <a:rPr lang="ja-JP" altLang="en-US" sz="1200" spc="-80" baseline="0" dirty="0" smtClean="0">
                          <a:latin typeface="UD デジタル 教科書体 NP-B" panose="02020700000000000000" pitchFamily="18" charset="-128"/>
                          <a:ea typeface="UD デジタル 教科書体 NP-B" panose="02020700000000000000" pitchFamily="18" charset="-128"/>
                        </a:rPr>
                        <a:t>　</a:t>
                      </a:r>
                      <a:r>
                        <a:rPr lang="en-US" altLang="ja-JP" sz="1200" spc="-80" baseline="0" dirty="0" smtClean="0">
                          <a:latin typeface="UD デジタル 教科書体 NP-B" panose="02020700000000000000" pitchFamily="18" charset="-128"/>
                          <a:ea typeface="UD デジタル 教科書体 NP-B" panose="02020700000000000000" pitchFamily="18" charset="-128"/>
                        </a:rPr>
                        <a:t>0226-24-1716</a:t>
                      </a:r>
                    </a:p>
                    <a:p>
                      <a:pPr algn="l">
                        <a:lnSpc>
                          <a:spcPct val="100000"/>
                        </a:lnSpc>
                      </a:pPr>
                      <a:r>
                        <a:rPr lang="en-US" altLang="ja-JP" sz="1200" spc="-80" baseline="0" dirty="0" smtClean="0">
                          <a:latin typeface="UD デジタル 教科書体 NP-B" panose="02020700000000000000" pitchFamily="18" charset="-128"/>
                          <a:ea typeface="UD デジタル 教科書体 NP-B" panose="02020700000000000000" pitchFamily="18" charset="-128"/>
                        </a:rPr>
                        <a:t>※</a:t>
                      </a:r>
                      <a:r>
                        <a:rPr lang="ja-JP" altLang="en-US" sz="1200" spc="-80" baseline="0" dirty="0" smtClean="0">
                          <a:latin typeface="UD デジタル 教科書体 NP-B" panose="02020700000000000000" pitchFamily="18" charset="-128"/>
                          <a:ea typeface="UD デジタル 教科書体 NP-B" panose="02020700000000000000" pitchFamily="18" charset="-128"/>
                        </a:rPr>
                        <a:t>障害者専用の相談窓口があります</a:t>
                      </a:r>
                    </a:p>
                  </a:txBody>
                  <a:tcPr>
                    <a:lnL w="6350" cap="flat" cmpd="sng" algn="ctr">
                      <a:solidFill>
                        <a:schemeClr val="accent2">
                          <a:lumMod val="75000"/>
                        </a:schemeClr>
                      </a:solidFill>
                      <a:prstDash val="solid"/>
                      <a:round/>
                      <a:headEnd type="none" w="med" len="med"/>
                      <a:tailEnd type="none" w="med" len="med"/>
                    </a:lnL>
                    <a:lnR w="19050" cap="flat" cmpd="sng" algn="ctr">
                      <a:solidFill>
                        <a:schemeClr val="accent2">
                          <a:lumMod val="75000"/>
                        </a:schemeClr>
                      </a:solidFill>
                      <a:prstDash val="solid"/>
                      <a:round/>
                      <a:headEnd type="none" w="med" len="med"/>
                      <a:tailEnd type="none" w="med" len="med"/>
                    </a:lnR>
                    <a:lnT w="19050" cap="flat" cmpd="sng" algn="ctr">
                      <a:solidFill>
                        <a:schemeClr val="accent2">
                          <a:lumMod val="75000"/>
                        </a:schemeClr>
                      </a:solidFill>
                      <a:prstDash val="solid"/>
                      <a:round/>
                      <a:headEnd type="none" w="med" len="med"/>
                      <a:tailEnd type="none" w="med" len="med"/>
                    </a:lnT>
                    <a:lnB w="1905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2"/>
                  </a:ext>
                </a:extLst>
              </a:tr>
            </a:tbl>
          </a:graphicData>
        </a:graphic>
      </p:graphicFrame>
      <p:pic>
        <p:nvPicPr>
          <p:cNvPr id="8" name="図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08245" y="1792812"/>
            <a:ext cx="583456" cy="434674"/>
          </a:xfrm>
          <a:prstGeom prst="rect">
            <a:avLst/>
          </a:prstGeom>
        </p:spPr>
      </p:pic>
      <p:pic>
        <p:nvPicPr>
          <p:cNvPr id="10" name="図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01049" y="4946438"/>
            <a:ext cx="1136878" cy="1206235"/>
          </a:xfrm>
          <a:prstGeom prst="rect">
            <a:avLst/>
          </a:prstGeom>
        </p:spPr>
      </p:pic>
      <p:pic>
        <p:nvPicPr>
          <p:cNvPr id="11" name="図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89147" y="6760239"/>
            <a:ext cx="609547" cy="684885"/>
          </a:xfrm>
          <a:prstGeom prst="rect">
            <a:avLst/>
          </a:prstGeom>
        </p:spPr>
      </p:pic>
      <p:pic>
        <p:nvPicPr>
          <p:cNvPr id="13" name="図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666585" y="8913560"/>
            <a:ext cx="739480" cy="684018"/>
          </a:xfrm>
          <a:prstGeom prst="rect">
            <a:avLst/>
          </a:prstGeom>
        </p:spPr>
      </p:pic>
      <p:pic>
        <p:nvPicPr>
          <p:cNvPr id="14" name="図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532449" y="8487402"/>
            <a:ext cx="766245" cy="768167"/>
          </a:xfrm>
          <a:prstGeom prst="rect">
            <a:avLst/>
          </a:prstGeom>
        </p:spPr>
      </p:pic>
      <p:sp>
        <p:nvSpPr>
          <p:cNvPr id="15" name="テキスト ボックス 14"/>
          <p:cNvSpPr txBox="1"/>
          <p:nvPr/>
        </p:nvSpPr>
        <p:spPr>
          <a:xfrm>
            <a:off x="3708244" y="71007"/>
            <a:ext cx="3024000" cy="246221"/>
          </a:xfrm>
          <a:prstGeom prst="rect">
            <a:avLst/>
          </a:prstGeom>
          <a:noFill/>
          <a:ln w="3175">
            <a:solidFill>
              <a:schemeClr val="tx1"/>
            </a:solidFill>
          </a:ln>
        </p:spPr>
        <p:txBody>
          <a:bodyPr wrap="square" rtlCol="0" anchor="ctr">
            <a:spAutoFit/>
          </a:bodyPr>
          <a:lstStyle/>
          <a:p>
            <a:pPr>
              <a:lnSpc>
                <a:spcPts val="1200"/>
              </a:lnSpc>
            </a:pPr>
            <a:r>
              <a:rPr kumimoji="1" lang="ja-JP" altLang="en-US" sz="1050" dirty="0" smtClean="0"/>
              <a:t>令和７年</a:t>
            </a:r>
            <a:r>
              <a:rPr kumimoji="1" lang="ja-JP" altLang="en-US" sz="1050" dirty="0"/>
              <a:t>５</a:t>
            </a:r>
            <a:r>
              <a:rPr kumimoji="1" lang="ja-JP" altLang="en-US" sz="1050" dirty="0" smtClean="0"/>
              <a:t>月　宮城県気仙沼保健福祉</a:t>
            </a:r>
            <a:r>
              <a:rPr kumimoji="1" lang="ja-JP" altLang="en-US" sz="1000" dirty="0" smtClean="0"/>
              <a:t>事務所</a:t>
            </a:r>
            <a:r>
              <a:rPr kumimoji="1" lang="ja-JP" altLang="en-US" sz="1050" dirty="0" smtClean="0"/>
              <a:t>作成</a:t>
            </a:r>
            <a:endParaRPr kumimoji="1" lang="en-US" altLang="ja-JP" sz="1050" dirty="0" smtClean="0"/>
          </a:p>
        </p:txBody>
      </p:sp>
    </p:spTree>
    <p:extLst>
      <p:ext uri="{BB962C8B-B14F-4D97-AF65-F5344CB8AC3E}">
        <p14:creationId xmlns:p14="http://schemas.microsoft.com/office/powerpoint/2010/main" val="2289833625"/>
      </p:ext>
    </p:extLst>
  </p:cSld>
  <p:clrMapOvr>
    <a:masterClrMapping/>
  </p:clrMapOvr>
  <p:timing>
    <p:tnLst>
      <p:par>
        <p:cTn id="1" dur="indefinite" restart="never" nodeType="tmRoot"/>
      </p:par>
    </p:tnLst>
  </p:timing>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1873</TotalTime>
  <Words>792</Words>
  <Application>Microsoft Office PowerPoint</Application>
  <PresentationFormat>A4 210 x 297 mm</PresentationFormat>
  <Paragraphs>110</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ＭＳ Ｐゴシック</vt:lpstr>
      <vt:lpstr>UD デジタル 教科書体 NP-B</vt:lpstr>
      <vt:lpstr>Calibri</vt:lpstr>
      <vt:lpstr>Calibri Light</vt:lpstr>
      <vt:lpstr>Wingdings 2</vt:lpstr>
      <vt:lpstr>HDOfficeLightV0</vt:lpstr>
      <vt:lpstr>高次脳機能障害に関する相談窓口</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高次脳機能障害とは？</dc:title>
  <dc:creator>木村  荘子</dc:creator>
  <cp:lastModifiedBy>熊谷　芳江</cp:lastModifiedBy>
  <cp:revision>171</cp:revision>
  <cp:lastPrinted>2025-04-23T06:31:17Z</cp:lastPrinted>
  <dcterms:created xsi:type="dcterms:W3CDTF">2020-09-29T09:28:32Z</dcterms:created>
  <dcterms:modified xsi:type="dcterms:W3CDTF">2025-05-13T01:50:22Z</dcterms:modified>
</cp:coreProperties>
</file>