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handoutMasterIdLst>
    <p:handoutMasterId r:id="rId5"/>
  </p:handoutMasterIdLst>
  <p:sldIdLst>
    <p:sldId id="520" r:id="rId2"/>
    <p:sldId id="543" r:id="rId3"/>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5）歯・口をけがした時のポイント" id="{52F505FA-4B1A-425E-8AA5-9828FEBD496A}">
          <p14:sldIdLst>
            <p14:sldId id="520"/>
            <p14:sldId id="543"/>
          </p14:sldIdLst>
        </p14:section>
      </p14:sectionLst>
    </p:ext>
    <p:ext uri="{EFAFB233-063F-42B5-8137-9DF3F51BA10A}">
      <p15:sldGuideLst xmlns:p15="http://schemas.microsoft.com/office/powerpoint/2012/main">
        <p15:guide id="1" orient="horz" pos="2160" userDrawn="1">
          <p15:clr>
            <a:srgbClr val="A4A3A4"/>
          </p15:clr>
        </p15:guide>
        <p15:guide id="2" pos="390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FF00"/>
    <a:srgbClr val="002570"/>
    <a:srgbClr val="D6FAF8"/>
    <a:srgbClr val="00CC99"/>
    <a:srgbClr val="FFCC00"/>
    <a:srgbClr val="FF3399"/>
    <a:srgbClr val="9999FF"/>
    <a:srgbClr val="339966"/>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865" autoAdjust="0"/>
    <p:restoredTop sz="81802" autoAdjust="0"/>
  </p:normalViewPr>
  <p:slideViewPr>
    <p:cSldViewPr>
      <p:cViewPr varScale="1">
        <p:scale>
          <a:sx n="87" d="100"/>
          <a:sy n="87" d="100"/>
        </p:scale>
        <p:origin x="1038" y="78"/>
      </p:cViewPr>
      <p:guideLst>
        <p:guide orient="horz" pos="2160"/>
        <p:guide pos="3900"/>
      </p:guideLst>
    </p:cSldViewPr>
  </p:slideViewPr>
  <p:notesTextViewPr>
    <p:cViewPr>
      <p:scale>
        <a:sx n="1" d="1"/>
        <a:sy n="1" d="1"/>
      </p:scale>
      <p:origin x="0" y="-1608"/>
    </p:cViewPr>
  </p:notesTextViewPr>
  <p:sorterViewPr>
    <p:cViewPr varScale="1">
      <p:scale>
        <a:sx n="1" d="1"/>
        <a:sy n="1" d="1"/>
      </p:scale>
      <p:origin x="0" y="-4194"/>
    </p:cViewPr>
  </p:sorterViewPr>
  <p:notesViewPr>
    <p:cSldViewPr>
      <p:cViewPr varScale="1">
        <p:scale>
          <a:sx n="77" d="100"/>
          <a:sy n="77" d="100"/>
        </p:scale>
        <p:origin x="21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765BF51B-74E2-4F0D-BBBB-60F4EB9FBA9D}" type="datetimeFigureOut">
              <a:rPr kumimoji="1" lang="ja-JP" altLang="en-US" smtClean="0"/>
              <a:t>2025/3/4</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B5DADC80-918F-445A-AD56-CA415887F2DA}" type="slidenum">
              <a:rPr kumimoji="1" lang="ja-JP" altLang="en-US" smtClean="0"/>
              <a:t>‹#›</a:t>
            </a:fld>
            <a:endParaRPr kumimoji="1" lang="ja-JP" altLang="en-US"/>
          </a:p>
        </p:txBody>
      </p:sp>
    </p:spTree>
    <p:extLst>
      <p:ext uri="{BB962C8B-B14F-4D97-AF65-F5344CB8AC3E}">
        <p14:creationId xmlns:p14="http://schemas.microsoft.com/office/powerpoint/2010/main" val="40699636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9E41456C-E9CF-4A3B-A360-FAFD8267C420}" type="datetimeFigureOut">
              <a:rPr kumimoji="1" lang="ja-JP" altLang="en-US" smtClean="0"/>
              <a:pPr/>
              <a:t>2025/3/4</a:t>
            </a:fld>
            <a:endParaRPr kumimoji="1" lang="ja-JP" altLang="en-US"/>
          </a:p>
        </p:txBody>
      </p:sp>
      <p:sp>
        <p:nvSpPr>
          <p:cNvPr id="4" name="スライド イメージ プレースホルダー 3"/>
          <p:cNvSpPr>
            <a:spLocks noGrp="1" noRot="1" noChangeAspect="1"/>
          </p:cNvSpPr>
          <p:nvPr>
            <p:ph type="sldImg" idx="2"/>
          </p:nvPr>
        </p:nvSpPr>
        <p:spPr>
          <a:xfrm>
            <a:off x="79375" y="739775"/>
            <a:ext cx="65770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D2569595-CB9C-4055-8312-7BBEB59C1C8D}" type="slidenum">
              <a:rPr kumimoji="1" lang="ja-JP" altLang="en-US" smtClean="0"/>
              <a:pPr/>
              <a:t>‹#›</a:t>
            </a:fld>
            <a:endParaRPr kumimoji="1" lang="ja-JP" altLang="en-US"/>
          </a:p>
        </p:txBody>
      </p:sp>
    </p:spTree>
    <p:extLst>
      <p:ext uri="{BB962C8B-B14F-4D97-AF65-F5344CB8AC3E}">
        <p14:creationId xmlns:p14="http://schemas.microsoft.com/office/powerpoint/2010/main" val="182638078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ja-JP" altLang="en-US" dirty="0"/>
              <a:t>（</a:t>
            </a:r>
            <a:r>
              <a:rPr kumimoji="1" lang="en-US" altLang="ja-JP" dirty="0"/>
              <a:t>5</a:t>
            </a:r>
            <a:r>
              <a:rPr kumimoji="1" lang="ja-JP" altLang="en-US" dirty="0"/>
              <a:t>）歯・口をけがした時のポイント</a:t>
            </a:r>
          </a:p>
        </p:txBody>
      </p:sp>
      <p:sp>
        <p:nvSpPr>
          <p:cNvPr id="4" name="スライド番号プレースホルダー 3"/>
          <p:cNvSpPr>
            <a:spLocks noGrp="1"/>
          </p:cNvSpPr>
          <p:nvPr>
            <p:ph type="sldNum" sz="quarter" idx="10"/>
          </p:nvPr>
        </p:nvSpPr>
        <p:spPr/>
        <p:txBody>
          <a:bodyPr/>
          <a:lstStyle/>
          <a:p>
            <a:fld id="{D2569595-CB9C-4055-8312-7BBEB59C1C8D}" type="slidenum">
              <a:rPr kumimoji="1" lang="ja-JP" altLang="en-US" smtClean="0"/>
              <a:pPr/>
              <a:t>1</a:t>
            </a:fld>
            <a:endParaRPr kumimoji="1" lang="ja-JP" altLang="en-US"/>
          </a:p>
        </p:txBody>
      </p:sp>
    </p:spTree>
    <p:extLst>
      <p:ext uri="{BB962C8B-B14F-4D97-AF65-F5344CB8AC3E}">
        <p14:creationId xmlns:p14="http://schemas.microsoft.com/office/powerpoint/2010/main" val="4026566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9375" y="739775"/>
            <a:ext cx="6577013" cy="3700463"/>
          </a:xfrm>
        </p:spPr>
      </p:sp>
      <p:sp>
        <p:nvSpPr>
          <p:cNvPr id="3" name="ノート プレースホルダー 2"/>
          <p:cNvSpPr>
            <a:spLocks noGrp="1"/>
          </p:cNvSpPr>
          <p:nvPr>
            <p:ph type="body" idx="1"/>
          </p:nvPr>
        </p:nvSpPr>
        <p:spPr/>
        <p:txBody>
          <a:bodyPr/>
          <a:lstStyle/>
          <a:p>
            <a:r>
              <a:rPr kumimoji="1" lang="ja-JP" altLang="en-US" dirty="0"/>
              <a:t>慌てず助けを呼びましょう</a:t>
            </a:r>
            <a:endParaRPr kumimoji="1" lang="en-US" altLang="ja-JP" dirty="0"/>
          </a:p>
          <a:p>
            <a:r>
              <a:rPr kumimoji="1" lang="ja-JP" altLang="en-US" dirty="0"/>
              <a:t>出血することもありますが落ち着いて</a:t>
            </a:r>
            <a:endParaRPr kumimoji="1" lang="en-US" altLang="ja-JP" dirty="0"/>
          </a:p>
          <a:p>
            <a:r>
              <a:rPr kumimoji="1" lang="ja-JP" altLang="en-US" dirty="0"/>
              <a:t>口の中の出血は唾液があるのでちょっとの量でもたくさん出たように感じます</a:t>
            </a:r>
            <a:endParaRPr kumimoji="1" lang="en-US" altLang="ja-JP" dirty="0"/>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歯の根の部分は触らないで</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学校では先生に渡し</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歯牙保存液、生理食塩水、牛乳に入れる</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できるだけ早く歯科医院へ（理想は３０分以内）</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algn="just"/>
            <a:r>
              <a:rPr lang="ja-JP" altLang="ja-JP" sz="1800" kern="100" dirty="0">
                <a:effectLst/>
                <a:latin typeface="ＭＳ 明朝" panose="02020609040205080304" pitchFamily="17" charset="-128"/>
                <a:ea typeface="ＭＳ 明朝" panose="02020609040205080304" pitchFamily="17" charset="-128"/>
                <a:cs typeface="Times New Roman" panose="02020603050405020304" pitchFamily="18" charset="0"/>
              </a:rPr>
              <a:t>●歯や口をけがした時は、慌てず、近くの先生や大人の人の助けを呼びましょう。自分が助けを呼べない時は、お友達に呼んできてもらったり、反対に、一緒に遊んでいたお友達が歯や口をけがしたときは、みなさんが助けを呼びに行ったりできるといいですね。</a:t>
            </a:r>
          </a:p>
          <a:p>
            <a:pPr algn="just"/>
            <a:r>
              <a:rPr lang="ja-JP" altLang="ja-JP" sz="1800" kern="100" dirty="0">
                <a:effectLst/>
                <a:latin typeface="ＭＳ 明朝" panose="02020609040205080304" pitchFamily="17" charset="-128"/>
                <a:ea typeface="ＭＳ 明朝" panose="02020609040205080304" pitchFamily="17" charset="-128"/>
                <a:cs typeface="Times New Roman" panose="02020603050405020304" pitchFamily="18" charset="0"/>
              </a:rPr>
              <a:t>●歯や口をけがすると、血が出ることもあります。血が出てもあわてず、口の中やあごなど、ぶつけたところが切れていないか確かめましょう。口の中を切って血が出た場合は、軽くうがいをしましょう。</a:t>
            </a:r>
          </a:p>
          <a:p>
            <a:pPr algn="just"/>
            <a:r>
              <a:rPr lang="ja-JP" altLang="ja-JP" sz="1800" kern="100" dirty="0">
                <a:effectLst/>
                <a:latin typeface="ＭＳ 明朝" panose="02020609040205080304" pitchFamily="17" charset="-128"/>
                <a:ea typeface="ＭＳ 明朝" panose="02020609040205080304" pitchFamily="17" charset="-128"/>
                <a:cs typeface="Times New Roman" panose="02020603050405020304" pitchFamily="18" charset="0"/>
              </a:rPr>
              <a:t>●もしも、歯が折れたり、抜けたりしたら、その歯を探しましょう。近くにいる人も手伝ってくれるととても助かります。みつけたら、すぐに先生に渡しましょう。この時、このイラストのように、歯の先端を持つようにして、歯の根元を触らないようにしましょう。</a:t>
            </a:r>
          </a:p>
          <a:p>
            <a:pPr algn="just"/>
            <a:r>
              <a:rPr lang="ja-JP" altLang="ja-JP" sz="1800" kern="100" dirty="0">
                <a:effectLst/>
                <a:latin typeface="ＭＳ 明朝" panose="02020609040205080304" pitchFamily="17" charset="-128"/>
                <a:ea typeface="ＭＳ 明朝" panose="02020609040205080304" pitchFamily="17" charset="-128"/>
                <a:cs typeface="Times New Roman" panose="02020603050405020304" pitchFamily="18" charset="0"/>
              </a:rPr>
              <a:t>●できるだけ早く歯科医院を受診しましょう。</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endParaRPr kumimoji="1" lang="en-US" altLang="ja-JP" dirty="0"/>
          </a:p>
          <a:p>
            <a:r>
              <a:rPr kumimoji="1" lang="ja-JP" altLang="en-US" dirty="0"/>
              <a:t>学校</a:t>
            </a:r>
            <a:r>
              <a:rPr kumimoji="1" lang="en-US" altLang="ja-JP" dirty="0"/>
              <a:t>119</a:t>
            </a:r>
          </a:p>
          <a:p>
            <a:r>
              <a:rPr lang="ja-JP" altLang="en-US" dirty="0"/>
              <a:t>解説書に</a:t>
            </a:r>
            <a:r>
              <a:rPr kumimoji="1" lang="ja-JP" altLang="en-US" dirty="0"/>
              <a:t>日学歯のケガへの対応の</a:t>
            </a:r>
            <a:r>
              <a:rPr kumimoji="1" lang="en-US" altLang="ja-JP" dirty="0"/>
              <a:t>QR</a:t>
            </a:r>
            <a:r>
              <a:rPr lang="ja-JP" altLang="en-US" dirty="0"/>
              <a:t>コード</a:t>
            </a:r>
            <a:endParaRPr lang="en-US" altLang="ja-JP" dirty="0"/>
          </a:p>
          <a:p>
            <a:r>
              <a:rPr kumimoji="1" lang="en-US" altLang="ja-JP" dirty="0"/>
              <a:t>https://www.nichigakushi.or.jp/dentist/119/correspondence.html</a:t>
            </a:r>
          </a:p>
          <a:p>
            <a:endParaRPr kumimoji="1" lang="en-US" altLang="ja-JP" dirty="0"/>
          </a:p>
          <a:p>
            <a:r>
              <a:rPr lang="ja-JP" altLang="en-US" sz="1800" kern="100">
                <a:effectLst/>
                <a:latin typeface="游明朝" panose="02020400000000000000" pitchFamily="18" charset="-128"/>
                <a:ea typeface="游明朝" panose="02020400000000000000" pitchFamily="18" charset="-128"/>
                <a:cs typeface="Times New Roman" panose="02020603050405020304" pitchFamily="18" charset="0"/>
              </a:rPr>
              <a:t>　</a:t>
            </a:r>
            <a:r>
              <a:rPr lang="ja-JP" altLang="ja-JP" sz="1800">
                <a:effectLst/>
                <a:ea typeface="游ゴシック" panose="020B0400000000000000" pitchFamily="50" charset="-128"/>
                <a:cs typeface="Times New Roman" panose="02020603050405020304" pitchFamily="18" charset="0"/>
              </a:rPr>
              <a:t>歯・口腔・顎顔面外傷の実際と対応</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危機管理の考え方を踏まえた歯・口の安全のための教育と管理</a:t>
            </a:r>
          </a:p>
          <a:p>
            <a:r>
              <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rPr>
              <a:t>　災害時の歯科保健</a:t>
            </a:r>
          </a:p>
          <a:p>
            <a:endParaRPr kumimoji="1" lang="en-US" altLang="ja-JP" dirty="0"/>
          </a:p>
          <a:p>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D2569595-CB9C-4055-8312-7BBEB59C1C8D}" type="slidenum">
              <a:rPr kumimoji="1" lang="ja-JP" altLang="en-US" smtClean="0"/>
              <a:pPr/>
              <a:t>2</a:t>
            </a:fld>
            <a:endParaRPr kumimoji="1" lang="ja-JP" altLang="en-US"/>
          </a:p>
        </p:txBody>
      </p:sp>
    </p:spTree>
    <p:extLst>
      <p:ext uri="{BB962C8B-B14F-4D97-AF65-F5344CB8AC3E}">
        <p14:creationId xmlns:p14="http://schemas.microsoft.com/office/powerpoint/2010/main" val="973944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1114795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3447349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2698300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133292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3898004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2004138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1555477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4166559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3063446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2876594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10E7DF8-EE14-4A22-9473-34773C2CCD3C}" type="datetimeFigureOut">
              <a:rPr kumimoji="1" lang="ja-JP" altLang="en-US" smtClean="0"/>
              <a:pPr/>
              <a:t>2025/3/4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3314889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6FAF8">
            <a:alpha val="0"/>
          </a:srgb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0E7DF8-EE14-4A22-9473-34773C2CCD3C}" type="datetimeFigureOut">
              <a:rPr kumimoji="1" lang="ja-JP" altLang="en-US" smtClean="0"/>
              <a:pPr/>
              <a:t>2025/3/4</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456D42-1E33-4171-BA16-06C774E031E8}" type="slidenum">
              <a:rPr kumimoji="1" lang="ja-JP" altLang="en-US" smtClean="0"/>
              <a:pPr/>
              <a:t>‹#›</a:t>
            </a:fld>
            <a:endParaRPr kumimoji="1" lang="ja-JP" altLang="en-US"/>
          </a:p>
        </p:txBody>
      </p:sp>
    </p:spTree>
    <p:extLst>
      <p:ext uri="{BB962C8B-B14F-4D97-AF65-F5344CB8AC3E}">
        <p14:creationId xmlns:p14="http://schemas.microsoft.com/office/powerpoint/2010/main" val="915823304"/>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6FAF8"/>
        </a:solidFill>
        <a:effectLst/>
      </p:bgPr>
    </p:bg>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3490C93-5607-BF53-3BA1-6F787A20F2DA}"/>
              </a:ext>
            </a:extLst>
          </p:cNvPr>
          <p:cNvSpPr txBox="1"/>
          <p:nvPr/>
        </p:nvSpPr>
        <p:spPr>
          <a:xfrm>
            <a:off x="0" y="2780928"/>
            <a:ext cx="12192000" cy="1107996"/>
          </a:xfrm>
          <a:prstGeom prst="rect">
            <a:avLst/>
          </a:prstGeom>
          <a:noFill/>
        </p:spPr>
        <p:txBody>
          <a:bodyPr wrap="square" rtlCol="0">
            <a:spAutoFit/>
          </a:bodyPr>
          <a:lstStyle/>
          <a:p>
            <a:pPr algn="ctr"/>
            <a:r>
              <a:rPr lang="ja-JP" altLang="en-US" sz="6600" b="1" dirty="0">
                <a:solidFill>
                  <a:srgbClr val="002570"/>
                </a:solidFill>
              </a:rPr>
              <a:t> （５）歯・口をけがした時のポイント</a:t>
            </a:r>
          </a:p>
        </p:txBody>
      </p:sp>
    </p:spTree>
    <p:extLst>
      <p:ext uri="{BB962C8B-B14F-4D97-AF65-F5344CB8AC3E}">
        <p14:creationId xmlns:p14="http://schemas.microsoft.com/office/powerpoint/2010/main" val="3478719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a:extLst>
              <a:ext uri="{FF2B5EF4-FFF2-40B4-BE49-F238E27FC236}">
                <a16:creationId xmlns:a16="http://schemas.microsoft.com/office/drawing/2014/main" id="{54C5EFA1-E5AA-86C5-8DD4-D92A743531D4}"/>
              </a:ext>
            </a:extLst>
          </p:cNvPr>
          <p:cNvSpPr/>
          <p:nvPr/>
        </p:nvSpPr>
        <p:spPr>
          <a:xfrm>
            <a:off x="9048328" y="5229200"/>
            <a:ext cx="2592288" cy="144016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ED7A9432-6E64-E8AA-EF2C-E8901017D18A}"/>
              </a:ext>
            </a:extLst>
          </p:cNvPr>
          <p:cNvSpPr/>
          <p:nvPr/>
        </p:nvSpPr>
        <p:spPr>
          <a:xfrm>
            <a:off x="9048328" y="3717032"/>
            <a:ext cx="2592288" cy="144016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4D016751-1D4A-EB54-975F-65304B0768BC}"/>
              </a:ext>
            </a:extLst>
          </p:cNvPr>
          <p:cNvSpPr/>
          <p:nvPr/>
        </p:nvSpPr>
        <p:spPr>
          <a:xfrm>
            <a:off x="1055440" y="5245053"/>
            <a:ext cx="7200800" cy="648072"/>
          </a:xfrm>
          <a:prstGeom prst="rect">
            <a:avLst/>
          </a:prstGeom>
          <a:solidFill>
            <a:srgbClr val="0070C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78F39B38-B87F-7DC3-65A1-7A32E65E55EE}"/>
              </a:ext>
            </a:extLst>
          </p:cNvPr>
          <p:cNvSpPr/>
          <p:nvPr/>
        </p:nvSpPr>
        <p:spPr>
          <a:xfrm>
            <a:off x="1055440" y="4072154"/>
            <a:ext cx="7200800" cy="941022"/>
          </a:xfrm>
          <a:prstGeom prst="rect">
            <a:avLst/>
          </a:prstGeom>
          <a:solidFill>
            <a:srgbClr val="0070C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80F40856-43B7-AF3C-4DBF-38BA1A92BF6B}"/>
              </a:ext>
            </a:extLst>
          </p:cNvPr>
          <p:cNvSpPr/>
          <p:nvPr/>
        </p:nvSpPr>
        <p:spPr>
          <a:xfrm>
            <a:off x="1055440" y="1124744"/>
            <a:ext cx="7200800" cy="648072"/>
          </a:xfrm>
          <a:prstGeom prst="rect">
            <a:avLst/>
          </a:prstGeom>
          <a:solidFill>
            <a:srgbClr val="0070C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角を丸くする 20">
            <a:extLst>
              <a:ext uri="{FF2B5EF4-FFF2-40B4-BE49-F238E27FC236}">
                <a16:creationId xmlns:a16="http://schemas.microsoft.com/office/drawing/2014/main" id="{FAA09BC1-C2CA-1CA0-AE01-7DD4A25F7AF8}"/>
              </a:ext>
            </a:extLst>
          </p:cNvPr>
          <p:cNvSpPr/>
          <p:nvPr/>
        </p:nvSpPr>
        <p:spPr>
          <a:xfrm>
            <a:off x="4735074" y="1988840"/>
            <a:ext cx="3456384" cy="1872208"/>
          </a:xfrm>
          <a:prstGeom prst="roundRect">
            <a:avLst>
              <a:gd name="adj" fmla="val 6075"/>
            </a:avLst>
          </a:prstGeom>
          <a:no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四角形: 角を丸くする 19">
            <a:extLst>
              <a:ext uri="{FF2B5EF4-FFF2-40B4-BE49-F238E27FC236}">
                <a16:creationId xmlns:a16="http://schemas.microsoft.com/office/drawing/2014/main" id="{AC2DD34D-E1F3-87CB-C08D-43F0C9E08122}"/>
              </a:ext>
            </a:extLst>
          </p:cNvPr>
          <p:cNvSpPr/>
          <p:nvPr/>
        </p:nvSpPr>
        <p:spPr>
          <a:xfrm>
            <a:off x="1055440" y="1988840"/>
            <a:ext cx="3456384" cy="1872208"/>
          </a:xfrm>
          <a:prstGeom prst="roundRect">
            <a:avLst>
              <a:gd name="adj" fmla="val 6075"/>
            </a:avLst>
          </a:prstGeom>
          <a:no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68A3C5E8-7913-9DAD-4C32-C47499751C64}"/>
              </a:ext>
            </a:extLst>
          </p:cNvPr>
          <p:cNvSpPr txBox="1"/>
          <p:nvPr/>
        </p:nvSpPr>
        <p:spPr>
          <a:xfrm>
            <a:off x="1415480" y="4070102"/>
            <a:ext cx="6480720" cy="1231106"/>
          </a:xfrm>
          <a:prstGeom prst="rect">
            <a:avLst/>
          </a:prstGeom>
          <a:noFill/>
        </p:spPr>
        <p:txBody>
          <a:bodyPr wrap="square" rtlCol="0">
            <a:spAutoFit/>
          </a:bodyPr>
          <a:lstStyle/>
          <a:p>
            <a:pPr algn="ctr"/>
            <a:r>
              <a:rPr kumimoji="1" lang="ja-JP" altLang="en-US" sz="2800" b="1" dirty="0"/>
              <a:t>歯は水道水では洗わない</a:t>
            </a:r>
            <a:endParaRPr kumimoji="1" lang="en-US" altLang="ja-JP" sz="2800" b="1" dirty="0"/>
          </a:p>
          <a:p>
            <a:pPr algn="ctr"/>
            <a:r>
              <a:rPr lang="ja-JP" altLang="en-US" sz="2800" b="1" dirty="0"/>
              <a:t>水道水で口をゆすぐのは</a:t>
            </a:r>
            <a:r>
              <a:rPr lang="en-US" altLang="ja-JP" sz="2800" b="1" dirty="0"/>
              <a:t>OK</a:t>
            </a:r>
          </a:p>
          <a:p>
            <a:pPr algn="ctr"/>
            <a:endParaRPr kumimoji="1" lang="ja-JP" altLang="en-US" b="1" dirty="0"/>
          </a:p>
        </p:txBody>
      </p:sp>
      <p:sp>
        <p:nvSpPr>
          <p:cNvPr id="12" name="テキスト ボックス 11">
            <a:extLst>
              <a:ext uri="{FF2B5EF4-FFF2-40B4-BE49-F238E27FC236}">
                <a16:creationId xmlns:a16="http://schemas.microsoft.com/office/drawing/2014/main" id="{C698EE90-DB12-2D83-7EE5-83AAF590229E}"/>
              </a:ext>
            </a:extLst>
          </p:cNvPr>
          <p:cNvSpPr txBox="1"/>
          <p:nvPr/>
        </p:nvSpPr>
        <p:spPr>
          <a:xfrm>
            <a:off x="1991544" y="6309320"/>
            <a:ext cx="3020379" cy="369332"/>
          </a:xfrm>
          <a:prstGeom prst="rect">
            <a:avLst/>
          </a:prstGeom>
          <a:noFill/>
        </p:spPr>
        <p:txBody>
          <a:bodyPr wrap="square" rtlCol="0">
            <a:spAutoFit/>
          </a:bodyPr>
          <a:lstStyle/>
          <a:p>
            <a:r>
              <a:rPr kumimoji="1" lang="ja-JP" altLang="en-US" dirty="0">
                <a:solidFill>
                  <a:schemeClr val="bg1"/>
                </a:solidFill>
              </a:rPr>
              <a:t>出来るだけ早く歯科医院へ</a:t>
            </a:r>
            <a:r>
              <a:rPr kumimoji="1" lang="en-US" altLang="ja-JP" dirty="0">
                <a:solidFill>
                  <a:schemeClr val="bg1"/>
                </a:solidFill>
              </a:rPr>
              <a:t> </a:t>
            </a:r>
            <a:endParaRPr kumimoji="1" lang="ja-JP" altLang="en-US" dirty="0">
              <a:solidFill>
                <a:schemeClr val="bg1"/>
              </a:solidFill>
            </a:endParaRPr>
          </a:p>
        </p:txBody>
      </p:sp>
      <p:sp>
        <p:nvSpPr>
          <p:cNvPr id="13" name="テキスト ボックス 12">
            <a:extLst>
              <a:ext uri="{FF2B5EF4-FFF2-40B4-BE49-F238E27FC236}">
                <a16:creationId xmlns:a16="http://schemas.microsoft.com/office/drawing/2014/main" id="{DE8D3F81-0DA5-324F-4AD9-0F8970BDBFA2}"/>
              </a:ext>
            </a:extLst>
          </p:cNvPr>
          <p:cNvSpPr txBox="1"/>
          <p:nvPr/>
        </p:nvSpPr>
        <p:spPr>
          <a:xfrm>
            <a:off x="1991544" y="6021288"/>
            <a:ext cx="4140877" cy="369332"/>
          </a:xfrm>
          <a:prstGeom prst="rect">
            <a:avLst/>
          </a:prstGeom>
          <a:noFill/>
        </p:spPr>
        <p:txBody>
          <a:bodyPr wrap="none" rtlCol="0">
            <a:spAutoFit/>
          </a:bodyPr>
          <a:lstStyle/>
          <a:p>
            <a:r>
              <a:rPr kumimoji="1" lang="ja-JP" altLang="en-US" dirty="0">
                <a:solidFill>
                  <a:schemeClr val="bg1"/>
                </a:solidFill>
              </a:rPr>
              <a:t>歯牙保存液、生理食塩水、牛乳に入れる</a:t>
            </a:r>
          </a:p>
        </p:txBody>
      </p:sp>
      <p:sp>
        <p:nvSpPr>
          <p:cNvPr id="14" name="タイトル 1">
            <a:extLst>
              <a:ext uri="{FF2B5EF4-FFF2-40B4-BE49-F238E27FC236}">
                <a16:creationId xmlns:a16="http://schemas.microsoft.com/office/drawing/2014/main" id="{9C151953-C47E-6BE2-CB7D-A78EC3BC51A1}"/>
              </a:ext>
            </a:extLst>
          </p:cNvPr>
          <p:cNvSpPr txBox="1">
            <a:spLocks/>
          </p:cNvSpPr>
          <p:nvPr/>
        </p:nvSpPr>
        <p:spPr>
          <a:xfrm>
            <a:off x="0" y="116632"/>
            <a:ext cx="12288688" cy="98487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4800" b="1" dirty="0">
                <a:solidFill>
                  <a:srgbClr val="002570"/>
                </a:solidFill>
              </a:rPr>
              <a:t>歯・口のけが</a:t>
            </a:r>
          </a:p>
        </p:txBody>
      </p:sp>
      <p:sp>
        <p:nvSpPr>
          <p:cNvPr id="15" name="字幕 2">
            <a:extLst>
              <a:ext uri="{FF2B5EF4-FFF2-40B4-BE49-F238E27FC236}">
                <a16:creationId xmlns:a16="http://schemas.microsoft.com/office/drawing/2014/main" id="{8205E383-00BC-52D5-997D-241976DFF6F8}"/>
              </a:ext>
            </a:extLst>
          </p:cNvPr>
          <p:cNvSpPr txBox="1">
            <a:spLocks/>
          </p:cNvSpPr>
          <p:nvPr/>
        </p:nvSpPr>
        <p:spPr>
          <a:xfrm>
            <a:off x="1199456" y="2132856"/>
            <a:ext cx="3528392" cy="5760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b="1" dirty="0">
                <a:solidFill>
                  <a:schemeClr val="bg1"/>
                </a:solidFill>
              </a:rPr>
              <a:t>口のけが</a:t>
            </a:r>
          </a:p>
        </p:txBody>
      </p:sp>
      <p:sp>
        <p:nvSpPr>
          <p:cNvPr id="16" name="字幕 2">
            <a:extLst>
              <a:ext uri="{FF2B5EF4-FFF2-40B4-BE49-F238E27FC236}">
                <a16:creationId xmlns:a16="http://schemas.microsoft.com/office/drawing/2014/main" id="{C0C49307-7A81-B172-7B64-0326EABDAB63}"/>
              </a:ext>
            </a:extLst>
          </p:cNvPr>
          <p:cNvSpPr txBox="1">
            <a:spLocks/>
          </p:cNvSpPr>
          <p:nvPr/>
        </p:nvSpPr>
        <p:spPr>
          <a:xfrm>
            <a:off x="4871864" y="2132856"/>
            <a:ext cx="3168352" cy="5760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b="1" dirty="0">
                <a:solidFill>
                  <a:schemeClr val="bg1"/>
                </a:solidFill>
              </a:rPr>
              <a:t>歯のけが</a:t>
            </a:r>
          </a:p>
        </p:txBody>
      </p:sp>
      <p:sp>
        <p:nvSpPr>
          <p:cNvPr id="17" name="タイトル 1">
            <a:extLst>
              <a:ext uri="{FF2B5EF4-FFF2-40B4-BE49-F238E27FC236}">
                <a16:creationId xmlns:a16="http://schemas.microsoft.com/office/drawing/2014/main" id="{DB0DECC9-098A-9057-DFDE-09FCE2081C86}"/>
              </a:ext>
            </a:extLst>
          </p:cNvPr>
          <p:cNvSpPr txBox="1">
            <a:spLocks/>
          </p:cNvSpPr>
          <p:nvPr/>
        </p:nvSpPr>
        <p:spPr>
          <a:xfrm>
            <a:off x="1127448" y="1196752"/>
            <a:ext cx="7128792" cy="5760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000" b="1" dirty="0"/>
              <a:t>あわてず助けを呼ぶ</a:t>
            </a:r>
          </a:p>
        </p:txBody>
      </p:sp>
      <p:sp>
        <p:nvSpPr>
          <p:cNvPr id="2" name="字幕 2">
            <a:extLst>
              <a:ext uri="{FF2B5EF4-FFF2-40B4-BE49-F238E27FC236}">
                <a16:creationId xmlns:a16="http://schemas.microsoft.com/office/drawing/2014/main" id="{0FA9A80C-0517-05D5-170C-39FAB7817073}"/>
              </a:ext>
            </a:extLst>
          </p:cNvPr>
          <p:cNvSpPr txBox="1">
            <a:spLocks/>
          </p:cNvSpPr>
          <p:nvPr/>
        </p:nvSpPr>
        <p:spPr>
          <a:xfrm>
            <a:off x="1271464" y="2636912"/>
            <a:ext cx="3024336" cy="151216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lnSpc>
                <a:spcPct val="100000"/>
              </a:lnSpc>
              <a:buNone/>
            </a:pPr>
            <a:r>
              <a:rPr lang="ja-JP" altLang="en-US" sz="2000" dirty="0">
                <a:solidFill>
                  <a:schemeClr val="bg1"/>
                </a:solidFill>
              </a:rPr>
              <a:t>きれいなハンカチ、ティッシュで血の出ているところを押さえる</a:t>
            </a:r>
          </a:p>
        </p:txBody>
      </p:sp>
      <p:pic>
        <p:nvPicPr>
          <p:cNvPr id="4" name="図 3">
            <a:extLst>
              <a:ext uri="{FF2B5EF4-FFF2-40B4-BE49-F238E27FC236}">
                <a16:creationId xmlns:a16="http://schemas.microsoft.com/office/drawing/2014/main" id="{F48C8390-80B5-3CAA-6943-2A3D3BF9457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0152965" y="908720"/>
            <a:ext cx="2021415" cy="2712951"/>
          </a:xfrm>
          <a:prstGeom prst="rect">
            <a:avLst/>
          </a:prstGeom>
        </p:spPr>
      </p:pic>
      <p:sp>
        <p:nvSpPr>
          <p:cNvPr id="5" name="星: 10 pt 4">
            <a:extLst>
              <a:ext uri="{FF2B5EF4-FFF2-40B4-BE49-F238E27FC236}">
                <a16:creationId xmlns:a16="http://schemas.microsoft.com/office/drawing/2014/main" id="{3EDA86AA-EC33-FBEF-4F92-D198BB145AED}"/>
              </a:ext>
            </a:extLst>
          </p:cNvPr>
          <p:cNvSpPr/>
          <p:nvPr/>
        </p:nvSpPr>
        <p:spPr>
          <a:xfrm rot="21097654">
            <a:off x="8784000" y="612000"/>
            <a:ext cx="1705460" cy="1350239"/>
          </a:xfrm>
          <a:prstGeom prst="star10">
            <a:avLst/>
          </a:prstGeom>
          <a:solidFill>
            <a:srgbClr val="FFC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000" b="1" dirty="0"/>
              <a:t>たすけて！</a:t>
            </a:r>
          </a:p>
        </p:txBody>
      </p:sp>
      <p:sp>
        <p:nvSpPr>
          <p:cNvPr id="6" name="字幕 2">
            <a:extLst>
              <a:ext uri="{FF2B5EF4-FFF2-40B4-BE49-F238E27FC236}">
                <a16:creationId xmlns:a16="http://schemas.microsoft.com/office/drawing/2014/main" id="{3B3C5D5F-55A9-F3A9-D25D-0C68A89C7EC7}"/>
              </a:ext>
            </a:extLst>
          </p:cNvPr>
          <p:cNvSpPr txBox="1">
            <a:spLocks/>
          </p:cNvSpPr>
          <p:nvPr/>
        </p:nvSpPr>
        <p:spPr>
          <a:xfrm>
            <a:off x="4943872" y="2636912"/>
            <a:ext cx="2592288" cy="11521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buNone/>
            </a:pPr>
            <a:r>
              <a:rPr lang="ja-JP" altLang="en-US" sz="2000" dirty="0">
                <a:solidFill>
                  <a:schemeClr val="bg1"/>
                </a:solidFill>
              </a:rPr>
              <a:t>抜けた歯、欠けた歯を探します</a:t>
            </a:r>
          </a:p>
        </p:txBody>
      </p:sp>
      <p:sp>
        <p:nvSpPr>
          <p:cNvPr id="7" name="タイトル 1">
            <a:extLst>
              <a:ext uri="{FF2B5EF4-FFF2-40B4-BE49-F238E27FC236}">
                <a16:creationId xmlns:a16="http://schemas.microsoft.com/office/drawing/2014/main" id="{53A18E68-509C-A4E8-1B5E-8DA616AEE193}"/>
              </a:ext>
            </a:extLst>
          </p:cNvPr>
          <p:cNvSpPr txBox="1">
            <a:spLocks/>
          </p:cNvSpPr>
          <p:nvPr/>
        </p:nvSpPr>
        <p:spPr>
          <a:xfrm>
            <a:off x="1415480" y="5301208"/>
            <a:ext cx="6480720" cy="5760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kumimoji="1" lang="ja-JP" altLang="en-US" sz="3000" b="1" dirty="0"/>
              <a:t>抜けた歯、欠けた歯を保存します</a:t>
            </a:r>
          </a:p>
        </p:txBody>
      </p:sp>
      <p:sp>
        <p:nvSpPr>
          <p:cNvPr id="23" name="矢印: 右 22">
            <a:extLst>
              <a:ext uri="{FF2B5EF4-FFF2-40B4-BE49-F238E27FC236}">
                <a16:creationId xmlns:a16="http://schemas.microsoft.com/office/drawing/2014/main" id="{3A4474C0-BFA4-72E2-071F-2C538E1D08B3}"/>
              </a:ext>
            </a:extLst>
          </p:cNvPr>
          <p:cNvSpPr/>
          <p:nvPr/>
        </p:nvSpPr>
        <p:spPr>
          <a:xfrm rot="5400000">
            <a:off x="2711624" y="1700808"/>
            <a:ext cx="216024" cy="360040"/>
          </a:xfrm>
          <a:prstGeom prst="rightArrow">
            <a:avLst/>
          </a:prstGeom>
          <a:solidFill>
            <a:srgbClr val="FF993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矢印: 右 23">
            <a:extLst>
              <a:ext uri="{FF2B5EF4-FFF2-40B4-BE49-F238E27FC236}">
                <a16:creationId xmlns:a16="http://schemas.microsoft.com/office/drawing/2014/main" id="{6B428605-2ACA-5E07-35BD-0C113AF8FD21}"/>
              </a:ext>
            </a:extLst>
          </p:cNvPr>
          <p:cNvSpPr/>
          <p:nvPr/>
        </p:nvSpPr>
        <p:spPr>
          <a:xfrm rot="5400000">
            <a:off x="6456040" y="1700808"/>
            <a:ext cx="216024" cy="360040"/>
          </a:xfrm>
          <a:prstGeom prst="rightArrow">
            <a:avLst/>
          </a:prstGeom>
          <a:solidFill>
            <a:srgbClr val="FF993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矢印: 右 26">
            <a:extLst>
              <a:ext uri="{FF2B5EF4-FFF2-40B4-BE49-F238E27FC236}">
                <a16:creationId xmlns:a16="http://schemas.microsoft.com/office/drawing/2014/main" id="{45C2A1F0-43A9-48B6-29E9-739051C9D79C}"/>
              </a:ext>
            </a:extLst>
          </p:cNvPr>
          <p:cNvSpPr/>
          <p:nvPr/>
        </p:nvSpPr>
        <p:spPr>
          <a:xfrm rot="5400000">
            <a:off x="2711624" y="3794013"/>
            <a:ext cx="216024" cy="360040"/>
          </a:xfrm>
          <a:prstGeom prst="rightArrow">
            <a:avLst/>
          </a:prstGeom>
          <a:solidFill>
            <a:srgbClr val="FF993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矢印: 右 27">
            <a:extLst>
              <a:ext uri="{FF2B5EF4-FFF2-40B4-BE49-F238E27FC236}">
                <a16:creationId xmlns:a16="http://schemas.microsoft.com/office/drawing/2014/main" id="{E205540E-9147-B5EE-67A6-1CB284978AFF}"/>
              </a:ext>
            </a:extLst>
          </p:cNvPr>
          <p:cNvSpPr/>
          <p:nvPr/>
        </p:nvSpPr>
        <p:spPr>
          <a:xfrm rot="5400000">
            <a:off x="6456040" y="3782996"/>
            <a:ext cx="216024" cy="360040"/>
          </a:xfrm>
          <a:prstGeom prst="rightArrow">
            <a:avLst/>
          </a:prstGeom>
          <a:solidFill>
            <a:srgbClr val="FF993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矢印: 右 28">
            <a:extLst>
              <a:ext uri="{FF2B5EF4-FFF2-40B4-BE49-F238E27FC236}">
                <a16:creationId xmlns:a16="http://schemas.microsoft.com/office/drawing/2014/main" id="{E5D1BE8A-411B-0AFE-5A46-D5101B8A3CF6}"/>
              </a:ext>
            </a:extLst>
          </p:cNvPr>
          <p:cNvSpPr/>
          <p:nvPr/>
        </p:nvSpPr>
        <p:spPr>
          <a:xfrm rot="5400000">
            <a:off x="4573475" y="4950784"/>
            <a:ext cx="216024" cy="360040"/>
          </a:xfrm>
          <a:prstGeom prst="rightArrow">
            <a:avLst/>
          </a:prstGeom>
          <a:solidFill>
            <a:srgbClr val="FF993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四角形: 角を丸くする 29">
            <a:extLst>
              <a:ext uri="{FF2B5EF4-FFF2-40B4-BE49-F238E27FC236}">
                <a16:creationId xmlns:a16="http://schemas.microsoft.com/office/drawing/2014/main" id="{37A42BC9-31F4-F179-12B7-F7E575AF82D5}"/>
              </a:ext>
            </a:extLst>
          </p:cNvPr>
          <p:cNvSpPr/>
          <p:nvPr/>
        </p:nvSpPr>
        <p:spPr>
          <a:xfrm>
            <a:off x="1055440" y="6021288"/>
            <a:ext cx="7272808" cy="670628"/>
          </a:xfrm>
          <a:prstGeom prst="roundRect">
            <a:avLst>
              <a:gd name="adj" fmla="val 17574"/>
            </a:avLst>
          </a:prstGeom>
          <a:no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4" name="図 33">
            <a:extLst>
              <a:ext uri="{FF2B5EF4-FFF2-40B4-BE49-F238E27FC236}">
                <a16:creationId xmlns:a16="http://schemas.microsoft.com/office/drawing/2014/main" id="{EB991CED-9BE8-997A-A6F8-8192A731237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480376" y="5296337"/>
            <a:ext cx="1815223" cy="1256547"/>
          </a:xfrm>
          <a:prstGeom prst="rect">
            <a:avLst/>
          </a:prstGeom>
        </p:spPr>
      </p:pic>
      <p:pic>
        <p:nvPicPr>
          <p:cNvPr id="36" name="図 35">
            <a:extLst>
              <a:ext uri="{FF2B5EF4-FFF2-40B4-BE49-F238E27FC236}">
                <a16:creationId xmlns:a16="http://schemas.microsoft.com/office/drawing/2014/main" id="{045CCCE1-AA7F-B1C2-FA47-9C05EF49F566}"/>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9499855" y="3767350"/>
            <a:ext cx="1779879" cy="1296117"/>
          </a:xfrm>
          <a:prstGeom prst="rect">
            <a:avLst/>
          </a:prstGeom>
        </p:spPr>
      </p:pic>
    </p:spTree>
    <p:extLst>
      <p:ext uri="{BB962C8B-B14F-4D97-AF65-F5344CB8AC3E}">
        <p14:creationId xmlns:p14="http://schemas.microsoft.com/office/powerpoint/2010/main" val="522696238"/>
      </p:ext>
    </p:extLst>
  </p:cSld>
  <p:clrMapOvr>
    <a:masterClrMapping/>
  </p:clrMapOvr>
</p:sld>
</file>

<file path=ppt/theme/theme1.xml><?xml version="1.0" encoding="utf-8"?>
<a:theme xmlns:a="http://schemas.openxmlformats.org/drawingml/2006/main" name="Office ​​テーマ">
  <a:themeElements>
    <a:clrScheme name="ユーザー定義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D99694"/>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424</Words>
  <Application>Microsoft Office PowerPoint</Application>
  <PresentationFormat>ワイド画面</PresentationFormat>
  <Paragraphs>40</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明朝</vt:lpstr>
      <vt:lpstr>游ゴシック</vt:lpstr>
      <vt:lpstr>游明朝</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2021-07-05T10:11:15Z</dcterms:created>
  <dcterms:modified xsi:type="dcterms:W3CDTF">2025-03-04T01:14:35Z</dcterms:modified>
</cp:coreProperties>
</file>