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10"/>
  </p:notesMasterIdLst>
  <p:handoutMasterIdLst>
    <p:handoutMasterId r:id="rId11"/>
  </p:handoutMasterIdLst>
  <p:sldIdLst>
    <p:sldId id="371" r:id="rId2"/>
    <p:sldId id="343" r:id="rId3"/>
    <p:sldId id="345" r:id="rId4"/>
    <p:sldId id="346" r:id="rId5"/>
    <p:sldId id="348" r:id="rId6"/>
    <p:sldId id="378" r:id="rId7"/>
    <p:sldId id="373" r:id="rId8"/>
    <p:sldId id="356" r:id="rId9"/>
  </p:sldIdLst>
  <p:sldSz cx="12192000" cy="6858000"/>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3)歯周病の原因とその予防" id="{BCBAC89B-E59F-48AF-8F6B-A9DB6DEF9C8C}">
          <p14:sldIdLst>
            <p14:sldId id="371"/>
            <p14:sldId id="343"/>
            <p14:sldId id="345"/>
            <p14:sldId id="346"/>
            <p14:sldId id="348"/>
            <p14:sldId id="378"/>
            <p14:sldId id="373"/>
            <p14:sldId id="356"/>
          </p14:sldIdLst>
        </p14:section>
      </p14:sectionLst>
    </p:ext>
    <p:ext uri="{EFAFB233-063F-42B5-8137-9DF3F51BA10A}">
      <p15:sldGuideLst xmlns:p15="http://schemas.microsoft.com/office/powerpoint/2012/main">
        <p15:guide id="1" orient="horz" pos="2160" userDrawn="1">
          <p15:clr>
            <a:srgbClr val="A4A3A4"/>
          </p15:clr>
        </p15:guide>
        <p15:guide id="2" pos="390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6600"/>
    <a:srgbClr val="002570"/>
    <a:srgbClr val="D6FAF8"/>
    <a:srgbClr val="00CC99"/>
    <a:srgbClr val="FFCC00"/>
    <a:srgbClr val="FFFF00"/>
    <a:srgbClr val="FF9933"/>
    <a:srgbClr val="FF3399"/>
    <a:srgbClr val="9999FF"/>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865" autoAdjust="0"/>
    <p:restoredTop sz="81802" autoAdjust="0"/>
  </p:normalViewPr>
  <p:slideViewPr>
    <p:cSldViewPr>
      <p:cViewPr varScale="1">
        <p:scale>
          <a:sx n="87" d="100"/>
          <a:sy n="87" d="100"/>
        </p:scale>
        <p:origin x="1038" y="78"/>
      </p:cViewPr>
      <p:guideLst>
        <p:guide orient="horz" pos="2160"/>
        <p:guide pos="3900"/>
      </p:guideLst>
    </p:cSldViewPr>
  </p:slideViewPr>
  <p:notesTextViewPr>
    <p:cViewPr>
      <p:scale>
        <a:sx n="1" d="1"/>
        <a:sy n="1" d="1"/>
      </p:scale>
      <p:origin x="0" y="0"/>
    </p:cViewPr>
  </p:notesTextViewPr>
  <p:sorterViewPr>
    <p:cViewPr varScale="1">
      <p:scale>
        <a:sx n="1" d="1"/>
        <a:sy n="1" d="1"/>
      </p:scale>
      <p:origin x="0" y="-4194"/>
    </p:cViewPr>
  </p:sorterViewPr>
  <p:notesViewPr>
    <p:cSldViewPr>
      <p:cViewPr varScale="1">
        <p:scale>
          <a:sx n="77" d="100"/>
          <a:sy n="77" d="100"/>
        </p:scale>
        <p:origin x="2178"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765BF51B-74E2-4F0D-BBBB-60F4EB9FBA9D}" type="datetimeFigureOut">
              <a:rPr kumimoji="1" lang="ja-JP" altLang="en-US" smtClean="0"/>
              <a:t>2025/2/25</a:t>
            </a:fld>
            <a:endParaRPr kumimoji="1" lang="ja-JP" altLang="en-US"/>
          </a:p>
        </p:txBody>
      </p:sp>
      <p:sp>
        <p:nvSpPr>
          <p:cNvPr id="4" name="フッター プレースホルダー 3"/>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B5DADC80-918F-445A-AD56-CA415887F2DA}" type="slidenum">
              <a:rPr kumimoji="1" lang="ja-JP" altLang="en-US" smtClean="0"/>
              <a:t>‹#›</a:t>
            </a:fld>
            <a:endParaRPr kumimoji="1" lang="ja-JP" altLang="en-US"/>
          </a:p>
        </p:txBody>
      </p:sp>
    </p:spTree>
    <p:extLst>
      <p:ext uri="{BB962C8B-B14F-4D97-AF65-F5344CB8AC3E}">
        <p14:creationId xmlns:p14="http://schemas.microsoft.com/office/powerpoint/2010/main" val="40699636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3316"/>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3316"/>
          </a:xfrm>
          <a:prstGeom prst="rect">
            <a:avLst/>
          </a:prstGeom>
        </p:spPr>
        <p:txBody>
          <a:bodyPr vert="horz" lIns="91440" tIns="45720" rIns="91440" bIns="45720" rtlCol="0"/>
          <a:lstStyle>
            <a:lvl1pPr algn="r">
              <a:defRPr sz="1200"/>
            </a:lvl1pPr>
          </a:lstStyle>
          <a:p>
            <a:fld id="{9E41456C-E9CF-4A3B-A360-FAFD8267C420}" type="datetimeFigureOut">
              <a:rPr kumimoji="1" lang="ja-JP" altLang="en-US" smtClean="0"/>
              <a:pPr/>
              <a:t>2025/2/25</a:t>
            </a:fld>
            <a:endParaRPr kumimoji="1" lang="ja-JP" altLang="en-US"/>
          </a:p>
        </p:txBody>
      </p:sp>
      <p:sp>
        <p:nvSpPr>
          <p:cNvPr id="4" name="スライド イメージ プレースホルダー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686499"/>
            <a:ext cx="5388610" cy="4439841"/>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371285"/>
            <a:ext cx="2918831" cy="493316"/>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5"/>
            <a:ext cx="2918831" cy="493316"/>
          </a:xfrm>
          <a:prstGeom prst="rect">
            <a:avLst/>
          </a:prstGeom>
        </p:spPr>
        <p:txBody>
          <a:bodyPr vert="horz" lIns="91440" tIns="45720" rIns="91440" bIns="45720" rtlCol="0" anchor="b"/>
          <a:lstStyle>
            <a:lvl1pPr algn="r">
              <a:defRPr sz="1200"/>
            </a:lvl1pPr>
          </a:lstStyle>
          <a:p>
            <a:fld id="{D2569595-CB9C-4055-8312-7BBEB59C1C8D}" type="slidenum">
              <a:rPr kumimoji="1" lang="ja-JP" altLang="en-US" smtClean="0"/>
              <a:pPr/>
              <a:t>‹#›</a:t>
            </a:fld>
            <a:endParaRPr kumimoji="1" lang="ja-JP" altLang="en-US"/>
          </a:p>
        </p:txBody>
      </p:sp>
    </p:spTree>
    <p:extLst>
      <p:ext uri="{BB962C8B-B14F-4D97-AF65-F5344CB8AC3E}">
        <p14:creationId xmlns:p14="http://schemas.microsoft.com/office/powerpoint/2010/main" val="182638078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79375" y="739775"/>
            <a:ext cx="6577013" cy="3700463"/>
          </a:xfrm>
        </p:spPr>
      </p:sp>
      <p:sp>
        <p:nvSpPr>
          <p:cNvPr id="3" name="ノート プレースホルダー 2"/>
          <p:cNvSpPr>
            <a:spLocks noGrp="1"/>
          </p:cNvSpPr>
          <p:nvPr>
            <p:ph type="body" idx="1"/>
          </p:nvPr>
        </p:nvSpPr>
        <p:spPr/>
        <p:txBody>
          <a:bodyPr/>
          <a:lstStyle/>
          <a:p>
            <a:r>
              <a:rPr kumimoji="1" lang="ja-JP" altLang="en-US" sz="1200" b="1" dirty="0">
                <a:solidFill>
                  <a:schemeClr val="tx2">
                    <a:lumMod val="10000"/>
                  </a:schemeClr>
                </a:solidFill>
              </a:rPr>
              <a:t>（３）歯周病の原因とその予防</a:t>
            </a:r>
            <a:endParaRPr kumimoji="1" lang="ja-JP" altLang="en-US" dirty="0">
              <a:solidFill>
                <a:schemeClr val="tx2">
                  <a:lumMod val="10000"/>
                </a:schemeClr>
              </a:solidFill>
            </a:endParaRPr>
          </a:p>
        </p:txBody>
      </p:sp>
      <p:sp>
        <p:nvSpPr>
          <p:cNvPr id="4" name="スライド番号プレースホルダー 3"/>
          <p:cNvSpPr>
            <a:spLocks noGrp="1"/>
          </p:cNvSpPr>
          <p:nvPr>
            <p:ph type="sldNum" sz="quarter" idx="10"/>
          </p:nvPr>
        </p:nvSpPr>
        <p:spPr/>
        <p:txBody>
          <a:bodyPr/>
          <a:lstStyle/>
          <a:p>
            <a:fld id="{D2569595-CB9C-4055-8312-7BBEB59C1C8D}" type="slidenum">
              <a:rPr kumimoji="1" lang="ja-JP" altLang="en-US" smtClean="0"/>
              <a:pPr/>
              <a:t>1</a:t>
            </a:fld>
            <a:endParaRPr kumimoji="1" lang="ja-JP" altLang="en-US"/>
          </a:p>
        </p:txBody>
      </p:sp>
    </p:spTree>
    <p:extLst>
      <p:ext uri="{BB962C8B-B14F-4D97-AF65-F5344CB8AC3E}">
        <p14:creationId xmlns:p14="http://schemas.microsoft.com/office/powerpoint/2010/main" val="35319862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DC7400B-C0E5-4C97-8842-BC1808C1CD7A}" type="slidenum">
              <a:rPr lang="en-US" altLang="ja-JP"/>
              <a:pPr/>
              <a:t>2</a:t>
            </a:fld>
            <a:endParaRPr lang="en-US" altLang="ja-JP"/>
          </a:p>
        </p:txBody>
      </p:sp>
      <p:sp>
        <p:nvSpPr>
          <p:cNvPr id="352258" name="Rectangle 2"/>
          <p:cNvSpPr>
            <a:spLocks noGrp="1" noRot="1" noChangeAspect="1" noChangeArrowheads="1" noTextEdit="1"/>
          </p:cNvSpPr>
          <p:nvPr>
            <p:ph type="sldImg"/>
          </p:nvPr>
        </p:nvSpPr>
        <p:spPr>
          <a:xfrm>
            <a:off x="79375" y="739775"/>
            <a:ext cx="6577013" cy="3700463"/>
          </a:xfrm>
          <a:ln/>
        </p:spPr>
      </p:sp>
      <p:sp>
        <p:nvSpPr>
          <p:cNvPr id="352259" name="Rectangle 3"/>
          <p:cNvSpPr>
            <a:spLocks noGrp="1" noChangeArrowheads="1"/>
          </p:cNvSpPr>
          <p:nvPr>
            <p:ph type="body" idx="1"/>
          </p:nvPr>
        </p:nvSpPr>
        <p:spPr/>
        <p:txBody>
          <a:bodyPr/>
          <a:lstStyle/>
          <a:p>
            <a:pPr rtl="0"/>
            <a:r>
              <a:rPr lang="ja-JP" altLang="en-US" dirty="0"/>
              <a:t>自分の歯肉を観察してみよう</a:t>
            </a:r>
            <a:endParaRPr lang="en-US" altLang="ja-JP" dirty="0"/>
          </a:p>
          <a:p>
            <a:pPr rtl="0"/>
            <a:endParaRPr lang="ja-JP" altLang="en-US" dirty="0"/>
          </a:p>
          <a:p>
            <a:pPr rtl="0"/>
            <a:r>
              <a:rPr lang="ja-JP" altLang="en-US" dirty="0"/>
              <a:t>　健康な歯肉と歯肉炎になった歯肉の違いがわかる。</a:t>
            </a:r>
            <a:endParaRPr lang="en-US" altLang="ja-JP" dirty="0"/>
          </a:p>
          <a:p>
            <a:pPr rtl="0"/>
            <a:endParaRPr lang="ja-JP" altLang="en-US" dirty="0"/>
          </a:p>
          <a:p>
            <a:pPr rtl="0"/>
            <a:r>
              <a:rPr lang="ja-JP" altLang="en-US" dirty="0"/>
              <a:t>●健康な歯肉は、ピンク色をしていて引き締まっています。歯と歯の間は</a:t>
            </a:r>
            <a:r>
              <a:rPr lang="en-US" altLang="ja-JP" dirty="0"/>
              <a:t>V</a:t>
            </a:r>
            <a:r>
              <a:rPr lang="ja-JP" altLang="en-US" dirty="0"/>
              <a:t>字の形をしています。</a:t>
            </a:r>
          </a:p>
          <a:p>
            <a:pPr rtl="0"/>
            <a:r>
              <a:rPr lang="ja-JP" altLang="en-US" dirty="0"/>
              <a:t>●炎症のある歯肉は、赤く腫れていて、ぶよぶよしています。歯と歯の間の形は、</a:t>
            </a:r>
            <a:r>
              <a:rPr lang="en-US" altLang="ja-JP" dirty="0"/>
              <a:t>U</a:t>
            </a:r>
            <a:r>
              <a:rPr lang="ja-JP" altLang="en-US" dirty="0"/>
              <a:t>字形をしています。</a:t>
            </a:r>
          </a:p>
          <a:p>
            <a:pPr rtl="0"/>
            <a:r>
              <a:rPr lang="ja-JP" altLang="en-US" dirty="0"/>
              <a:t>　腫れた歯肉からは歯みがきをしたときに、出血することもあります。</a:t>
            </a:r>
            <a:endParaRPr lang="ja-JP" altLang="ja-JP" dirty="0"/>
          </a:p>
        </p:txBody>
      </p:sp>
    </p:spTree>
    <p:extLst>
      <p:ext uri="{BB962C8B-B14F-4D97-AF65-F5344CB8AC3E}">
        <p14:creationId xmlns:p14="http://schemas.microsoft.com/office/powerpoint/2010/main" val="343809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pPr rtl="0"/>
            <a:r>
              <a:rPr lang="ja-JP" altLang="en-US" dirty="0"/>
              <a:t>歯肉炎・歯周病の原因</a:t>
            </a:r>
            <a:endParaRPr lang="en-US" altLang="ja-JP" dirty="0"/>
          </a:p>
          <a:p>
            <a:pPr rtl="0"/>
            <a:endParaRPr lang="ja-JP" altLang="en-US" dirty="0"/>
          </a:p>
          <a:p>
            <a:pPr rtl="0"/>
            <a:r>
              <a:rPr lang="ja-JP" altLang="en-US" dirty="0"/>
              <a:t>　歯周病の主原因もむし歯と同じように細菌が関与しています。</a:t>
            </a:r>
            <a:endParaRPr lang="en-US" altLang="ja-JP" dirty="0"/>
          </a:p>
          <a:p>
            <a:pPr rtl="0"/>
            <a:endParaRPr lang="ja-JP" altLang="en-US" dirty="0"/>
          </a:p>
          <a:p>
            <a:pPr rtl="0"/>
            <a:r>
              <a:rPr lang="ja-JP" altLang="en-US" dirty="0"/>
              <a:t>●歯肉炎や歯周病の直接の原因はむし歯と同じプラークです。プラークの中に歯周病を引き起こす歯周病菌がいます。それらは、菌体内から毒素を出して、歯肉に炎症を起こしたり、歯の周りの骨を溶かしたりします。</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3</a:t>
            </a:fld>
            <a:endParaRPr kumimoji="1" lang="ja-JP" altLang="en-US"/>
          </a:p>
        </p:txBody>
      </p:sp>
    </p:spTree>
    <p:extLst>
      <p:ext uri="{BB962C8B-B14F-4D97-AF65-F5344CB8AC3E}">
        <p14:creationId xmlns:p14="http://schemas.microsoft.com/office/powerpoint/2010/main" val="12529053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pPr rtl="0"/>
            <a:r>
              <a:rPr lang="ja-JP" altLang="en-US" dirty="0"/>
              <a:t>軽度の歯肉炎</a:t>
            </a:r>
            <a:r>
              <a:rPr lang="en-US" altLang="ja-JP" dirty="0"/>
              <a:t>(GO)</a:t>
            </a:r>
          </a:p>
          <a:p>
            <a:pPr rtl="0"/>
            <a:endParaRPr lang="ja-JP" altLang="en-US" dirty="0"/>
          </a:p>
          <a:p>
            <a:pPr rtl="0"/>
            <a:r>
              <a:rPr lang="ja-JP" altLang="en-US" dirty="0"/>
              <a:t>　歯科検診では、歯肉の状態「１」となり学校での保健指導の対象となります。</a:t>
            </a:r>
            <a:endParaRPr lang="en-US" altLang="ja-JP" dirty="0"/>
          </a:p>
          <a:p>
            <a:pPr rtl="0"/>
            <a:endParaRPr lang="ja-JP" altLang="en-US" dirty="0"/>
          </a:p>
          <a:p>
            <a:pPr rtl="0"/>
            <a:r>
              <a:rPr lang="ja-JP" altLang="en-US" dirty="0"/>
              <a:t>●歯と歯が重なっている所</a:t>
            </a:r>
          </a:p>
          <a:p>
            <a:pPr rtl="0"/>
            <a:r>
              <a:rPr lang="ja-JP" altLang="en-US" dirty="0"/>
              <a:t>●永久歯が生える途中</a:t>
            </a:r>
          </a:p>
          <a:p>
            <a:pPr rtl="0"/>
            <a:r>
              <a:rPr lang="ja-JP" altLang="en-US" dirty="0"/>
              <a:t>●右利きの人がみがきにくい、右側のカーブしている所（犬歯の付近）</a:t>
            </a:r>
            <a:endParaRPr lang="en-US" altLang="ja-JP" dirty="0"/>
          </a:p>
          <a:p>
            <a:pPr rtl="0"/>
            <a:endParaRPr lang="ja-JP" altLang="en-US" dirty="0"/>
          </a:p>
          <a:p>
            <a:pPr rtl="0"/>
            <a:r>
              <a:rPr lang="ja-JP" altLang="en-US" dirty="0"/>
              <a:t>　など、歯みがきで汚れがとれづらいところに見られます。</a:t>
            </a:r>
          </a:p>
          <a:p>
            <a:pPr rtl="0"/>
            <a:r>
              <a:rPr lang="ja-JP" altLang="en-US" dirty="0"/>
              <a:t>　この様な歯肉炎のある者を歯肉炎要観察者（学校歯科健診では</a:t>
            </a:r>
            <a:r>
              <a:rPr lang="en-US" altLang="ja-JP" dirty="0"/>
              <a:t>GO</a:t>
            </a:r>
            <a:r>
              <a:rPr lang="ja-JP" altLang="en-US" dirty="0"/>
              <a:t>）と言います。</a:t>
            </a:r>
          </a:p>
          <a:p>
            <a:pPr rtl="0"/>
            <a:r>
              <a:rPr lang="ja-JP" altLang="en-US" dirty="0"/>
              <a:t>　歯石の付着はなく、注意深い歯みがきによって、改善がみられます。</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4</a:t>
            </a:fld>
            <a:endParaRPr kumimoji="1" lang="ja-JP" altLang="en-US"/>
          </a:p>
        </p:txBody>
      </p:sp>
    </p:spTree>
    <p:extLst>
      <p:ext uri="{BB962C8B-B14F-4D97-AF65-F5344CB8AC3E}">
        <p14:creationId xmlns:p14="http://schemas.microsoft.com/office/powerpoint/2010/main" val="5207596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pPr rtl="0"/>
            <a:r>
              <a:rPr lang="ja-JP" altLang="en-US" dirty="0"/>
              <a:t>歯肉炎（</a:t>
            </a:r>
            <a:r>
              <a:rPr lang="en-US" altLang="ja-JP" dirty="0"/>
              <a:t>G</a:t>
            </a:r>
            <a:r>
              <a:rPr lang="ja-JP" altLang="en-US" dirty="0"/>
              <a:t>）・歯周病（</a:t>
            </a:r>
            <a:r>
              <a:rPr lang="en-US" altLang="ja-JP" dirty="0"/>
              <a:t>P)</a:t>
            </a:r>
          </a:p>
          <a:p>
            <a:pPr rtl="0"/>
            <a:endParaRPr lang="ja-JP" altLang="en-US" dirty="0"/>
          </a:p>
          <a:p>
            <a:pPr rtl="0"/>
            <a:r>
              <a:rPr lang="ja-JP" altLang="en-US" dirty="0"/>
              <a:t>　歯肉炎（</a:t>
            </a:r>
            <a:r>
              <a:rPr lang="en-US" altLang="ja-JP" dirty="0"/>
              <a:t>G)</a:t>
            </a:r>
            <a:r>
              <a:rPr lang="ja-JP" altLang="en-US" dirty="0" err="1"/>
              <a:t>、</a:t>
            </a:r>
            <a:r>
              <a:rPr lang="ja-JP" altLang="en-US" dirty="0"/>
              <a:t>歯周病</a:t>
            </a:r>
            <a:r>
              <a:rPr lang="en-US" altLang="ja-JP" dirty="0"/>
              <a:t>(P)</a:t>
            </a:r>
            <a:r>
              <a:rPr lang="ja-JP" altLang="en-US" dirty="0"/>
              <a:t>は、歯科検診では歯肉の状態「２」となり受診勧告となります。</a:t>
            </a:r>
            <a:endParaRPr lang="en-US" altLang="ja-JP" dirty="0"/>
          </a:p>
          <a:p>
            <a:pPr rtl="0"/>
            <a:endParaRPr lang="ja-JP" altLang="en-US" dirty="0"/>
          </a:p>
          <a:p>
            <a:pPr rtl="0"/>
            <a:r>
              <a:rPr lang="ja-JP" altLang="en-US" dirty="0"/>
              <a:t>●全体的に歯肉炎が広がったり、また、歯に歯石の付着があると歯肉炎（</a:t>
            </a:r>
            <a:r>
              <a:rPr lang="en-US" altLang="ja-JP" dirty="0"/>
              <a:t>G)</a:t>
            </a:r>
            <a:r>
              <a:rPr lang="ja-JP" altLang="en-US" dirty="0"/>
              <a:t>となります。</a:t>
            </a:r>
          </a:p>
          <a:p>
            <a:pPr rtl="0"/>
            <a:r>
              <a:rPr lang="ja-JP" altLang="en-US" dirty="0"/>
              <a:t>●さらに進行して、ポケットが深くなり、歯の周囲の骨が溶けてきたり、歯の周りから膿が出て、口臭がするなどの症状が出ると歯周病（</a:t>
            </a:r>
            <a:r>
              <a:rPr lang="en-US" altLang="ja-JP" dirty="0"/>
              <a:t>P)</a:t>
            </a:r>
            <a:r>
              <a:rPr lang="ja-JP" altLang="en-US" dirty="0"/>
              <a:t>となります。</a:t>
            </a:r>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5</a:t>
            </a:fld>
            <a:endParaRPr kumimoji="1" lang="ja-JP" altLang="en-US"/>
          </a:p>
        </p:txBody>
      </p:sp>
    </p:spTree>
    <p:extLst>
      <p:ext uri="{BB962C8B-B14F-4D97-AF65-F5344CB8AC3E}">
        <p14:creationId xmlns:p14="http://schemas.microsoft.com/office/powerpoint/2010/main" val="12240577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57673B3-A564-438B-89E4-5049FDC2890E}" type="slidenum">
              <a:rPr lang="en-US" altLang="ja-JP"/>
              <a:pPr/>
              <a:t>6</a:t>
            </a:fld>
            <a:endParaRPr lang="en-US" altLang="ja-JP"/>
          </a:p>
        </p:txBody>
      </p:sp>
      <p:sp>
        <p:nvSpPr>
          <p:cNvPr id="327682" name="Rectangle 2"/>
          <p:cNvSpPr>
            <a:spLocks noGrp="1" noRot="1" noChangeAspect="1" noChangeArrowheads="1" noTextEdit="1"/>
          </p:cNvSpPr>
          <p:nvPr>
            <p:ph type="sldImg"/>
          </p:nvPr>
        </p:nvSpPr>
        <p:spPr>
          <a:xfrm>
            <a:off x="79375" y="739775"/>
            <a:ext cx="6577013" cy="3700463"/>
          </a:xfrm>
          <a:ln/>
        </p:spPr>
      </p:sp>
      <p:sp>
        <p:nvSpPr>
          <p:cNvPr id="327683" name="Rectangle 3"/>
          <p:cNvSpPr>
            <a:spLocks noGrp="1" noChangeArrowheads="1"/>
          </p:cNvSpPr>
          <p:nvPr>
            <p:ph type="body" idx="1"/>
          </p:nvPr>
        </p:nvSpPr>
        <p:spPr>
          <a:xfrm>
            <a:off x="679942" y="4700415"/>
            <a:ext cx="5388300" cy="4440004"/>
          </a:xfrm>
          <a:noFill/>
          <a:ln/>
        </p:spPr>
        <p:txBody>
          <a:bodyPr/>
          <a:lstStyle/>
          <a:p>
            <a:pPr rtl="0"/>
            <a:r>
              <a:rPr lang="ja-JP" altLang="en-US" dirty="0"/>
              <a:t>歯肉炎・歯周病の進行</a:t>
            </a:r>
            <a:endParaRPr lang="en-US" altLang="ja-JP" dirty="0"/>
          </a:p>
          <a:p>
            <a:pPr rtl="0"/>
            <a:endParaRPr lang="ja-JP" altLang="en-US" dirty="0"/>
          </a:p>
          <a:p>
            <a:pPr rtl="0"/>
            <a:r>
              <a:rPr lang="ja-JP" altLang="en-US" dirty="0"/>
              <a:t>　歯周病とは、歯周病菌により歯の周りを支えている組織が破壊されていく病気です。</a:t>
            </a:r>
          </a:p>
          <a:p>
            <a:pPr rtl="0"/>
            <a:r>
              <a:rPr lang="ja-JP" altLang="en-US" dirty="0"/>
              <a:t>　歯周病とは歯の周りの歯肉や歯槽骨が破壊され、放置しておくと最終的には歯がグラグラになって抜けてしまいます。</a:t>
            </a:r>
            <a:endParaRPr lang="en-US" altLang="ja-JP" dirty="0"/>
          </a:p>
          <a:p>
            <a:pPr rtl="0"/>
            <a:endParaRPr lang="ja-JP" altLang="en-US" dirty="0"/>
          </a:p>
          <a:p>
            <a:pPr rtl="0"/>
            <a:r>
              <a:rPr lang="ja-JP" altLang="en-US" dirty="0"/>
              <a:t>●歯肉炎</a:t>
            </a:r>
          </a:p>
          <a:p>
            <a:pPr rtl="0"/>
            <a:r>
              <a:rPr lang="ja-JP" altLang="en-US" dirty="0"/>
              <a:t>　歯や歯肉にプラークがたまり、細菌の毒素で歯肉が炎症を起こしています。</a:t>
            </a:r>
          </a:p>
          <a:p>
            <a:pPr rtl="0"/>
            <a:r>
              <a:rPr lang="ja-JP" altLang="en-US" dirty="0"/>
              <a:t>　歯肉が充血し、赤や紫色になります。</a:t>
            </a:r>
          </a:p>
          <a:p>
            <a:pPr rtl="0"/>
            <a:r>
              <a:rPr lang="ja-JP" altLang="en-US" dirty="0"/>
              <a:t>　炎症は歯肉の表面上に留まっているので、この段階で発見、治療を行えば、元通りの健康な状態にもどります。</a:t>
            </a:r>
            <a:endParaRPr lang="en-US" altLang="ja-JP" dirty="0"/>
          </a:p>
          <a:p>
            <a:pPr rtl="0"/>
            <a:endParaRPr lang="ja-JP" altLang="en-US" dirty="0"/>
          </a:p>
          <a:p>
            <a:pPr rtl="0"/>
            <a:r>
              <a:rPr lang="ja-JP" altLang="en-US" dirty="0"/>
              <a:t>●歯周病</a:t>
            </a:r>
          </a:p>
          <a:p>
            <a:pPr rtl="0"/>
            <a:r>
              <a:rPr lang="ja-JP" altLang="en-US" dirty="0"/>
              <a:t>　炎症が歯肉の内側にまで進行します。</a:t>
            </a:r>
          </a:p>
          <a:p>
            <a:pPr rtl="0"/>
            <a:r>
              <a:rPr lang="ja-JP" altLang="en-US" dirty="0"/>
              <a:t>　歯根膜（歯の根のまわりにある膜）や歯を支えている骨の一部が破壊され、歯と歯肉のあいだの溝（歯周ポケット）ができます。</a:t>
            </a:r>
          </a:p>
          <a:p>
            <a:pPr rtl="0"/>
            <a:r>
              <a:rPr lang="ja-JP" altLang="en-US" dirty="0"/>
              <a:t>　歯みがきをするとき、しみを感じたり痛みを感じたりすることがあります。また、歯石がつくとさらに刺激されるので、むずがゆく感じることがあります。</a:t>
            </a:r>
            <a:endParaRPr lang="en-US" altLang="ja-JP" dirty="0"/>
          </a:p>
          <a:p>
            <a:pPr rtl="0"/>
            <a:endParaRPr lang="ja-JP" altLang="en-US" dirty="0"/>
          </a:p>
          <a:p>
            <a:pPr rtl="0"/>
            <a:r>
              <a:rPr lang="ja-JP" altLang="en-US" dirty="0"/>
              <a:t>●重度の</a:t>
            </a:r>
            <a:r>
              <a:rPr lang="ja-JP" altLang="en-US"/>
              <a:t>歯周病</a:t>
            </a:r>
            <a:endParaRPr lang="ja-JP" altLang="en-US" dirty="0"/>
          </a:p>
          <a:p>
            <a:pPr rtl="0"/>
            <a:r>
              <a:rPr lang="ja-JP" altLang="en-US" dirty="0"/>
              <a:t>　細菌の毒素によって歯を支えている骨の吸収が進みます。歯肉から血や膿が出て、口臭もひどくなります。</a:t>
            </a:r>
          </a:p>
          <a:p>
            <a:pPr rtl="0"/>
            <a:r>
              <a:rPr lang="ja-JP" altLang="en-US" dirty="0"/>
              <a:t>　歯が動くようになり硬いものを食べると歯が痛むこともあります。また、食べ物が歯と歯の間にはさまりやすくなります。</a:t>
            </a:r>
            <a:endParaRPr lang="en-US" altLang="ja-JP" dirty="0"/>
          </a:p>
        </p:txBody>
      </p:sp>
    </p:spTree>
    <p:extLst>
      <p:ext uri="{BB962C8B-B14F-4D97-AF65-F5344CB8AC3E}">
        <p14:creationId xmlns:p14="http://schemas.microsoft.com/office/powerpoint/2010/main" val="223225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a:xfrm>
            <a:off x="79375" y="739775"/>
            <a:ext cx="6577013" cy="3700463"/>
          </a:xfrm>
        </p:spPr>
      </p:sp>
      <p:sp>
        <p:nvSpPr>
          <p:cNvPr id="3" name="ノート プレースホルダ 2"/>
          <p:cNvSpPr>
            <a:spLocks noGrp="1"/>
          </p:cNvSpPr>
          <p:nvPr>
            <p:ph type="body" idx="1"/>
          </p:nvPr>
        </p:nvSpPr>
        <p:spPr/>
        <p:txBody>
          <a:bodyPr>
            <a:normAutofit/>
          </a:bodyPr>
          <a:lstStyle/>
          <a:p>
            <a:pPr rtl="0"/>
            <a:r>
              <a:rPr lang="ja-JP" altLang="en-US" dirty="0"/>
              <a:t>歯周病が進行すると</a:t>
            </a:r>
            <a:endParaRPr lang="en-US" altLang="ja-JP" dirty="0"/>
          </a:p>
          <a:p>
            <a:pPr rtl="0"/>
            <a:endParaRPr lang="ja-JP" altLang="en-US" dirty="0"/>
          </a:p>
          <a:p>
            <a:pPr rtl="0"/>
            <a:r>
              <a:rPr lang="ja-JP" altLang="en-US" dirty="0"/>
              <a:t>　歯周病が進行した例を紹介します。</a:t>
            </a:r>
            <a:endParaRPr lang="en-US" altLang="ja-JP" dirty="0"/>
          </a:p>
          <a:p>
            <a:pPr rtl="0"/>
            <a:endParaRPr lang="ja-JP" altLang="en-US" dirty="0"/>
          </a:p>
          <a:p>
            <a:pPr rtl="0"/>
            <a:r>
              <a:rPr lang="ja-JP" altLang="en-US" dirty="0"/>
              <a:t>●この写真の人は、歯周病に関する関心もなく、長い間、歯科医院に通院もしませんでした。</a:t>
            </a:r>
            <a:endParaRPr lang="en-US" altLang="ja-JP" dirty="0"/>
          </a:p>
          <a:p>
            <a:pPr rtl="0"/>
            <a:endParaRPr lang="ja-JP" altLang="en-US" dirty="0"/>
          </a:p>
          <a:p>
            <a:pPr rtl="0"/>
            <a:r>
              <a:rPr lang="ja-JP" altLang="en-US" dirty="0"/>
              <a:t>　結果、口の中はひどく汚れ、プラークや歯石が多量に付着した状態で、口臭も強くありました。</a:t>
            </a:r>
          </a:p>
          <a:p>
            <a:pPr rtl="0"/>
            <a:r>
              <a:rPr lang="ja-JP" altLang="en-US" dirty="0"/>
              <a:t>　上の歯は前歯だけは辛うじて残っていますが、ぐらぐら動いています。上の奥の歯は、歯周病が原因で、すでに無くなっています。</a:t>
            </a:r>
          </a:p>
          <a:p>
            <a:pPr rtl="0"/>
            <a:r>
              <a:rPr lang="ja-JP" altLang="en-US" dirty="0"/>
              <a:t>　このようになると、よく噛めなくなり、食事ができなくなります。栄養もバランス良く摂れなくなり病気にもなりやすくなります。</a:t>
            </a:r>
          </a:p>
          <a:p>
            <a:pPr rtl="0"/>
            <a:r>
              <a:rPr lang="ja-JP" altLang="en-US" dirty="0"/>
              <a:t>　歯周病は動脈硬化、心筋梗塞、糖尿病とのかかわりがあると言われています。また、会話がしづらくなったり、力が入れづらくなったりします。身体のバランスもとりにくくなり転びやすくなったりもします。</a:t>
            </a:r>
            <a:endParaRPr lang="en-US" altLang="ja-JP" dirty="0"/>
          </a:p>
        </p:txBody>
      </p:sp>
      <p:sp>
        <p:nvSpPr>
          <p:cNvPr id="4" name="スライド番号プレースホルダ 3"/>
          <p:cNvSpPr>
            <a:spLocks noGrp="1"/>
          </p:cNvSpPr>
          <p:nvPr>
            <p:ph type="sldNum" sz="quarter" idx="10"/>
          </p:nvPr>
        </p:nvSpPr>
        <p:spPr/>
        <p:txBody>
          <a:bodyPr/>
          <a:lstStyle/>
          <a:p>
            <a:fld id="{D2569595-CB9C-4055-8312-7BBEB59C1C8D}" type="slidenum">
              <a:rPr kumimoji="1" lang="ja-JP" altLang="en-US" smtClean="0"/>
              <a:pPr/>
              <a:t>7</a:t>
            </a:fld>
            <a:endParaRPr kumimoji="1" lang="ja-JP" altLang="en-US"/>
          </a:p>
        </p:txBody>
      </p:sp>
    </p:spTree>
    <p:extLst>
      <p:ext uri="{BB962C8B-B14F-4D97-AF65-F5344CB8AC3E}">
        <p14:creationId xmlns:p14="http://schemas.microsoft.com/office/powerpoint/2010/main" val="1284470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33A91E-871C-4989-8918-DE5A8361ACD7}" type="slidenum">
              <a:rPr lang="en-US" altLang="ja-JP"/>
              <a:pPr/>
              <a:t>8</a:t>
            </a:fld>
            <a:endParaRPr lang="en-US" altLang="ja-JP"/>
          </a:p>
        </p:txBody>
      </p:sp>
      <p:sp>
        <p:nvSpPr>
          <p:cNvPr id="22530" name="Rectangle 2"/>
          <p:cNvSpPr>
            <a:spLocks noGrp="1" noRot="1" noChangeAspect="1" noChangeArrowheads="1" noTextEdit="1"/>
          </p:cNvSpPr>
          <p:nvPr>
            <p:ph type="sldImg"/>
          </p:nvPr>
        </p:nvSpPr>
        <p:spPr>
          <a:xfrm>
            <a:off x="79375" y="739775"/>
            <a:ext cx="6577013" cy="3700463"/>
          </a:xfrm>
          <a:ln/>
        </p:spPr>
      </p:sp>
      <p:sp>
        <p:nvSpPr>
          <p:cNvPr id="22531" name="Rectangle 3"/>
          <p:cNvSpPr>
            <a:spLocks noGrp="1" noChangeArrowheads="1"/>
          </p:cNvSpPr>
          <p:nvPr>
            <p:ph type="body" idx="1"/>
          </p:nvPr>
        </p:nvSpPr>
        <p:spPr/>
        <p:txBody>
          <a:bodyPr/>
          <a:lstStyle/>
          <a:p>
            <a:pPr rtl="0"/>
            <a:r>
              <a:rPr lang="ja-JP" altLang="en-US" dirty="0"/>
              <a:t>プラーク以外の歯周病を悪化させる原因</a:t>
            </a:r>
            <a:endParaRPr lang="en-US" altLang="ja-JP" dirty="0"/>
          </a:p>
          <a:p>
            <a:pPr rtl="0"/>
            <a:endParaRPr lang="ja-JP" altLang="en-US" dirty="0"/>
          </a:p>
          <a:p>
            <a:pPr rtl="0"/>
            <a:r>
              <a:rPr lang="ja-JP" altLang="en-US" dirty="0"/>
              <a:t>●ストレスにより副腎皮質ホルモンが分泌され免疫機能が低下し、歯周病が悪化します。</a:t>
            </a:r>
          </a:p>
          <a:p>
            <a:pPr rtl="0"/>
            <a:r>
              <a:rPr lang="ja-JP" altLang="en-US" dirty="0"/>
              <a:t>●口呼吸で口が乾燥して唾液の作用が低下します。</a:t>
            </a:r>
          </a:p>
          <a:p>
            <a:pPr rtl="0"/>
            <a:r>
              <a:rPr lang="ja-JP" altLang="en-US" dirty="0"/>
              <a:t>●歯ぎしり・かみしめなどによる歯にかかる過剰な負担。</a:t>
            </a:r>
          </a:p>
          <a:p>
            <a:pPr rtl="0"/>
            <a:r>
              <a:rPr lang="ja-JP" altLang="en-US" dirty="0"/>
              <a:t>●糖尿病などの全身疾患が歯周病を悪化させることがあります。</a:t>
            </a:r>
            <a:endParaRPr lang="en-US" altLang="ja-JP" dirty="0"/>
          </a:p>
          <a:p>
            <a:pPr rtl="0"/>
            <a:r>
              <a:rPr lang="ja-JP" altLang="en-US" dirty="0"/>
              <a:t>●女性ホルモンで、思春期に歯肉炎の発症がみられることがあります。</a:t>
            </a:r>
          </a:p>
          <a:p>
            <a:pPr rtl="0"/>
            <a:r>
              <a:rPr lang="ja-JP" altLang="en-US" dirty="0"/>
              <a:t>●喫煙は歯周病を発生させたり、悪化させます。</a:t>
            </a:r>
          </a:p>
          <a:p>
            <a:pPr rtl="0"/>
            <a:endParaRPr lang="ja-JP" altLang="en-US" dirty="0"/>
          </a:p>
        </p:txBody>
      </p:sp>
    </p:spTree>
    <p:extLst>
      <p:ext uri="{BB962C8B-B14F-4D97-AF65-F5344CB8AC3E}">
        <p14:creationId xmlns:p14="http://schemas.microsoft.com/office/powerpoint/2010/main" val="17839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914400" y="2130426"/>
            <a:ext cx="103632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1147957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4473494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839200" y="274639"/>
            <a:ext cx="27432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609600" y="274639"/>
            <a:ext cx="80264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698300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332920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963084" y="4406901"/>
            <a:ext cx="103632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898004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0041389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15554775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41665593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063446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609601" y="273050"/>
            <a:ext cx="4011084"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2876594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389717" y="4800600"/>
            <a:ext cx="73152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610E7DF8-EE14-4A22-9473-34773C2CCD3C}" type="datetimeFigureOut">
              <a:rPr kumimoji="1" lang="ja-JP" altLang="en-US" smtClean="0"/>
              <a:pPr/>
              <a:t>2025/2/25</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33148892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alpha val="0"/>
          </a:schemeClr>
        </a:solidFill>
        <a:effectLst/>
      </p:bgPr>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10E7DF8-EE14-4A22-9473-34773C2CCD3C}" type="datetimeFigureOut">
              <a:rPr kumimoji="1" lang="ja-JP" altLang="en-US" smtClean="0"/>
              <a:pPr/>
              <a:t>2025/2/25</a:t>
            </a:fld>
            <a:endParaRPr kumimoji="1" lang="ja-JP" altLang="en-US"/>
          </a:p>
        </p:txBody>
      </p:sp>
      <p:sp>
        <p:nvSpPr>
          <p:cNvPr id="5" name="フッター プレースホルダー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456D42-1E33-4171-BA16-06C774E031E8}" type="slidenum">
              <a:rPr kumimoji="1" lang="ja-JP" altLang="en-US" smtClean="0"/>
              <a:pPr/>
              <a:t>‹#›</a:t>
            </a:fld>
            <a:endParaRPr kumimoji="1" lang="ja-JP" altLang="en-US"/>
          </a:p>
        </p:txBody>
      </p:sp>
    </p:spTree>
    <p:extLst>
      <p:ext uri="{BB962C8B-B14F-4D97-AF65-F5344CB8AC3E}">
        <p14:creationId xmlns:p14="http://schemas.microsoft.com/office/powerpoint/2010/main" val="915823304"/>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6FAF8"/>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30016"/>
            <a:ext cx="12192000" cy="1143000"/>
          </a:xfrm>
        </p:spPr>
        <p:txBody>
          <a:bodyPr>
            <a:noAutofit/>
          </a:bodyPr>
          <a:lstStyle/>
          <a:p>
            <a:r>
              <a:rPr lang="ja-JP" altLang="en-US" sz="6600" b="1" dirty="0">
                <a:solidFill>
                  <a:srgbClr val="002570"/>
                </a:solidFill>
              </a:rPr>
              <a:t>（３）歯周病の原因とその予防</a:t>
            </a:r>
          </a:p>
        </p:txBody>
      </p:sp>
      <p:sp>
        <p:nvSpPr>
          <p:cNvPr id="3" name="テキスト ボックス 2"/>
          <p:cNvSpPr txBox="1"/>
          <p:nvPr/>
        </p:nvSpPr>
        <p:spPr>
          <a:xfrm>
            <a:off x="2567608" y="2204864"/>
            <a:ext cx="2448272" cy="369332"/>
          </a:xfrm>
          <a:prstGeom prst="rect">
            <a:avLst/>
          </a:prstGeom>
          <a:noFill/>
        </p:spPr>
        <p:txBody>
          <a:bodyPr wrap="square" rtlCol="0">
            <a:spAutoFit/>
          </a:bodyPr>
          <a:lstStyle/>
          <a:p>
            <a:r>
              <a:rPr lang="ja-JP" altLang="en-US" b="1" dirty="0">
                <a:solidFill>
                  <a:srgbClr val="002570"/>
                </a:solidFill>
              </a:rPr>
              <a:t>し    　  しゅう  　 びょう</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13"/>
          <p:cNvGrpSpPr>
            <a:grpSpLocks/>
          </p:cNvGrpSpPr>
          <p:nvPr/>
        </p:nvGrpSpPr>
        <p:grpSpPr bwMode="auto">
          <a:xfrm>
            <a:off x="1763474" y="283460"/>
            <a:ext cx="8600047" cy="1057308"/>
            <a:chOff x="1900" y="419"/>
            <a:chExt cx="2047" cy="566"/>
          </a:xfrm>
        </p:grpSpPr>
        <p:sp>
          <p:nvSpPr>
            <p:cNvPr id="351246" name="Text Box 14"/>
            <p:cNvSpPr txBox="1">
              <a:spLocks noChangeArrowheads="1"/>
            </p:cNvSpPr>
            <p:nvPr/>
          </p:nvSpPr>
          <p:spPr bwMode="auto">
            <a:xfrm>
              <a:off x="2207" y="419"/>
              <a:ext cx="810" cy="181"/>
            </a:xfrm>
            <a:prstGeom prst="rect">
              <a:avLst/>
            </a:prstGeom>
            <a:noFill/>
            <a:ln w="9525">
              <a:noFill/>
              <a:miter lim="800000"/>
              <a:headEnd/>
              <a:tailEnd/>
            </a:ln>
            <a:effectLst/>
          </p:spPr>
          <p:txBody>
            <a:bodyPr wrap="square">
              <a:spAutoFit/>
            </a:bodyPr>
            <a:lstStyle/>
            <a:p>
              <a:pPr algn="ctr"/>
              <a:r>
                <a:rPr lang="ja-JP" altLang="en-US" sz="1600" b="1" dirty="0">
                  <a:solidFill>
                    <a:srgbClr val="002570"/>
                  </a:solidFill>
                  <a:latin typeface="ＭＳ Ｐゴシック" charset="-128"/>
                </a:rPr>
                <a:t>し     に　く</a:t>
              </a:r>
            </a:p>
          </p:txBody>
        </p:sp>
        <p:sp>
          <p:nvSpPr>
            <p:cNvPr id="351247" name="Rectangle 15"/>
            <p:cNvSpPr>
              <a:spLocks noChangeArrowheads="1"/>
            </p:cNvSpPr>
            <p:nvPr/>
          </p:nvSpPr>
          <p:spPr bwMode="auto">
            <a:xfrm>
              <a:off x="1900" y="491"/>
              <a:ext cx="2047" cy="494"/>
            </a:xfrm>
            <a:prstGeom prst="rect">
              <a:avLst/>
            </a:prstGeom>
            <a:noFill/>
            <a:ln w="9525">
              <a:noFill/>
              <a:miter lim="800000"/>
              <a:headEnd/>
              <a:tailEnd/>
            </a:ln>
            <a:effectLst/>
          </p:spPr>
          <p:txBody>
            <a:bodyPr wrap="none">
              <a:spAutoFit/>
            </a:bodyPr>
            <a:lstStyle/>
            <a:p>
              <a:pPr algn="ctr"/>
              <a:r>
                <a:rPr lang="ja-JP" altLang="en-US" sz="5400" b="1" dirty="0">
                  <a:solidFill>
                    <a:srgbClr val="002570"/>
                  </a:solidFill>
                  <a:latin typeface="ＭＳ Ｐゴシック" charset="-128"/>
                </a:rPr>
                <a:t>自分の歯肉を観察してみよう</a:t>
              </a:r>
            </a:p>
          </p:txBody>
        </p:sp>
      </p:grpSp>
      <p:sp>
        <p:nvSpPr>
          <p:cNvPr id="7" name="テキスト ボックス 6"/>
          <p:cNvSpPr txBox="1"/>
          <p:nvPr/>
        </p:nvSpPr>
        <p:spPr>
          <a:xfrm>
            <a:off x="5951984" y="282134"/>
            <a:ext cx="1728192" cy="338554"/>
          </a:xfrm>
          <a:prstGeom prst="rect">
            <a:avLst/>
          </a:prstGeom>
          <a:noFill/>
        </p:spPr>
        <p:txBody>
          <a:bodyPr wrap="square" rtlCol="0">
            <a:spAutoFit/>
          </a:bodyPr>
          <a:lstStyle/>
          <a:p>
            <a:r>
              <a:rPr lang="ja-JP" altLang="en-US" sz="1600" b="1" dirty="0">
                <a:solidFill>
                  <a:srgbClr val="002570"/>
                </a:solidFill>
              </a:rPr>
              <a:t>か   ん   さ   つ</a:t>
            </a:r>
          </a:p>
        </p:txBody>
      </p:sp>
      <p:grpSp>
        <p:nvGrpSpPr>
          <p:cNvPr id="12" name="グループ化 11"/>
          <p:cNvGrpSpPr/>
          <p:nvPr/>
        </p:nvGrpSpPr>
        <p:grpSpPr>
          <a:xfrm>
            <a:off x="6271881" y="2677227"/>
            <a:ext cx="4072358" cy="3443795"/>
            <a:chOff x="4747881" y="2677226"/>
            <a:chExt cx="4072358" cy="3443795"/>
          </a:xfrm>
        </p:grpSpPr>
        <p:sp>
          <p:nvSpPr>
            <p:cNvPr id="351243" name="Text Box 11"/>
            <p:cNvSpPr txBox="1">
              <a:spLocks noChangeArrowheads="1"/>
            </p:cNvSpPr>
            <p:nvPr/>
          </p:nvSpPr>
          <p:spPr bwMode="auto">
            <a:xfrm>
              <a:off x="4747881" y="5602153"/>
              <a:ext cx="4072358" cy="518868"/>
            </a:xfrm>
            <a:prstGeom prst="rect">
              <a:avLst/>
            </a:prstGeom>
            <a:noFill/>
            <a:ln w="9525">
              <a:noFill/>
              <a:miter lim="800000"/>
              <a:headEnd/>
              <a:tailEnd/>
            </a:ln>
            <a:effectLst/>
          </p:spPr>
          <p:txBody>
            <a:bodyPr wrap="square">
              <a:spAutoFit/>
            </a:bodyPr>
            <a:lstStyle/>
            <a:p>
              <a:pPr algn="ctr"/>
              <a:r>
                <a:rPr lang="ja-JP" altLang="en-US" sz="2800" b="1" dirty="0">
                  <a:solidFill>
                    <a:schemeClr val="bg1"/>
                  </a:solidFill>
                  <a:latin typeface="ＭＳ Ｐゴシック" charset="-128"/>
                </a:rPr>
                <a:t>炎症のある歯肉</a:t>
              </a:r>
            </a:p>
          </p:txBody>
        </p:sp>
        <p:sp>
          <p:nvSpPr>
            <p:cNvPr id="8" name="テキスト ボックス 7"/>
            <p:cNvSpPr txBox="1"/>
            <p:nvPr/>
          </p:nvSpPr>
          <p:spPr>
            <a:xfrm>
              <a:off x="5578393" y="5471646"/>
              <a:ext cx="793807" cy="261610"/>
            </a:xfrm>
            <a:prstGeom prst="rect">
              <a:avLst/>
            </a:prstGeom>
            <a:noFill/>
          </p:spPr>
          <p:txBody>
            <a:bodyPr wrap="none" rtlCol="0">
              <a:spAutoFit/>
            </a:bodyPr>
            <a:lstStyle/>
            <a:p>
              <a:r>
                <a:rPr lang="ja-JP" altLang="en-US" sz="1050" b="1" dirty="0">
                  <a:solidFill>
                    <a:schemeClr val="bg1"/>
                  </a:solidFill>
                </a:rPr>
                <a:t>えん しょう</a:t>
              </a:r>
            </a:p>
          </p:txBody>
        </p:sp>
        <p:pic>
          <p:nvPicPr>
            <p:cNvPr id="11" name="図 10"/>
            <p:cNvPicPr>
              <a:picLocks noChangeAspect="1"/>
            </p:cNvPicPr>
            <p:nvPr/>
          </p:nvPicPr>
          <p:blipFill>
            <a:blip r:embed="rId3"/>
            <a:stretch>
              <a:fillRect/>
            </a:stretch>
          </p:blipFill>
          <p:spPr>
            <a:xfrm>
              <a:off x="4747881" y="2677226"/>
              <a:ext cx="4072358" cy="2745507"/>
            </a:xfrm>
            <a:prstGeom prst="rect">
              <a:avLst/>
            </a:prstGeom>
          </p:spPr>
        </p:pic>
      </p:grpSp>
      <p:grpSp>
        <p:nvGrpSpPr>
          <p:cNvPr id="14" name="グループ化 13"/>
          <p:cNvGrpSpPr/>
          <p:nvPr/>
        </p:nvGrpSpPr>
        <p:grpSpPr>
          <a:xfrm>
            <a:off x="1842665" y="2675107"/>
            <a:ext cx="4072358" cy="3443421"/>
            <a:chOff x="318665" y="2675106"/>
            <a:chExt cx="4072358" cy="3443421"/>
          </a:xfrm>
        </p:grpSpPr>
        <p:sp>
          <p:nvSpPr>
            <p:cNvPr id="351238" name="Text Box 6"/>
            <p:cNvSpPr txBox="1">
              <a:spLocks noChangeArrowheads="1"/>
            </p:cNvSpPr>
            <p:nvPr/>
          </p:nvSpPr>
          <p:spPr bwMode="auto">
            <a:xfrm>
              <a:off x="1386727" y="5589240"/>
              <a:ext cx="1961137" cy="529287"/>
            </a:xfrm>
            <a:prstGeom prst="rect">
              <a:avLst/>
            </a:prstGeom>
            <a:noFill/>
            <a:ln w="9525">
              <a:noFill/>
              <a:miter lim="800000"/>
              <a:headEnd/>
              <a:tailEnd/>
            </a:ln>
            <a:effectLst/>
          </p:spPr>
          <p:txBody>
            <a:bodyPr wrap="none">
              <a:spAutoFit/>
            </a:bodyPr>
            <a:lstStyle/>
            <a:p>
              <a:pPr algn="ctr"/>
              <a:r>
                <a:rPr lang="ja-JP" altLang="en-US" sz="2800" b="1" dirty="0">
                  <a:solidFill>
                    <a:schemeClr val="bg1"/>
                  </a:solidFill>
                  <a:latin typeface="ＭＳ Ｐゴシック" charset="-128"/>
                </a:rPr>
                <a:t>健康な歯肉</a:t>
              </a:r>
            </a:p>
          </p:txBody>
        </p:sp>
        <p:pic>
          <p:nvPicPr>
            <p:cNvPr id="13" name="図 12"/>
            <p:cNvPicPr>
              <a:picLocks noChangeAspect="1"/>
            </p:cNvPicPr>
            <p:nvPr/>
          </p:nvPicPr>
          <p:blipFill>
            <a:blip r:embed="rId4"/>
            <a:stretch>
              <a:fillRect/>
            </a:stretch>
          </p:blipFill>
          <p:spPr>
            <a:xfrm>
              <a:off x="318665" y="2675106"/>
              <a:ext cx="4072358" cy="2747627"/>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checkerboard(across)">
                                      <p:cBhvr>
                                        <p:cTn id="7" dur="10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checkerboard(across)">
                                      <p:cBhvr>
                                        <p:cTn id="12"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3868069" y="1793961"/>
            <a:ext cx="4408579" cy="769441"/>
          </a:xfrm>
          <a:prstGeom prst="rect">
            <a:avLst/>
          </a:prstGeom>
          <a:noFill/>
        </p:spPr>
        <p:txBody>
          <a:bodyPr wrap="none" rtlCol="0">
            <a:spAutoFit/>
          </a:bodyPr>
          <a:lstStyle/>
          <a:p>
            <a:r>
              <a:rPr lang="ja-JP" altLang="en-US" sz="4400" b="1" dirty="0">
                <a:solidFill>
                  <a:schemeClr val="bg1"/>
                </a:solidFill>
              </a:rPr>
              <a:t>プラーク中の細菌</a:t>
            </a:r>
          </a:p>
        </p:txBody>
      </p:sp>
      <p:sp>
        <p:nvSpPr>
          <p:cNvPr id="6" name="テキスト ボックス 5"/>
          <p:cNvSpPr txBox="1"/>
          <p:nvPr/>
        </p:nvSpPr>
        <p:spPr>
          <a:xfrm>
            <a:off x="4079776" y="5673442"/>
            <a:ext cx="4022968" cy="769441"/>
          </a:xfrm>
          <a:prstGeom prst="rect">
            <a:avLst/>
          </a:prstGeom>
          <a:noFill/>
        </p:spPr>
        <p:txBody>
          <a:bodyPr wrap="square" rtlCol="0">
            <a:spAutoFit/>
          </a:bodyPr>
          <a:lstStyle/>
          <a:p>
            <a:r>
              <a:rPr lang="ja-JP" altLang="en-US" sz="4400" b="1" dirty="0">
                <a:solidFill>
                  <a:srgbClr val="FF3399"/>
                </a:solidFill>
              </a:rPr>
              <a:t>歯肉炎・歯周病</a:t>
            </a:r>
          </a:p>
        </p:txBody>
      </p:sp>
      <p:sp>
        <p:nvSpPr>
          <p:cNvPr id="7" name="下矢印 6"/>
          <p:cNvSpPr/>
          <p:nvPr/>
        </p:nvSpPr>
        <p:spPr bwMode="auto">
          <a:xfrm>
            <a:off x="5813099" y="2564904"/>
            <a:ext cx="642942" cy="2555808"/>
          </a:xfrm>
          <a:prstGeom prst="down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ja-JP" altLang="en-US" sz="2800" u="sng">
              <a:latin typeface="Tahoma" pitchFamily="34" charset="0"/>
              <a:ea typeface="ＭＳ Ｐゴシック" charset="-128"/>
            </a:endParaRPr>
          </a:p>
        </p:txBody>
      </p:sp>
      <p:pic>
        <p:nvPicPr>
          <p:cNvPr id="10" name="図 9" descr="1281.jpg"/>
          <p:cNvPicPr>
            <a:picLocks noChangeAspect="1"/>
          </p:cNvPicPr>
          <p:nvPr/>
        </p:nvPicPr>
        <p:blipFill>
          <a:blip r:embed="rId3" cstate="print"/>
          <a:srcRect l="1929" t="1443" r="57878" b="40853"/>
          <a:stretch>
            <a:fillRect/>
          </a:stretch>
        </p:blipFill>
        <p:spPr>
          <a:xfrm rot="16200000">
            <a:off x="2568484" y="2564031"/>
            <a:ext cx="1923125" cy="3077000"/>
          </a:xfrm>
          <a:prstGeom prst="rect">
            <a:avLst/>
          </a:prstGeom>
        </p:spPr>
      </p:pic>
      <p:sp>
        <p:nvSpPr>
          <p:cNvPr id="23" name="テキスト ボックス 22"/>
          <p:cNvSpPr txBox="1"/>
          <p:nvPr/>
        </p:nvSpPr>
        <p:spPr>
          <a:xfrm>
            <a:off x="6600058" y="4149080"/>
            <a:ext cx="3390672" cy="769441"/>
          </a:xfrm>
          <a:prstGeom prst="rect">
            <a:avLst/>
          </a:prstGeom>
          <a:noFill/>
        </p:spPr>
        <p:txBody>
          <a:bodyPr wrap="none" rtlCol="0">
            <a:spAutoFit/>
          </a:bodyPr>
          <a:lstStyle/>
          <a:p>
            <a:r>
              <a:rPr lang="ja-JP" altLang="en-US" sz="4400" b="1" dirty="0">
                <a:solidFill>
                  <a:srgbClr val="996600"/>
                </a:solidFill>
              </a:rPr>
              <a:t>歯肉の炎症　</a:t>
            </a:r>
            <a:endParaRPr lang="en-US" altLang="ja-JP" sz="4400" b="1" dirty="0">
              <a:solidFill>
                <a:srgbClr val="996600"/>
              </a:solidFill>
            </a:endParaRPr>
          </a:p>
        </p:txBody>
      </p:sp>
      <p:grpSp>
        <p:nvGrpSpPr>
          <p:cNvPr id="16" name="グループ化 15"/>
          <p:cNvGrpSpPr/>
          <p:nvPr/>
        </p:nvGrpSpPr>
        <p:grpSpPr>
          <a:xfrm>
            <a:off x="2698276" y="260649"/>
            <a:ext cx="6795450" cy="1107663"/>
            <a:chOff x="1374400" y="260648"/>
            <a:chExt cx="5050103" cy="1107663"/>
          </a:xfrm>
        </p:grpSpPr>
        <p:sp>
          <p:nvSpPr>
            <p:cNvPr id="2" name="テキスト ボックス 1"/>
            <p:cNvSpPr txBox="1"/>
            <p:nvPr/>
          </p:nvSpPr>
          <p:spPr>
            <a:xfrm>
              <a:off x="1374400" y="444981"/>
              <a:ext cx="5050103" cy="923330"/>
            </a:xfrm>
            <a:prstGeom prst="rect">
              <a:avLst/>
            </a:prstGeom>
            <a:noFill/>
          </p:spPr>
          <p:txBody>
            <a:bodyPr wrap="none" rtlCol="0">
              <a:spAutoFit/>
            </a:bodyPr>
            <a:lstStyle/>
            <a:p>
              <a:pPr algn="ctr"/>
              <a:r>
                <a:rPr lang="ja-JP" altLang="en-US" sz="5400" b="1" dirty="0">
                  <a:solidFill>
                    <a:srgbClr val="002570"/>
                  </a:solidFill>
                </a:rPr>
                <a:t>歯肉炎・歯周病の原因</a:t>
              </a:r>
            </a:p>
          </p:txBody>
        </p:sp>
        <p:sp>
          <p:nvSpPr>
            <p:cNvPr id="4" name="テキスト ボックス 3"/>
            <p:cNvSpPr txBox="1"/>
            <p:nvPr/>
          </p:nvSpPr>
          <p:spPr>
            <a:xfrm>
              <a:off x="1598374" y="260648"/>
              <a:ext cx="1434548" cy="369332"/>
            </a:xfrm>
            <a:prstGeom prst="rect">
              <a:avLst/>
            </a:prstGeom>
            <a:noFill/>
          </p:spPr>
          <p:txBody>
            <a:bodyPr wrap="none" rtlCol="0">
              <a:spAutoFit/>
            </a:bodyPr>
            <a:lstStyle/>
            <a:p>
              <a:pPr algn="ctr"/>
              <a:r>
                <a:rPr lang="ja-JP" altLang="en-US" b="1" dirty="0">
                  <a:solidFill>
                    <a:srgbClr val="002570"/>
                  </a:solidFill>
                </a:rPr>
                <a:t>し　　 に   く　え  ん</a:t>
              </a:r>
            </a:p>
          </p:txBody>
        </p:sp>
        <p:sp>
          <p:nvSpPr>
            <p:cNvPr id="5" name="テキスト ボックス 4"/>
            <p:cNvSpPr txBox="1"/>
            <p:nvPr/>
          </p:nvSpPr>
          <p:spPr>
            <a:xfrm>
              <a:off x="2882696" y="260648"/>
              <a:ext cx="2376264" cy="369332"/>
            </a:xfrm>
            <a:prstGeom prst="rect">
              <a:avLst/>
            </a:prstGeom>
            <a:noFill/>
          </p:spPr>
          <p:txBody>
            <a:bodyPr wrap="square" rtlCol="0">
              <a:spAutoFit/>
            </a:bodyPr>
            <a:lstStyle/>
            <a:p>
              <a:pPr algn="ctr"/>
              <a:r>
                <a:rPr lang="ja-JP" altLang="en-US" b="1" dirty="0">
                  <a:solidFill>
                    <a:srgbClr val="002570"/>
                  </a:solidFill>
                </a:rPr>
                <a:t> し   　しゅう　 びょう</a:t>
              </a:r>
            </a:p>
          </p:txBody>
        </p:sp>
      </p:grpSp>
      <p:sp>
        <p:nvSpPr>
          <p:cNvPr id="12" name="テキスト ボックス 11"/>
          <p:cNvSpPr txBox="1"/>
          <p:nvPr/>
        </p:nvSpPr>
        <p:spPr>
          <a:xfrm>
            <a:off x="8328248" y="3125578"/>
            <a:ext cx="1164101" cy="338554"/>
          </a:xfrm>
          <a:prstGeom prst="rect">
            <a:avLst/>
          </a:prstGeom>
          <a:noFill/>
        </p:spPr>
        <p:txBody>
          <a:bodyPr wrap="none" rtlCol="0">
            <a:spAutoFit/>
          </a:bodyPr>
          <a:lstStyle/>
          <a:p>
            <a:r>
              <a:rPr lang="ja-JP" altLang="en-US" sz="1600" b="1" dirty="0">
                <a:solidFill>
                  <a:srgbClr val="996600"/>
                </a:solidFill>
              </a:rPr>
              <a:t>えん   しょう</a:t>
            </a:r>
          </a:p>
        </p:txBody>
      </p:sp>
      <p:sp>
        <p:nvSpPr>
          <p:cNvPr id="13" name="テキスト ボックス 12"/>
          <p:cNvSpPr txBox="1"/>
          <p:nvPr/>
        </p:nvSpPr>
        <p:spPr>
          <a:xfrm>
            <a:off x="7176120" y="1628800"/>
            <a:ext cx="2354131" cy="307675"/>
          </a:xfrm>
          <a:prstGeom prst="rect">
            <a:avLst/>
          </a:prstGeom>
          <a:noFill/>
        </p:spPr>
        <p:txBody>
          <a:bodyPr wrap="square" rtlCol="0">
            <a:spAutoFit/>
          </a:bodyPr>
          <a:lstStyle/>
          <a:p>
            <a:r>
              <a:rPr lang="ja-JP" altLang="en-US" sz="1400" b="1" dirty="0">
                <a:solidFill>
                  <a:schemeClr val="bg1"/>
                </a:solidFill>
              </a:rPr>
              <a:t>さい　きん</a:t>
            </a:r>
          </a:p>
        </p:txBody>
      </p:sp>
      <p:sp>
        <p:nvSpPr>
          <p:cNvPr id="14" name="テキスト ボックス 13"/>
          <p:cNvSpPr txBox="1"/>
          <p:nvPr/>
        </p:nvSpPr>
        <p:spPr>
          <a:xfrm>
            <a:off x="4079776" y="5445224"/>
            <a:ext cx="4022968" cy="338554"/>
          </a:xfrm>
          <a:prstGeom prst="rect">
            <a:avLst/>
          </a:prstGeom>
          <a:noFill/>
        </p:spPr>
        <p:txBody>
          <a:bodyPr wrap="square" rtlCol="0">
            <a:spAutoFit/>
          </a:bodyPr>
          <a:lstStyle/>
          <a:p>
            <a:r>
              <a:rPr lang="ja-JP" altLang="en-US" sz="1600" b="1" dirty="0">
                <a:solidFill>
                  <a:srgbClr val="FF3399"/>
                </a:solidFill>
              </a:rPr>
              <a:t>　し      に   く   え </a:t>
            </a:r>
            <a:r>
              <a:rPr lang="ja-JP" altLang="en-US" sz="1600" b="1" dirty="0" err="1">
                <a:solidFill>
                  <a:srgbClr val="FF3399"/>
                </a:solidFill>
              </a:rPr>
              <a:t>ん            </a:t>
            </a:r>
            <a:r>
              <a:rPr lang="ja-JP" altLang="en-US" sz="1600" b="1" dirty="0">
                <a:solidFill>
                  <a:srgbClr val="FF3399"/>
                </a:solidFill>
              </a:rPr>
              <a:t> し      しゅう   びょう</a:t>
            </a:r>
          </a:p>
        </p:txBody>
      </p:sp>
      <p:pic>
        <p:nvPicPr>
          <p:cNvPr id="9" name="図 8" descr="チーズがのっている&#10;&#10;低い精度で自動的に生成された説明">
            <a:extLst>
              <a:ext uri="{FF2B5EF4-FFF2-40B4-BE49-F238E27FC236}">
                <a16:creationId xmlns:a16="http://schemas.microsoft.com/office/drawing/2014/main" id="{F9D99CF6-096E-4C06-FEEF-4149A4BFF5B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328249" y="1967750"/>
            <a:ext cx="3133344" cy="2139696"/>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checkerboard(across)">
                                      <p:cBhvr>
                                        <p:cTn id="13" dur="1000"/>
                                        <p:tgtEl>
                                          <p:spTgt spid="10"/>
                                        </p:tgtEl>
                                      </p:cBhvr>
                                    </p:animEffect>
                                  </p:childTnLst>
                                </p:cTn>
                              </p:par>
                            </p:childTnLst>
                          </p:cTn>
                        </p:par>
                        <p:par>
                          <p:cTn id="14" fill="hold">
                            <p:stCondLst>
                              <p:cond delay="1000"/>
                            </p:stCondLst>
                            <p:childTnLst>
                              <p:par>
                                <p:cTn id="15" presetID="5" presetClass="entr" presetSubtype="10" fill="hold" grpId="0" nodeType="after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checkerboard(across)">
                                      <p:cBhvr>
                                        <p:cTn id="17" dur="1000"/>
                                        <p:tgtEl>
                                          <p:spTgt spid="23"/>
                                        </p:tgtEl>
                                      </p:cBhvr>
                                    </p:animEffect>
                                  </p:childTnLst>
                                </p:cTn>
                              </p:par>
                              <p:par>
                                <p:cTn id="18" presetID="5" presetClass="entr" presetSubtype="10" fill="hold" nodeType="withEffect">
                                  <p:stCondLst>
                                    <p:cond delay="500"/>
                                  </p:stCondLst>
                                  <p:childTnLst>
                                    <p:set>
                                      <p:cBhvr>
                                        <p:cTn id="19" dur="1" fill="hold">
                                          <p:stCondLst>
                                            <p:cond delay="0"/>
                                          </p:stCondLst>
                                        </p:cTn>
                                        <p:tgtEl>
                                          <p:spTgt spid="12">
                                            <p:txEl>
                                              <p:pRg st="0" end="0"/>
                                            </p:txEl>
                                          </p:spTgt>
                                        </p:tgtEl>
                                        <p:attrNameLst>
                                          <p:attrName>style.visibility</p:attrName>
                                        </p:attrNameLst>
                                      </p:cBhvr>
                                      <p:to>
                                        <p:strVal val="visible"/>
                                      </p:to>
                                    </p:set>
                                    <p:animEffect transition="in" filter="checkerboard(across)">
                                      <p:cBhvr>
                                        <p:cTn id="20" dur="1000"/>
                                        <p:tgtEl>
                                          <p:spTgt spid="12">
                                            <p:txEl>
                                              <p:pRg st="0" end="0"/>
                                            </p:txEl>
                                          </p:spTgt>
                                        </p:tgtEl>
                                      </p:cBhvr>
                                    </p:animEffect>
                                  </p:childTnLst>
                                </p:cTn>
                              </p:par>
                            </p:childTnLst>
                          </p:cTn>
                        </p:par>
                        <p:par>
                          <p:cTn id="21" fill="hold">
                            <p:stCondLst>
                              <p:cond delay="2500"/>
                            </p:stCondLst>
                            <p:childTnLst>
                              <p:par>
                                <p:cTn id="22" presetID="5" presetClass="entr" presetSubtype="10" fill="hold" grpId="0" nodeType="afterEffect">
                                  <p:stCondLst>
                                    <p:cond delay="1000"/>
                                  </p:stCondLst>
                                  <p:childTnLst>
                                    <p:set>
                                      <p:cBhvr>
                                        <p:cTn id="23" dur="1" fill="hold">
                                          <p:stCondLst>
                                            <p:cond delay="0"/>
                                          </p:stCondLst>
                                        </p:cTn>
                                        <p:tgtEl>
                                          <p:spTgt spid="7"/>
                                        </p:tgtEl>
                                        <p:attrNameLst>
                                          <p:attrName>style.visibility</p:attrName>
                                        </p:attrNameLst>
                                      </p:cBhvr>
                                      <p:to>
                                        <p:strVal val="visible"/>
                                      </p:to>
                                    </p:set>
                                    <p:animEffect transition="in" filter="checkerboard(across)">
                                      <p:cBhvr>
                                        <p:cTn id="24" dur="1000"/>
                                        <p:tgtEl>
                                          <p:spTgt spid="7"/>
                                        </p:tgtEl>
                                      </p:cBhvr>
                                    </p:animEffect>
                                  </p:childTnLst>
                                </p:cTn>
                              </p:par>
                              <p:par>
                                <p:cTn id="25" presetID="5" presetClass="entr" presetSubtype="10" fill="hold" grpId="0" nodeType="withEffect">
                                  <p:stCondLst>
                                    <p:cond delay="1000"/>
                                  </p:stCondLst>
                                  <p:childTnLst>
                                    <p:set>
                                      <p:cBhvr>
                                        <p:cTn id="26" dur="1" fill="hold">
                                          <p:stCondLst>
                                            <p:cond delay="0"/>
                                          </p:stCondLst>
                                        </p:cTn>
                                        <p:tgtEl>
                                          <p:spTgt spid="6"/>
                                        </p:tgtEl>
                                        <p:attrNameLst>
                                          <p:attrName>style.visibility</p:attrName>
                                        </p:attrNameLst>
                                      </p:cBhvr>
                                      <p:to>
                                        <p:strVal val="visible"/>
                                      </p:to>
                                    </p:set>
                                    <p:animEffect transition="in" filter="checkerboard(across)">
                                      <p:cBhvr>
                                        <p:cTn id="27" dur="1000"/>
                                        <p:tgtEl>
                                          <p:spTgt spid="6"/>
                                        </p:tgtEl>
                                      </p:cBhvr>
                                    </p:animEffect>
                                  </p:childTnLst>
                                </p:cTn>
                              </p:par>
                              <p:par>
                                <p:cTn id="28" presetID="5" presetClass="entr" presetSubtype="10" fill="hold" grpId="0"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checkerboard(across)">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P spid="7" grpId="0" animBg="1"/>
      <p:bldP spid="23" grpId="0"/>
      <p:bldP spid="13" grpId="0"/>
      <p:bldP spid="1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テキスト ボックス 2"/>
          <p:cNvSpPr txBox="1"/>
          <p:nvPr/>
        </p:nvSpPr>
        <p:spPr>
          <a:xfrm>
            <a:off x="1507465" y="4004899"/>
            <a:ext cx="3100529" cy="369332"/>
          </a:xfrm>
          <a:prstGeom prst="rect">
            <a:avLst/>
          </a:prstGeom>
          <a:noFill/>
        </p:spPr>
        <p:txBody>
          <a:bodyPr wrap="none" rtlCol="0">
            <a:spAutoFit/>
          </a:bodyPr>
          <a:lstStyle/>
          <a:p>
            <a:r>
              <a:rPr lang="ja-JP" altLang="en-US" b="1" dirty="0">
                <a:solidFill>
                  <a:schemeClr val="bg1"/>
                </a:solidFill>
              </a:rPr>
              <a:t>歯が重なって生えているところ</a:t>
            </a:r>
          </a:p>
        </p:txBody>
      </p:sp>
      <p:sp>
        <p:nvSpPr>
          <p:cNvPr id="5" name="テキスト ボックス 4"/>
          <p:cNvSpPr txBox="1"/>
          <p:nvPr/>
        </p:nvSpPr>
        <p:spPr>
          <a:xfrm>
            <a:off x="1524000" y="260648"/>
            <a:ext cx="9144000" cy="923330"/>
          </a:xfrm>
          <a:prstGeom prst="rect">
            <a:avLst/>
          </a:prstGeom>
          <a:noFill/>
        </p:spPr>
        <p:txBody>
          <a:bodyPr wrap="square" rtlCol="0">
            <a:spAutoFit/>
          </a:bodyPr>
          <a:lstStyle/>
          <a:p>
            <a:pPr algn="ctr"/>
            <a:r>
              <a:rPr lang="ja-JP" altLang="en-US" sz="5400" b="1" dirty="0">
                <a:solidFill>
                  <a:srgbClr val="002570"/>
                </a:solidFill>
                <a:latin typeface="+mj-ea"/>
                <a:ea typeface="+mj-ea"/>
              </a:rPr>
              <a:t>軽度の歯肉炎</a:t>
            </a:r>
            <a:r>
              <a:rPr lang="en-US" altLang="ja-JP" sz="5400" b="1" dirty="0">
                <a:solidFill>
                  <a:srgbClr val="002570"/>
                </a:solidFill>
                <a:latin typeface="+mj-ea"/>
                <a:ea typeface="+mj-ea"/>
              </a:rPr>
              <a:t>(GO)</a:t>
            </a:r>
            <a:endParaRPr lang="ja-JP" altLang="en-US" sz="5400" b="1" dirty="0">
              <a:solidFill>
                <a:srgbClr val="002570"/>
              </a:solidFill>
              <a:latin typeface="+mj-ea"/>
              <a:ea typeface="+mj-ea"/>
            </a:endParaRPr>
          </a:p>
        </p:txBody>
      </p:sp>
      <p:sp>
        <p:nvSpPr>
          <p:cNvPr id="7" name="テキスト ボックス 6"/>
          <p:cNvSpPr txBox="1"/>
          <p:nvPr/>
        </p:nvSpPr>
        <p:spPr>
          <a:xfrm>
            <a:off x="7370501" y="5945259"/>
            <a:ext cx="3360215" cy="369332"/>
          </a:xfrm>
          <a:prstGeom prst="rect">
            <a:avLst/>
          </a:prstGeom>
          <a:noFill/>
        </p:spPr>
        <p:txBody>
          <a:bodyPr wrap="none" rtlCol="0">
            <a:spAutoFit/>
          </a:bodyPr>
          <a:lstStyle/>
          <a:p>
            <a:r>
              <a:rPr lang="ja-JP" altLang="en-US" b="1" dirty="0">
                <a:solidFill>
                  <a:schemeClr val="bg1"/>
                </a:solidFill>
              </a:rPr>
              <a:t>うまくブラッシングができていない</a:t>
            </a:r>
          </a:p>
        </p:txBody>
      </p:sp>
      <p:pic>
        <p:nvPicPr>
          <p:cNvPr id="2050" name="Picture 2" descr="C:\Users\Yamagata\Desktop\教育教材作成事業生きる力・歯と口の健康づくり資料集\ＧＯ・Ｇ\09dai.jpg"/>
          <p:cNvPicPr>
            <a:picLocks noChangeAspect="1" noChangeArrowheads="1"/>
          </p:cNvPicPr>
          <p:nvPr/>
        </p:nvPicPr>
        <p:blipFill>
          <a:blip r:embed="rId3" cstate="print"/>
          <a:srcRect/>
          <a:stretch>
            <a:fillRect/>
          </a:stretch>
        </p:blipFill>
        <p:spPr bwMode="auto">
          <a:xfrm>
            <a:off x="4645470" y="2542029"/>
            <a:ext cx="2897894" cy="2141467"/>
          </a:xfrm>
          <a:prstGeom prst="rect">
            <a:avLst/>
          </a:prstGeom>
          <a:noFill/>
        </p:spPr>
      </p:pic>
      <p:pic>
        <p:nvPicPr>
          <p:cNvPr id="2051" name="Picture 3" descr="C:\Users\Yamagata\Desktop\教育教材作成事業生きる力・歯と口の健康づくり資料集\ＧＯ・Ｇ\11dai.jpg"/>
          <p:cNvPicPr>
            <a:picLocks noChangeAspect="1" noChangeArrowheads="1"/>
          </p:cNvPicPr>
          <p:nvPr/>
        </p:nvPicPr>
        <p:blipFill>
          <a:blip r:embed="rId4" cstate="print"/>
          <a:srcRect/>
          <a:stretch>
            <a:fillRect/>
          </a:stretch>
        </p:blipFill>
        <p:spPr bwMode="auto">
          <a:xfrm>
            <a:off x="1608782" y="1704743"/>
            <a:ext cx="2897894" cy="2141467"/>
          </a:xfrm>
          <a:prstGeom prst="rect">
            <a:avLst/>
          </a:prstGeom>
          <a:noFill/>
        </p:spPr>
      </p:pic>
      <p:sp>
        <p:nvSpPr>
          <p:cNvPr id="9" name="テキスト ボックス 8"/>
          <p:cNvSpPr txBox="1"/>
          <p:nvPr/>
        </p:nvSpPr>
        <p:spPr>
          <a:xfrm>
            <a:off x="5221422" y="4870401"/>
            <a:ext cx="1745991" cy="369332"/>
          </a:xfrm>
          <a:prstGeom prst="rect">
            <a:avLst/>
          </a:prstGeom>
          <a:noFill/>
        </p:spPr>
        <p:txBody>
          <a:bodyPr wrap="none" rtlCol="0">
            <a:spAutoFit/>
          </a:bodyPr>
          <a:lstStyle/>
          <a:p>
            <a:r>
              <a:rPr lang="ja-JP" altLang="en-US" b="1" dirty="0">
                <a:solidFill>
                  <a:schemeClr val="bg1"/>
                </a:solidFill>
              </a:rPr>
              <a:t>歯が生える途中</a:t>
            </a:r>
          </a:p>
        </p:txBody>
      </p:sp>
      <p:grpSp>
        <p:nvGrpSpPr>
          <p:cNvPr id="8" name="グループ化 7"/>
          <p:cNvGrpSpPr/>
          <p:nvPr/>
        </p:nvGrpSpPr>
        <p:grpSpPr>
          <a:xfrm>
            <a:off x="7682158" y="3541796"/>
            <a:ext cx="2897894" cy="2254176"/>
            <a:chOff x="6300192" y="3717031"/>
            <a:chExt cx="2592288" cy="1944217"/>
          </a:xfrm>
        </p:grpSpPr>
        <p:pic>
          <p:nvPicPr>
            <p:cNvPr id="6" name="図 5" descr="GO-3.jpg"/>
            <p:cNvPicPr>
              <a:picLocks noChangeAspect="1"/>
            </p:cNvPicPr>
            <p:nvPr/>
          </p:nvPicPr>
          <p:blipFill>
            <a:blip r:embed="rId5" cstate="print"/>
            <a:stretch>
              <a:fillRect/>
            </a:stretch>
          </p:blipFill>
          <p:spPr>
            <a:xfrm>
              <a:off x="6300192" y="3717031"/>
              <a:ext cx="2592288" cy="1944217"/>
            </a:xfrm>
            <a:prstGeom prst="rect">
              <a:avLst/>
            </a:prstGeom>
          </p:spPr>
        </p:pic>
        <p:cxnSp>
          <p:nvCxnSpPr>
            <p:cNvPr id="11" name="直線矢印コネクタ 10"/>
            <p:cNvCxnSpPr/>
            <p:nvPr/>
          </p:nvCxnSpPr>
          <p:spPr>
            <a:xfrm flipV="1">
              <a:off x="8028384" y="5229200"/>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7308304" y="4005064"/>
              <a:ext cx="216024" cy="216024"/>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2" name="テキスト ボックス 1"/>
          <p:cNvSpPr txBox="1"/>
          <p:nvPr/>
        </p:nvSpPr>
        <p:spPr>
          <a:xfrm>
            <a:off x="5447928" y="125005"/>
            <a:ext cx="2520280" cy="338554"/>
          </a:xfrm>
          <a:prstGeom prst="rect">
            <a:avLst/>
          </a:prstGeom>
          <a:noFill/>
        </p:spPr>
        <p:txBody>
          <a:bodyPr wrap="square" rtlCol="0">
            <a:spAutoFit/>
          </a:bodyPr>
          <a:lstStyle/>
          <a:p>
            <a:r>
              <a:rPr lang="ja-JP" altLang="en-US" sz="1600" b="1" dirty="0">
                <a:solidFill>
                  <a:srgbClr val="002570"/>
                </a:solidFill>
              </a:rPr>
              <a:t>   し　 　 に　く　　え  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051"/>
                                        </p:tgtEl>
                                        <p:attrNameLst>
                                          <p:attrName>style.visibility</p:attrName>
                                        </p:attrNameLst>
                                      </p:cBhvr>
                                      <p:to>
                                        <p:strVal val="visible"/>
                                      </p:to>
                                    </p:set>
                                    <p:animEffect transition="in" filter="checkerboard(across)">
                                      <p:cBhvr>
                                        <p:cTn id="7" dur="1000"/>
                                        <p:tgtEl>
                                          <p:spTgt spid="2051"/>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heckerboard(across)">
                                      <p:cBhvr>
                                        <p:cTn id="10" dur="10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2050"/>
                                        </p:tgtEl>
                                        <p:attrNameLst>
                                          <p:attrName>style.visibility</p:attrName>
                                        </p:attrNameLst>
                                      </p:cBhvr>
                                      <p:to>
                                        <p:strVal val="visible"/>
                                      </p:to>
                                    </p:set>
                                    <p:animEffect transition="in" filter="checkerboard(across)">
                                      <p:cBhvr>
                                        <p:cTn id="15" dur="1000"/>
                                        <p:tgtEl>
                                          <p:spTgt spid="2050"/>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heckerboard(across)">
                                      <p:cBhvr>
                                        <p:cTn id="18" dur="10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grpId="1"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heckerboard(across)">
                                      <p:cBhvr>
                                        <p:cTn id="23" dur="1000"/>
                                        <p:tgtEl>
                                          <p:spTgt spid="7"/>
                                        </p:tgtEl>
                                      </p:cBhvr>
                                    </p:animEffect>
                                  </p:childTnLst>
                                </p:cTn>
                              </p:par>
                              <p:par>
                                <p:cTn id="24" presetID="5" presetClass="entr" presetSubtype="10" fill="hold"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heckerboard(across)">
                                      <p:cBhvr>
                                        <p:cTn id="26"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1"/>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図 15"/>
          <p:cNvPicPr>
            <a:picLocks noChangeAspect="1"/>
          </p:cNvPicPr>
          <p:nvPr/>
        </p:nvPicPr>
        <p:blipFill>
          <a:blip r:embed="rId3"/>
          <a:stretch>
            <a:fillRect/>
          </a:stretch>
        </p:blipFill>
        <p:spPr>
          <a:xfrm>
            <a:off x="6400635" y="2060848"/>
            <a:ext cx="3971925" cy="2720650"/>
          </a:xfrm>
          <a:prstGeom prst="rect">
            <a:avLst/>
          </a:prstGeom>
        </p:spPr>
      </p:pic>
      <p:pic>
        <p:nvPicPr>
          <p:cNvPr id="2" name="図 1" descr="1282.jpg"/>
          <p:cNvPicPr>
            <a:picLocks noChangeAspect="1"/>
          </p:cNvPicPr>
          <p:nvPr/>
        </p:nvPicPr>
        <p:blipFill>
          <a:blip r:embed="rId4" cstate="print"/>
          <a:srcRect t="1407" r="4640" b="11603"/>
          <a:stretch>
            <a:fillRect/>
          </a:stretch>
        </p:blipFill>
        <p:spPr>
          <a:xfrm rot="16200000">
            <a:off x="2467425" y="1440955"/>
            <a:ext cx="2720649" cy="3960439"/>
          </a:xfrm>
          <a:prstGeom prst="rect">
            <a:avLst/>
          </a:prstGeom>
        </p:spPr>
      </p:pic>
      <p:sp>
        <p:nvSpPr>
          <p:cNvPr id="3" name="テキスト ボックス 2"/>
          <p:cNvSpPr txBox="1"/>
          <p:nvPr/>
        </p:nvSpPr>
        <p:spPr>
          <a:xfrm>
            <a:off x="1847528" y="357166"/>
            <a:ext cx="3960440" cy="923330"/>
          </a:xfrm>
          <a:prstGeom prst="rect">
            <a:avLst/>
          </a:prstGeom>
          <a:noFill/>
        </p:spPr>
        <p:txBody>
          <a:bodyPr wrap="square" rtlCol="0">
            <a:spAutoFit/>
          </a:bodyPr>
          <a:lstStyle/>
          <a:p>
            <a:r>
              <a:rPr lang="ja-JP" altLang="en-US" sz="5400" b="1" dirty="0">
                <a:solidFill>
                  <a:srgbClr val="002570"/>
                </a:solidFill>
              </a:rPr>
              <a:t>歯肉炎　</a:t>
            </a:r>
            <a:r>
              <a:rPr lang="en-US" altLang="ja-JP" sz="5400" b="1" dirty="0">
                <a:solidFill>
                  <a:srgbClr val="002570"/>
                </a:solidFill>
              </a:rPr>
              <a:t>(G)</a:t>
            </a:r>
            <a:endParaRPr lang="ja-JP" altLang="en-US" sz="5400" b="1" dirty="0">
              <a:solidFill>
                <a:srgbClr val="002570"/>
              </a:solidFill>
            </a:endParaRPr>
          </a:p>
        </p:txBody>
      </p:sp>
      <p:sp>
        <p:nvSpPr>
          <p:cNvPr id="4" name="テキスト ボックス 3"/>
          <p:cNvSpPr txBox="1"/>
          <p:nvPr/>
        </p:nvSpPr>
        <p:spPr>
          <a:xfrm>
            <a:off x="2100886" y="179348"/>
            <a:ext cx="1771639" cy="369332"/>
          </a:xfrm>
          <a:prstGeom prst="rect">
            <a:avLst/>
          </a:prstGeom>
          <a:noFill/>
        </p:spPr>
        <p:txBody>
          <a:bodyPr wrap="none" rtlCol="0">
            <a:spAutoFit/>
          </a:bodyPr>
          <a:lstStyle/>
          <a:p>
            <a:r>
              <a:rPr lang="ja-JP" altLang="en-US" b="1" dirty="0">
                <a:solidFill>
                  <a:srgbClr val="002570"/>
                </a:solidFill>
              </a:rPr>
              <a:t>し　　に く　  えん</a:t>
            </a:r>
          </a:p>
        </p:txBody>
      </p:sp>
      <p:sp>
        <p:nvSpPr>
          <p:cNvPr id="5" name="テキスト ボックス 4"/>
          <p:cNvSpPr txBox="1"/>
          <p:nvPr/>
        </p:nvSpPr>
        <p:spPr>
          <a:xfrm>
            <a:off x="6400635" y="332656"/>
            <a:ext cx="3971925" cy="923330"/>
          </a:xfrm>
          <a:prstGeom prst="rect">
            <a:avLst/>
          </a:prstGeom>
          <a:noFill/>
        </p:spPr>
        <p:txBody>
          <a:bodyPr wrap="square" rtlCol="0">
            <a:spAutoFit/>
          </a:bodyPr>
          <a:lstStyle/>
          <a:p>
            <a:r>
              <a:rPr lang="ja-JP" altLang="en-US" sz="5400" b="1" dirty="0">
                <a:solidFill>
                  <a:srgbClr val="002570"/>
                </a:solidFill>
              </a:rPr>
              <a:t>歯周病　（</a:t>
            </a:r>
            <a:r>
              <a:rPr lang="en-US" altLang="ja-JP" sz="5400" b="1" dirty="0">
                <a:solidFill>
                  <a:srgbClr val="002570"/>
                </a:solidFill>
              </a:rPr>
              <a:t>P</a:t>
            </a:r>
            <a:r>
              <a:rPr lang="ja-JP" altLang="en-US" sz="5400" b="1" dirty="0">
                <a:solidFill>
                  <a:srgbClr val="002570"/>
                </a:solidFill>
              </a:rPr>
              <a:t>）</a:t>
            </a:r>
            <a:endParaRPr lang="en-US" altLang="ja-JP" sz="5400" b="1" dirty="0">
              <a:solidFill>
                <a:srgbClr val="002570"/>
              </a:solidFill>
            </a:endParaRPr>
          </a:p>
        </p:txBody>
      </p:sp>
      <p:sp>
        <p:nvSpPr>
          <p:cNvPr id="7" name="テキスト ボックス 6"/>
          <p:cNvSpPr txBox="1"/>
          <p:nvPr/>
        </p:nvSpPr>
        <p:spPr>
          <a:xfrm>
            <a:off x="6672065" y="107340"/>
            <a:ext cx="1819729" cy="369332"/>
          </a:xfrm>
          <a:prstGeom prst="rect">
            <a:avLst/>
          </a:prstGeom>
          <a:noFill/>
        </p:spPr>
        <p:txBody>
          <a:bodyPr wrap="none" rtlCol="0">
            <a:spAutoFit/>
          </a:bodyPr>
          <a:lstStyle/>
          <a:p>
            <a:r>
              <a:rPr lang="ja-JP" altLang="en-US" b="1" dirty="0">
                <a:solidFill>
                  <a:srgbClr val="002570"/>
                </a:solidFill>
              </a:rPr>
              <a:t>し  　しゅう  びょう</a:t>
            </a:r>
          </a:p>
        </p:txBody>
      </p:sp>
      <p:sp>
        <p:nvSpPr>
          <p:cNvPr id="8" name="テキスト ボックス 7"/>
          <p:cNvSpPr txBox="1"/>
          <p:nvPr/>
        </p:nvSpPr>
        <p:spPr>
          <a:xfrm>
            <a:off x="1847529" y="5122640"/>
            <a:ext cx="4184159" cy="830997"/>
          </a:xfrm>
          <a:prstGeom prst="rect">
            <a:avLst/>
          </a:prstGeom>
          <a:noFill/>
        </p:spPr>
        <p:txBody>
          <a:bodyPr wrap="none" rtlCol="0">
            <a:spAutoFit/>
          </a:bodyPr>
          <a:lstStyle/>
          <a:p>
            <a:r>
              <a:rPr lang="ja-JP" altLang="en-US" sz="2400" b="1" dirty="0">
                <a:solidFill>
                  <a:schemeClr val="bg1"/>
                </a:solidFill>
              </a:rPr>
              <a:t>歯肉炎が全体的に見られます</a:t>
            </a:r>
            <a:endParaRPr lang="en-US" altLang="ja-JP" sz="2400" b="1" dirty="0">
              <a:solidFill>
                <a:schemeClr val="bg1"/>
              </a:solidFill>
            </a:endParaRPr>
          </a:p>
          <a:p>
            <a:r>
              <a:rPr lang="ja-JP" altLang="en-US" sz="2400" b="1" dirty="0">
                <a:solidFill>
                  <a:schemeClr val="bg1"/>
                </a:solidFill>
              </a:rPr>
              <a:t>歯肉が赤く腫れています</a:t>
            </a:r>
          </a:p>
        </p:txBody>
      </p:sp>
      <p:sp>
        <p:nvSpPr>
          <p:cNvPr id="9" name="テキスト ボックス 8"/>
          <p:cNvSpPr txBox="1"/>
          <p:nvPr/>
        </p:nvSpPr>
        <p:spPr>
          <a:xfrm>
            <a:off x="6400635" y="5120297"/>
            <a:ext cx="4293163" cy="1569660"/>
          </a:xfrm>
          <a:prstGeom prst="rect">
            <a:avLst/>
          </a:prstGeom>
          <a:noFill/>
        </p:spPr>
        <p:txBody>
          <a:bodyPr wrap="none" rtlCol="0">
            <a:spAutoFit/>
          </a:bodyPr>
          <a:lstStyle/>
          <a:p>
            <a:r>
              <a:rPr lang="ja-JP" altLang="en-US" sz="2400" b="1" dirty="0">
                <a:solidFill>
                  <a:schemeClr val="bg1"/>
                </a:solidFill>
              </a:rPr>
              <a:t>全体的に歯肉が赤くはれていて</a:t>
            </a:r>
            <a:endParaRPr lang="en-US" altLang="ja-JP" sz="2400" b="1" dirty="0">
              <a:solidFill>
                <a:schemeClr val="bg1"/>
              </a:solidFill>
            </a:endParaRPr>
          </a:p>
          <a:p>
            <a:r>
              <a:rPr lang="ja-JP" altLang="en-US" sz="2400" b="1" dirty="0">
                <a:solidFill>
                  <a:schemeClr val="bg1"/>
                </a:solidFill>
              </a:rPr>
              <a:t>歯石やプラークが付いています</a:t>
            </a:r>
            <a:endParaRPr lang="en-US" altLang="ja-JP" sz="2400" b="1" dirty="0">
              <a:solidFill>
                <a:schemeClr val="bg1"/>
              </a:solidFill>
            </a:endParaRPr>
          </a:p>
          <a:p>
            <a:r>
              <a:rPr lang="ja-JP" altLang="en-US" sz="2400" b="1" dirty="0">
                <a:solidFill>
                  <a:schemeClr val="bg1"/>
                </a:solidFill>
              </a:rPr>
              <a:t>歯周病になると歯を支える骨も</a:t>
            </a:r>
            <a:endParaRPr lang="en-US" altLang="ja-JP" sz="2400" b="1" dirty="0">
              <a:solidFill>
                <a:schemeClr val="bg1"/>
              </a:solidFill>
            </a:endParaRPr>
          </a:p>
          <a:p>
            <a:r>
              <a:rPr lang="ja-JP" altLang="en-US" sz="2400" b="1" dirty="0">
                <a:solidFill>
                  <a:schemeClr val="bg1"/>
                </a:solidFill>
              </a:rPr>
              <a:t>とけていきます</a:t>
            </a:r>
          </a:p>
        </p:txBody>
      </p:sp>
      <p:cxnSp>
        <p:nvCxnSpPr>
          <p:cNvPr id="11" name="直線矢印コネクタ 10"/>
          <p:cNvCxnSpPr/>
          <p:nvPr/>
        </p:nvCxnSpPr>
        <p:spPr>
          <a:xfrm flipH="1">
            <a:off x="4727849" y="2405436"/>
            <a:ext cx="144016"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3071664" y="2341415"/>
            <a:ext cx="0"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flipH="1" flipV="1">
            <a:off x="2999656" y="4293096"/>
            <a:ext cx="144016" cy="432048"/>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nvGrpSpPr>
          <p:cNvPr id="14" name="グループ化 13"/>
          <p:cNvGrpSpPr/>
          <p:nvPr/>
        </p:nvGrpSpPr>
        <p:grpSpPr>
          <a:xfrm>
            <a:off x="7311569" y="2154055"/>
            <a:ext cx="2304052" cy="562080"/>
            <a:chOff x="336764" y="2983466"/>
            <a:chExt cx="2304052" cy="540060"/>
          </a:xfrm>
        </p:grpSpPr>
        <p:cxnSp>
          <p:nvCxnSpPr>
            <p:cNvPr id="28" name="直線矢印コネクタ 27"/>
            <p:cNvCxnSpPr/>
            <p:nvPr/>
          </p:nvCxnSpPr>
          <p:spPr>
            <a:xfrm>
              <a:off x="336764" y="3163486"/>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H="1">
              <a:off x="2568808" y="2983466"/>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cxnSp>
          <p:nvCxnSpPr>
            <p:cNvPr id="25" name="直線矢印コネクタ 24"/>
            <p:cNvCxnSpPr/>
            <p:nvPr/>
          </p:nvCxnSpPr>
          <p:spPr>
            <a:xfrm>
              <a:off x="768608" y="2983466"/>
              <a:ext cx="72008" cy="360040"/>
            </a:xfrm>
            <a:prstGeom prst="straightConnector1">
              <a:avLst/>
            </a:prstGeom>
            <a:ln w="38100">
              <a:solidFill>
                <a:schemeClr val="bg1"/>
              </a:solidFill>
              <a:tailEnd type="arrow"/>
            </a:ln>
          </p:spPr>
          <p:style>
            <a:lnRef idx="1">
              <a:schemeClr val="accent1"/>
            </a:lnRef>
            <a:fillRef idx="0">
              <a:schemeClr val="accent1"/>
            </a:fillRef>
            <a:effectRef idx="0">
              <a:schemeClr val="accent1"/>
            </a:effectRef>
            <a:fontRef idx="minor">
              <a:schemeClr val="tx1"/>
            </a:fontRef>
          </p:style>
        </p:cxnSp>
      </p:grpSp>
      <p:sp>
        <p:nvSpPr>
          <p:cNvPr id="6" name="テキスト ボックス 5"/>
          <p:cNvSpPr txBox="1"/>
          <p:nvPr/>
        </p:nvSpPr>
        <p:spPr>
          <a:xfrm>
            <a:off x="3359696" y="5430415"/>
            <a:ext cx="287258" cy="215444"/>
          </a:xfrm>
          <a:prstGeom prst="rect">
            <a:avLst/>
          </a:prstGeom>
          <a:noFill/>
        </p:spPr>
        <p:txBody>
          <a:bodyPr wrap="none" rtlCol="0">
            <a:spAutoFit/>
          </a:bodyPr>
          <a:lstStyle/>
          <a:p>
            <a:r>
              <a:rPr lang="ja-JP" altLang="en-US" sz="800" b="1" dirty="0">
                <a:solidFill>
                  <a:schemeClr val="bg1"/>
                </a:solidFill>
              </a:rPr>
              <a:t>は</a:t>
            </a:r>
          </a:p>
        </p:txBody>
      </p:sp>
      <p:sp>
        <p:nvSpPr>
          <p:cNvPr id="12" name="テキスト ボックス 11"/>
          <p:cNvSpPr txBox="1"/>
          <p:nvPr/>
        </p:nvSpPr>
        <p:spPr>
          <a:xfrm>
            <a:off x="6529721" y="5772992"/>
            <a:ext cx="976549" cy="215444"/>
          </a:xfrm>
          <a:prstGeom prst="rect">
            <a:avLst/>
          </a:prstGeom>
          <a:noFill/>
        </p:spPr>
        <p:txBody>
          <a:bodyPr wrap="none" rtlCol="0">
            <a:spAutoFit/>
          </a:bodyPr>
          <a:lstStyle/>
          <a:p>
            <a:r>
              <a:rPr lang="ja-JP" altLang="en-US" sz="800" b="1" dirty="0">
                <a:solidFill>
                  <a:schemeClr val="bg1"/>
                </a:solidFill>
              </a:rPr>
              <a:t>し　  しゅう    びょう</a:t>
            </a:r>
          </a:p>
        </p:txBody>
      </p:sp>
      <p:sp>
        <p:nvSpPr>
          <p:cNvPr id="15" name="テキスト ボックス 14"/>
          <p:cNvSpPr txBox="1"/>
          <p:nvPr/>
        </p:nvSpPr>
        <p:spPr>
          <a:xfrm>
            <a:off x="1991544" y="5013176"/>
            <a:ext cx="1008112" cy="215444"/>
          </a:xfrm>
          <a:prstGeom prst="rect">
            <a:avLst/>
          </a:prstGeom>
          <a:noFill/>
        </p:spPr>
        <p:txBody>
          <a:bodyPr wrap="square" rtlCol="0">
            <a:spAutoFit/>
          </a:bodyPr>
          <a:lstStyle/>
          <a:p>
            <a:r>
              <a:rPr lang="ja-JP" altLang="en-US" sz="800" b="1" dirty="0">
                <a:solidFill>
                  <a:schemeClr val="bg1"/>
                </a:solidFill>
              </a:rPr>
              <a:t>し      に   く   え  ん</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heckerboard(across)">
                                      <p:cBhvr>
                                        <p:cTn id="7" dur="1000"/>
                                        <p:tgtEl>
                                          <p:spTgt spid="3"/>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heckerboard(across)">
                                      <p:cBhvr>
                                        <p:cTn id="10" dur="1000"/>
                                        <p:tgtEl>
                                          <p:spTgt spid="4"/>
                                        </p:tgtEl>
                                      </p:cBhvr>
                                    </p:animEffect>
                                  </p:childTnLst>
                                </p:cTn>
                              </p:par>
                            </p:childTnLst>
                          </p:cTn>
                        </p:par>
                        <p:par>
                          <p:cTn id="11" fill="hold">
                            <p:stCondLst>
                              <p:cond delay="1000"/>
                            </p:stCondLst>
                            <p:childTnLst>
                              <p:par>
                                <p:cTn id="12" presetID="5" presetClass="entr" presetSubtype="10" fill="hold" nodeType="afterEffect">
                                  <p:stCondLst>
                                    <p:cond delay="500"/>
                                  </p:stCondLst>
                                  <p:childTnLst>
                                    <p:set>
                                      <p:cBhvr>
                                        <p:cTn id="13" dur="1" fill="hold">
                                          <p:stCondLst>
                                            <p:cond delay="0"/>
                                          </p:stCondLst>
                                        </p:cTn>
                                        <p:tgtEl>
                                          <p:spTgt spid="2"/>
                                        </p:tgtEl>
                                        <p:attrNameLst>
                                          <p:attrName>style.visibility</p:attrName>
                                        </p:attrNameLst>
                                      </p:cBhvr>
                                      <p:to>
                                        <p:strVal val="visible"/>
                                      </p:to>
                                    </p:set>
                                    <p:animEffect transition="in" filter="checkerboard(across)">
                                      <p:cBhvr>
                                        <p:cTn id="14" dur="1000"/>
                                        <p:tgtEl>
                                          <p:spTgt spid="2"/>
                                        </p:tgtEl>
                                      </p:cBhvr>
                                    </p:animEffect>
                                  </p:childTnLst>
                                </p:cTn>
                              </p:par>
                              <p:par>
                                <p:cTn id="15" presetID="5" presetClass="entr" presetSubtype="10" fill="hold" grpId="0" nodeType="withEffect">
                                  <p:stCondLst>
                                    <p:cond delay="500"/>
                                  </p:stCondLst>
                                  <p:childTnLst>
                                    <p:set>
                                      <p:cBhvr>
                                        <p:cTn id="16" dur="1" fill="hold">
                                          <p:stCondLst>
                                            <p:cond delay="0"/>
                                          </p:stCondLst>
                                        </p:cTn>
                                        <p:tgtEl>
                                          <p:spTgt spid="8"/>
                                        </p:tgtEl>
                                        <p:attrNameLst>
                                          <p:attrName>style.visibility</p:attrName>
                                        </p:attrNameLst>
                                      </p:cBhvr>
                                      <p:to>
                                        <p:strVal val="visible"/>
                                      </p:to>
                                    </p:set>
                                    <p:animEffect transition="in" filter="checkerboard(across)">
                                      <p:cBhvr>
                                        <p:cTn id="17" dur="1000"/>
                                        <p:tgtEl>
                                          <p:spTgt spid="8"/>
                                        </p:tgtEl>
                                      </p:cBhvr>
                                    </p:animEffect>
                                  </p:childTnLst>
                                </p:cTn>
                              </p:par>
                              <p:par>
                                <p:cTn id="18" presetID="5" presetClass="entr" presetSubtype="10" fill="hold"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checkerboard(across)">
                                      <p:cBhvr>
                                        <p:cTn id="20" dur="1000"/>
                                        <p:tgtEl>
                                          <p:spTgt spid="13"/>
                                        </p:tgtEl>
                                      </p:cBhvr>
                                    </p:animEffect>
                                  </p:childTnLst>
                                </p:cTn>
                              </p:par>
                              <p:par>
                                <p:cTn id="21" presetID="5" presetClass="entr" presetSubtype="10" fill="hold" nodeType="with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checkerboard(across)">
                                      <p:cBhvr>
                                        <p:cTn id="23" dur="1000"/>
                                        <p:tgtEl>
                                          <p:spTgt spid="11"/>
                                        </p:tgtEl>
                                      </p:cBhvr>
                                    </p:animEffect>
                                  </p:childTnLst>
                                </p:cTn>
                              </p:par>
                              <p:par>
                                <p:cTn id="24" presetID="5" presetClass="entr" presetSubtype="10" fill="hold" nodeType="withEffect">
                                  <p:stCondLst>
                                    <p:cond delay="500"/>
                                  </p:stCondLst>
                                  <p:childTnLst>
                                    <p:set>
                                      <p:cBhvr>
                                        <p:cTn id="25" dur="1" fill="hold">
                                          <p:stCondLst>
                                            <p:cond delay="0"/>
                                          </p:stCondLst>
                                        </p:cTn>
                                        <p:tgtEl>
                                          <p:spTgt spid="18"/>
                                        </p:tgtEl>
                                        <p:attrNameLst>
                                          <p:attrName>style.visibility</p:attrName>
                                        </p:attrNameLst>
                                      </p:cBhvr>
                                      <p:to>
                                        <p:strVal val="visible"/>
                                      </p:to>
                                    </p:set>
                                    <p:animEffect transition="in" filter="checkerboard(across)">
                                      <p:cBhvr>
                                        <p:cTn id="26" dur="1000"/>
                                        <p:tgtEl>
                                          <p:spTgt spid="18"/>
                                        </p:tgtEl>
                                      </p:cBhvr>
                                    </p:animEffect>
                                  </p:childTnLst>
                                </p:cTn>
                              </p:par>
                              <p:par>
                                <p:cTn id="27" presetID="5" presetClass="entr" presetSubtype="10" fill="hold" grpId="0" nodeType="withEffect">
                                  <p:stCondLst>
                                    <p:cond delay="500"/>
                                  </p:stCondLst>
                                  <p:childTnLst>
                                    <p:set>
                                      <p:cBhvr>
                                        <p:cTn id="28" dur="1" fill="hold">
                                          <p:stCondLst>
                                            <p:cond delay="0"/>
                                          </p:stCondLst>
                                        </p:cTn>
                                        <p:tgtEl>
                                          <p:spTgt spid="6"/>
                                        </p:tgtEl>
                                        <p:attrNameLst>
                                          <p:attrName>style.visibility</p:attrName>
                                        </p:attrNameLst>
                                      </p:cBhvr>
                                      <p:to>
                                        <p:strVal val="visible"/>
                                      </p:to>
                                    </p:set>
                                    <p:animEffect transition="in" filter="checkerboard(across)">
                                      <p:cBhvr>
                                        <p:cTn id="29" dur="1000"/>
                                        <p:tgtEl>
                                          <p:spTgt spid="6"/>
                                        </p:tgtEl>
                                      </p:cBhvr>
                                    </p:animEffect>
                                  </p:childTnLst>
                                </p:cTn>
                              </p:par>
                              <p:par>
                                <p:cTn id="30" presetID="5" presetClass="entr" presetSubtype="10" fill="hold" grpId="0" nodeType="withEffect">
                                  <p:stCondLst>
                                    <p:cond delay="500"/>
                                  </p:stCondLst>
                                  <p:childTnLst>
                                    <p:set>
                                      <p:cBhvr>
                                        <p:cTn id="31" dur="1" fill="hold">
                                          <p:stCondLst>
                                            <p:cond delay="0"/>
                                          </p:stCondLst>
                                        </p:cTn>
                                        <p:tgtEl>
                                          <p:spTgt spid="15"/>
                                        </p:tgtEl>
                                        <p:attrNameLst>
                                          <p:attrName>style.visibility</p:attrName>
                                        </p:attrNameLst>
                                      </p:cBhvr>
                                      <p:to>
                                        <p:strVal val="visible"/>
                                      </p:to>
                                    </p:set>
                                    <p:animEffect transition="in" filter="checkerboard(across)">
                                      <p:cBhvr>
                                        <p:cTn id="32" dur="1000"/>
                                        <p:tgtEl>
                                          <p:spTgt spid="15"/>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checkerboard(across)">
                                      <p:cBhvr>
                                        <p:cTn id="37" dur="1000"/>
                                        <p:tgtEl>
                                          <p:spTgt spid="5"/>
                                        </p:tgtEl>
                                      </p:cBhvr>
                                    </p:animEffect>
                                  </p:childTnLst>
                                </p:cTn>
                              </p:par>
                              <p:par>
                                <p:cTn id="38" presetID="5" presetClass="entr" presetSubtype="10" fill="hold" grpId="0" nodeType="withEffect">
                                  <p:stCondLst>
                                    <p:cond delay="0"/>
                                  </p:stCondLst>
                                  <p:childTnLst>
                                    <p:set>
                                      <p:cBhvr>
                                        <p:cTn id="39" dur="1" fill="hold">
                                          <p:stCondLst>
                                            <p:cond delay="0"/>
                                          </p:stCondLst>
                                        </p:cTn>
                                        <p:tgtEl>
                                          <p:spTgt spid="7"/>
                                        </p:tgtEl>
                                        <p:attrNameLst>
                                          <p:attrName>style.visibility</p:attrName>
                                        </p:attrNameLst>
                                      </p:cBhvr>
                                      <p:to>
                                        <p:strVal val="visible"/>
                                      </p:to>
                                    </p:set>
                                    <p:animEffect transition="in" filter="checkerboard(across)">
                                      <p:cBhvr>
                                        <p:cTn id="40" dur="1000"/>
                                        <p:tgtEl>
                                          <p:spTgt spid="7"/>
                                        </p:tgtEl>
                                      </p:cBhvr>
                                    </p:animEffect>
                                  </p:childTnLst>
                                </p:cTn>
                              </p:par>
                            </p:childTnLst>
                          </p:cTn>
                        </p:par>
                        <p:par>
                          <p:cTn id="41" fill="hold">
                            <p:stCondLst>
                              <p:cond delay="1000"/>
                            </p:stCondLst>
                            <p:childTnLst>
                              <p:par>
                                <p:cTn id="42" presetID="5" presetClass="entr" presetSubtype="10" fill="hold" nodeType="afterEffect">
                                  <p:stCondLst>
                                    <p:cond delay="500"/>
                                  </p:stCondLst>
                                  <p:childTnLst>
                                    <p:set>
                                      <p:cBhvr>
                                        <p:cTn id="43" dur="1" fill="hold">
                                          <p:stCondLst>
                                            <p:cond delay="0"/>
                                          </p:stCondLst>
                                        </p:cTn>
                                        <p:tgtEl>
                                          <p:spTgt spid="16"/>
                                        </p:tgtEl>
                                        <p:attrNameLst>
                                          <p:attrName>style.visibility</p:attrName>
                                        </p:attrNameLst>
                                      </p:cBhvr>
                                      <p:to>
                                        <p:strVal val="visible"/>
                                      </p:to>
                                    </p:set>
                                    <p:animEffect transition="in" filter="checkerboard(across)">
                                      <p:cBhvr>
                                        <p:cTn id="44" dur="1000"/>
                                        <p:tgtEl>
                                          <p:spTgt spid="16"/>
                                        </p:tgtEl>
                                      </p:cBhvr>
                                    </p:animEffect>
                                  </p:childTnLst>
                                </p:cTn>
                              </p:par>
                              <p:par>
                                <p:cTn id="45" presetID="5" presetClass="entr" presetSubtype="10" fill="hold" nodeType="withEffect">
                                  <p:stCondLst>
                                    <p:cond delay="500"/>
                                  </p:stCondLst>
                                  <p:childTnLst>
                                    <p:set>
                                      <p:cBhvr>
                                        <p:cTn id="46" dur="1" fill="hold">
                                          <p:stCondLst>
                                            <p:cond delay="0"/>
                                          </p:stCondLst>
                                        </p:cTn>
                                        <p:tgtEl>
                                          <p:spTgt spid="14"/>
                                        </p:tgtEl>
                                        <p:attrNameLst>
                                          <p:attrName>style.visibility</p:attrName>
                                        </p:attrNameLst>
                                      </p:cBhvr>
                                      <p:to>
                                        <p:strVal val="visible"/>
                                      </p:to>
                                    </p:set>
                                    <p:animEffect transition="in" filter="checkerboard(across)">
                                      <p:cBhvr>
                                        <p:cTn id="47" dur="1000"/>
                                        <p:tgtEl>
                                          <p:spTgt spid="14"/>
                                        </p:tgtEl>
                                      </p:cBhvr>
                                    </p:animEffect>
                                  </p:childTnLst>
                                </p:cTn>
                              </p:par>
                              <p:par>
                                <p:cTn id="48" presetID="5" presetClass="entr" presetSubtype="10" fill="hold" grpId="0" nodeType="withEffect">
                                  <p:stCondLst>
                                    <p:cond delay="500"/>
                                  </p:stCondLst>
                                  <p:childTnLst>
                                    <p:set>
                                      <p:cBhvr>
                                        <p:cTn id="49" dur="1" fill="hold">
                                          <p:stCondLst>
                                            <p:cond delay="0"/>
                                          </p:stCondLst>
                                        </p:cTn>
                                        <p:tgtEl>
                                          <p:spTgt spid="9"/>
                                        </p:tgtEl>
                                        <p:attrNameLst>
                                          <p:attrName>style.visibility</p:attrName>
                                        </p:attrNameLst>
                                      </p:cBhvr>
                                      <p:to>
                                        <p:strVal val="visible"/>
                                      </p:to>
                                    </p:set>
                                    <p:animEffect transition="in" filter="checkerboard(across)">
                                      <p:cBhvr>
                                        <p:cTn id="50" dur="1000"/>
                                        <p:tgtEl>
                                          <p:spTgt spid="9"/>
                                        </p:tgtEl>
                                      </p:cBhvr>
                                    </p:animEffect>
                                  </p:childTnLst>
                                </p:cTn>
                              </p:par>
                              <p:par>
                                <p:cTn id="51" presetID="5" presetClass="entr" presetSubtype="10" fill="hold" nodeType="withEffect">
                                  <p:stCondLst>
                                    <p:cond delay="500"/>
                                  </p:stCondLst>
                                  <p:childTnLst>
                                    <p:set>
                                      <p:cBhvr>
                                        <p:cTn id="52" dur="1" fill="hold">
                                          <p:stCondLst>
                                            <p:cond delay="0"/>
                                          </p:stCondLst>
                                        </p:cTn>
                                        <p:tgtEl>
                                          <p:spTgt spid="12">
                                            <p:txEl>
                                              <p:pRg st="0" end="0"/>
                                            </p:txEl>
                                          </p:spTgt>
                                        </p:tgtEl>
                                        <p:attrNameLst>
                                          <p:attrName>style.visibility</p:attrName>
                                        </p:attrNameLst>
                                      </p:cBhvr>
                                      <p:to>
                                        <p:strVal val="visible"/>
                                      </p:to>
                                    </p:set>
                                    <p:animEffect transition="in" filter="checkerboard(across)">
                                      <p:cBhvr>
                                        <p:cTn id="53"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7" grpId="0"/>
      <p:bldP spid="8" grpId="0"/>
      <p:bldP spid="9" grpId="0"/>
      <p:bldP spid="6"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4989671" y="2929558"/>
            <a:ext cx="1800225" cy="1871662"/>
            <a:chOff x="1474" y="300"/>
            <a:chExt cx="1406" cy="1134"/>
          </a:xfrm>
        </p:grpSpPr>
        <p:sp>
          <p:nvSpPr>
            <p:cNvPr id="326659" name="Oval 3"/>
            <p:cNvSpPr>
              <a:spLocks noChangeArrowheads="1"/>
            </p:cNvSpPr>
            <p:nvPr/>
          </p:nvSpPr>
          <p:spPr bwMode="auto">
            <a:xfrm>
              <a:off x="1755" y="438"/>
              <a:ext cx="71" cy="194"/>
            </a:xfrm>
            <a:prstGeom prst="ellipse">
              <a:avLst/>
            </a:prstGeom>
            <a:solidFill>
              <a:schemeClr val="folHlink"/>
            </a:solidFill>
            <a:ln w="9525">
              <a:noFill/>
              <a:round/>
              <a:headEnd/>
              <a:tailEnd/>
            </a:ln>
            <a:effectLst/>
          </p:spPr>
          <p:txBody>
            <a:bodyPr wrap="none" anchor="ctr"/>
            <a:lstStyle/>
            <a:p>
              <a:endParaRPr lang="ja-JP" altLang="en-US"/>
            </a:p>
          </p:txBody>
        </p:sp>
        <p:sp>
          <p:nvSpPr>
            <p:cNvPr id="326660" name="Oval 4"/>
            <p:cNvSpPr>
              <a:spLocks noChangeArrowheads="1"/>
            </p:cNvSpPr>
            <p:nvPr/>
          </p:nvSpPr>
          <p:spPr bwMode="auto">
            <a:xfrm>
              <a:off x="2528" y="438"/>
              <a:ext cx="71" cy="194"/>
            </a:xfrm>
            <a:prstGeom prst="ellipse">
              <a:avLst/>
            </a:prstGeom>
            <a:solidFill>
              <a:schemeClr val="folHlink"/>
            </a:solidFill>
            <a:ln w="9525">
              <a:noFill/>
              <a:round/>
              <a:headEnd/>
              <a:tailEnd/>
            </a:ln>
            <a:effectLst/>
          </p:spPr>
          <p:txBody>
            <a:bodyPr wrap="none" anchor="ctr"/>
            <a:lstStyle/>
            <a:p>
              <a:endParaRPr lang="ja-JP" altLang="en-US"/>
            </a:p>
          </p:txBody>
        </p:sp>
        <p:sp>
          <p:nvSpPr>
            <p:cNvPr id="326661" name="Oval 5"/>
            <p:cNvSpPr>
              <a:spLocks noChangeArrowheads="1"/>
            </p:cNvSpPr>
            <p:nvPr/>
          </p:nvSpPr>
          <p:spPr bwMode="auto">
            <a:xfrm rot="1103326">
              <a:off x="2493" y="549"/>
              <a:ext cx="140" cy="277"/>
            </a:xfrm>
            <a:prstGeom prst="ellipse">
              <a:avLst/>
            </a:prstGeom>
            <a:solidFill>
              <a:srgbClr val="FF6600"/>
            </a:solidFill>
            <a:ln w="9525">
              <a:noFill/>
              <a:round/>
              <a:headEnd/>
              <a:tailEnd/>
            </a:ln>
            <a:effectLst/>
          </p:spPr>
          <p:txBody>
            <a:bodyPr wrap="none" anchor="ctr"/>
            <a:lstStyle/>
            <a:p>
              <a:endParaRPr lang="ja-JP" altLang="en-US"/>
            </a:p>
          </p:txBody>
        </p:sp>
        <p:sp>
          <p:nvSpPr>
            <p:cNvPr id="326662" name="Oval 6"/>
            <p:cNvSpPr>
              <a:spLocks noChangeArrowheads="1"/>
            </p:cNvSpPr>
            <p:nvPr/>
          </p:nvSpPr>
          <p:spPr bwMode="auto">
            <a:xfrm rot="-1003375">
              <a:off x="1720" y="549"/>
              <a:ext cx="140" cy="277"/>
            </a:xfrm>
            <a:prstGeom prst="ellipse">
              <a:avLst/>
            </a:prstGeom>
            <a:solidFill>
              <a:srgbClr val="FF6600"/>
            </a:solidFill>
            <a:ln w="9525">
              <a:noFill/>
              <a:round/>
              <a:headEnd/>
              <a:tailEnd/>
            </a:ln>
            <a:effectLst/>
          </p:spPr>
          <p:txBody>
            <a:bodyPr wrap="none" anchor="ctr"/>
            <a:lstStyle/>
            <a:p>
              <a:endParaRPr lang="ja-JP" altLang="en-US"/>
            </a:p>
          </p:txBody>
        </p:sp>
        <p:grpSp>
          <p:nvGrpSpPr>
            <p:cNvPr id="3" name="Group 7"/>
            <p:cNvGrpSpPr>
              <a:grpSpLocks/>
            </p:cNvGrpSpPr>
            <p:nvPr/>
          </p:nvGrpSpPr>
          <p:grpSpPr bwMode="auto">
            <a:xfrm>
              <a:off x="1474" y="300"/>
              <a:ext cx="1406" cy="1134"/>
              <a:chOff x="2608" y="1661"/>
              <a:chExt cx="1950" cy="1905"/>
            </a:xfrm>
          </p:grpSpPr>
          <p:grpSp>
            <p:nvGrpSpPr>
              <p:cNvPr id="4" name="Group 8"/>
              <p:cNvGrpSpPr>
                <a:grpSpLocks/>
              </p:cNvGrpSpPr>
              <p:nvPr/>
            </p:nvGrpSpPr>
            <p:grpSpPr bwMode="auto">
              <a:xfrm>
                <a:off x="2608" y="1661"/>
                <a:ext cx="1950" cy="1905"/>
                <a:chOff x="703" y="1979"/>
                <a:chExt cx="1633" cy="1814"/>
              </a:xfrm>
            </p:grpSpPr>
            <p:sp>
              <p:nvSpPr>
                <p:cNvPr id="326665" name="Rectangle 9"/>
                <p:cNvSpPr>
                  <a:spLocks noChangeArrowheads="1"/>
                </p:cNvSpPr>
                <p:nvPr/>
              </p:nvSpPr>
              <p:spPr bwMode="auto">
                <a:xfrm>
                  <a:off x="703" y="2976"/>
                  <a:ext cx="1633" cy="817"/>
                </a:xfrm>
                <a:prstGeom prst="rect">
                  <a:avLst/>
                </a:prstGeom>
                <a:solidFill>
                  <a:srgbClr val="FF6600"/>
                </a:solidFill>
                <a:ln w="9525">
                  <a:noFill/>
                  <a:miter lim="800000"/>
                  <a:headEnd/>
                  <a:tailEnd/>
                </a:ln>
                <a:effectLst/>
              </p:spPr>
              <p:txBody>
                <a:bodyPr wrap="none" anchor="ctr"/>
                <a:lstStyle/>
                <a:p>
                  <a:endParaRPr lang="ja-JP" altLang="en-US"/>
                </a:p>
              </p:txBody>
            </p:sp>
            <p:grpSp>
              <p:nvGrpSpPr>
                <p:cNvPr id="5" name="Group 10"/>
                <p:cNvGrpSpPr>
                  <a:grpSpLocks/>
                </p:cNvGrpSpPr>
                <p:nvPr/>
              </p:nvGrpSpPr>
              <p:grpSpPr bwMode="auto">
                <a:xfrm>
                  <a:off x="703" y="1979"/>
                  <a:ext cx="1633" cy="1769"/>
                  <a:chOff x="703" y="2024"/>
                  <a:chExt cx="1633" cy="1769"/>
                </a:xfrm>
              </p:grpSpPr>
              <p:sp>
                <p:nvSpPr>
                  <p:cNvPr id="326667" name="Oval 11"/>
                  <p:cNvSpPr>
                    <a:spLocks noChangeArrowheads="1"/>
                  </p:cNvSpPr>
                  <p:nvPr/>
                </p:nvSpPr>
                <p:spPr bwMode="auto">
                  <a:xfrm>
                    <a:off x="703" y="2341"/>
                    <a:ext cx="1633" cy="1451"/>
                  </a:xfrm>
                  <a:prstGeom prst="ellipse">
                    <a:avLst/>
                  </a:prstGeom>
                  <a:solidFill>
                    <a:srgbClr val="FF6600"/>
                  </a:solidFill>
                  <a:ln w="9525">
                    <a:noFill/>
                    <a:round/>
                    <a:headEnd/>
                    <a:tailEnd/>
                  </a:ln>
                  <a:effectLst/>
                </p:spPr>
                <p:txBody>
                  <a:bodyPr wrap="none" anchor="ctr"/>
                  <a:lstStyle/>
                  <a:p>
                    <a:endParaRPr lang="ja-JP" altLang="en-US"/>
                  </a:p>
                </p:txBody>
              </p:sp>
              <p:sp>
                <p:nvSpPr>
                  <p:cNvPr id="326668" name="Rectangle 12"/>
                  <p:cNvSpPr>
                    <a:spLocks noChangeArrowheads="1"/>
                  </p:cNvSpPr>
                  <p:nvPr/>
                </p:nvSpPr>
                <p:spPr bwMode="auto">
                  <a:xfrm>
                    <a:off x="884" y="2931"/>
                    <a:ext cx="1270" cy="862"/>
                  </a:xfrm>
                  <a:prstGeom prst="rect">
                    <a:avLst/>
                  </a:prstGeom>
                  <a:solidFill>
                    <a:srgbClr val="FFCCCC"/>
                  </a:solidFill>
                  <a:ln w="9525">
                    <a:noFill/>
                    <a:miter lim="800000"/>
                    <a:headEnd/>
                    <a:tailEnd/>
                  </a:ln>
                  <a:effectLst/>
                </p:spPr>
                <p:txBody>
                  <a:bodyPr wrap="none" anchor="ctr"/>
                  <a:lstStyle/>
                  <a:p>
                    <a:endParaRPr lang="ja-JP" altLang="en-US"/>
                  </a:p>
                </p:txBody>
              </p:sp>
              <p:sp>
                <p:nvSpPr>
                  <p:cNvPr id="326669" name="Oval 13"/>
                  <p:cNvSpPr>
                    <a:spLocks noChangeArrowheads="1"/>
                  </p:cNvSpPr>
                  <p:nvPr/>
                </p:nvSpPr>
                <p:spPr bwMode="auto">
                  <a:xfrm>
                    <a:off x="884" y="2432"/>
                    <a:ext cx="1270" cy="1134"/>
                  </a:xfrm>
                  <a:prstGeom prst="ellipse">
                    <a:avLst/>
                  </a:prstGeom>
                  <a:solidFill>
                    <a:srgbClr val="FFCCCC"/>
                  </a:solidFill>
                  <a:ln w="9525">
                    <a:noFill/>
                    <a:round/>
                    <a:headEnd/>
                    <a:tailEnd/>
                  </a:ln>
                  <a:effectLst/>
                </p:spPr>
                <p:txBody>
                  <a:bodyPr wrap="none" anchor="ctr"/>
                  <a:lstStyle/>
                  <a:p>
                    <a:endParaRPr lang="ja-JP" altLang="en-US"/>
                  </a:p>
                </p:txBody>
              </p:sp>
              <p:sp>
                <p:nvSpPr>
                  <p:cNvPr id="326670" name="Oval 14"/>
                  <p:cNvSpPr>
                    <a:spLocks noChangeArrowheads="1"/>
                  </p:cNvSpPr>
                  <p:nvPr/>
                </p:nvSpPr>
                <p:spPr bwMode="auto">
                  <a:xfrm rot="-714607">
                    <a:off x="1474" y="2296"/>
                    <a:ext cx="528" cy="917"/>
                  </a:xfrm>
                  <a:prstGeom prst="ellipse">
                    <a:avLst/>
                  </a:prstGeom>
                  <a:solidFill>
                    <a:srgbClr val="FF6600"/>
                  </a:solidFill>
                  <a:ln w="9525">
                    <a:noFill/>
                    <a:round/>
                    <a:headEnd/>
                    <a:tailEnd/>
                  </a:ln>
                  <a:effectLst/>
                </p:spPr>
                <p:txBody>
                  <a:bodyPr wrap="none" anchor="ctr"/>
                  <a:lstStyle/>
                  <a:p>
                    <a:endParaRPr lang="ja-JP" altLang="en-US"/>
                  </a:p>
                </p:txBody>
              </p:sp>
              <p:sp>
                <p:nvSpPr>
                  <p:cNvPr id="326671" name="Oval 15"/>
                  <p:cNvSpPr>
                    <a:spLocks noChangeArrowheads="1"/>
                  </p:cNvSpPr>
                  <p:nvPr/>
                </p:nvSpPr>
                <p:spPr bwMode="auto">
                  <a:xfrm rot="775560">
                    <a:off x="975" y="2323"/>
                    <a:ext cx="528" cy="917"/>
                  </a:xfrm>
                  <a:prstGeom prst="ellipse">
                    <a:avLst/>
                  </a:prstGeom>
                  <a:solidFill>
                    <a:srgbClr val="FF6600"/>
                  </a:solidFill>
                  <a:ln w="9525">
                    <a:noFill/>
                    <a:round/>
                    <a:headEnd/>
                    <a:tailEnd/>
                  </a:ln>
                  <a:effectLst/>
                </p:spPr>
                <p:txBody>
                  <a:bodyPr wrap="none" anchor="ctr"/>
                  <a:lstStyle/>
                  <a:p>
                    <a:endParaRPr lang="ja-JP" altLang="en-US"/>
                  </a:p>
                </p:txBody>
              </p:sp>
              <p:grpSp>
                <p:nvGrpSpPr>
                  <p:cNvPr id="6" name="Group 16"/>
                  <p:cNvGrpSpPr>
                    <a:grpSpLocks/>
                  </p:cNvGrpSpPr>
                  <p:nvPr/>
                </p:nvGrpSpPr>
                <p:grpSpPr bwMode="auto">
                  <a:xfrm>
                    <a:off x="1066" y="2024"/>
                    <a:ext cx="907" cy="1134"/>
                    <a:chOff x="2018" y="2432"/>
                    <a:chExt cx="1361" cy="1587"/>
                  </a:xfrm>
                </p:grpSpPr>
                <p:sp>
                  <p:nvSpPr>
                    <p:cNvPr id="326673" name="Oval 17"/>
                    <p:cNvSpPr>
                      <a:spLocks noChangeArrowheads="1"/>
                    </p:cNvSpPr>
                    <p:nvPr/>
                  </p:nvSpPr>
                  <p:spPr bwMode="auto">
                    <a:xfrm>
                      <a:off x="2018"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674" name="Oval 18"/>
                    <p:cNvSpPr>
                      <a:spLocks noChangeArrowheads="1"/>
                    </p:cNvSpPr>
                    <p:nvPr/>
                  </p:nvSpPr>
                  <p:spPr bwMode="auto">
                    <a:xfrm>
                      <a:off x="2653"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675" name="Rectangle 19"/>
                    <p:cNvSpPr>
                      <a:spLocks noChangeArrowheads="1"/>
                    </p:cNvSpPr>
                    <p:nvPr/>
                  </p:nvSpPr>
                  <p:spPr bwMode="auto">
                    <a:xfrm>
                      <a:off x="2018" y="2659"/>
                      <a:ext cx="1361" cy="408"/>
                    </a:xfrm>
                    <a:prstGeom prst="rect">
                      <a:avLst/>
                    </a:prstGeom>
                    <a:solidFill>
                      <a:schemeClr val="tx1"/>
                    </a:solidFill>
                    <a:ln w="9525">
                      <a:noFill/>
                      <a:miter lim="800000"/>
                      <a:headEnd/>
                      <a:tailEnd/>
                    </a:ln>
                    <a:effectLst/>
                  </p:spPr>
                  <p:txBody>
                    <a:bodyPr wrap="none" anchor="ctr"/>
                    <a:lstStyle/>
                    <a:p>
                      <a:endParaRPr lang="ja-JP" altLang="en-US"/>
                    </a:p>
                  </p:txBody>
                </p:sp>
                <p:sp>
                  <p:nvSpPr>
                    <p:cNvPr id="326676" name="Oval 20"/>
                    <p:cNvSpPr>
                      <a:spLocks noChangeArrowheads="1"/>
                    </p:cNvSpPr>
                    <p:nvPr/>
                  </p:nvSpPr>
                  <p:spPr bwMode="auto">
                    <a:xfrm>
                      <a:off x="2018" y="2795"/>
                      <a:ext cx="1361" cy="576"/>
                    </a:xfrm>
                    <a:prstGeom prst="ellipse">
                      <a:avLst/>
                    </a:prstGeom>
                    <a:solidFill>
                      <a:schemeClr val="tx1"/>
                    </a:solidFill>
                    <a:ln w="9525">
                      <a:noFill/>
                      <a:round/>
                      <a:headEnd/>
                      <a:tailEnd/>
                    </a:ln>
                    <a:effectLst/>
                  </p:spPr>
                  <p:txBody>
                    <a:bodyPr wrap="none" anchor="ctr"/>
                    <a:lstStyle/>
                    <a:p>
                      <a:endParaRPr lang="ja-JP" altLang="en-US"/>
                    </a:p>
                  </p:txBody>
                </p:sp>
                <p:sp>
                  <p:nvSpPr>
                    <p:cNvPr id="326677" name="Oval 21"/>
                    <p:cNvSpPr>
                      <a:spLocks noChangeArrowheads="1"/>
                    </p:cNvSpPr>
                    <p:nvPr/>
                  </p:nvSpPr>
                  <p:spPr bwMode="auto">
                    <a:xfrm rot="1138413">
                      <a:off x="2064" y="2704"/>
                      <a:ext cx="576" cy="1315"/>
                    </a:xfrm>
                    <a:prstGeom prst="ellipse">
                      <a:avLst/>
                    </a:prstGeom>
                    <a:solidFill>
                      <a:schemeClr val="tx1"/>
                    </a:solidFill>
                    <a:ln w="9525">
                      <a:noFill/>
                      <a:round/>
                      <a:headEnd/>
                      <a:tailEnd/>
                    </a:ln>
                    <a:effectLst/>
                  </p:spPr>
                  <p:txBody>
                    <a:bodyPr wrap="none" anchor="ctr"/>
                    <a:lstStyle/>
                    <a:p>
                      <a:endParaRPr lang="ja-JP" altLang="en-US"/>
                    </a:p>
                  </p:txBody>
                </p:sp>
                <p:sp>
                  <p:nvSpPr>
                    <p:cNvPr id="326678" name="Oval 22"/>
                    <p:cNvSpPr>
                      <a:spLocks noChangeArrowheads="1"/>
                    </p:cNvSpPr>
                    <p:nvPr/>
                  </p:nvSpPr>
                  <p:spPr bwMode="auto">
                    <a:xfrm rot="-888786">
                      <a:off x="2699" y="2704"/>
                      <a:ext cx="576" cy="1315"/>
                    </a:xfrm>
                    <a:prstGeom prst="ellipse">
                      <a:avLst/>
                    </a:prstGeom>
                    <a:solidFill>
                      <a:schemeClr val="tx1"/>
                    </a:solidFill>
                    <a:ln w="9525">
                      <a:noFill/>
                      <a:round/>
                      <a:headEnd/>
                      <a:tailEnd/>
                    </a:ln>
                    <a:effectLst/>
                  </p:spPr>
                  <p:txBody>
                    <a:bodyPr wrap="none" anchor="ctr"/>
                    <a:lstStyle/>
                    <a:p>
                      <a:endParaRPr lang="ja-JP" altLang="en-US"/>
                    </a:p>
                  </p:txBody>
                </p:sp>
              </p:grpSp>
            </p:grpSp>
          </p:grpSp>
          <p:sp>
            <p:nvSpPr>
              <p:cNvPr id="326679" name="AutoShape 23"/>
              <p:cNvSpPr>
                <a:spLocks noChangeArrowheads="1"/>
              </p:cNvSpPr>
              <p:nvPr/>
            </p:nvSpPr>
            <p:spPr bwMode="auto">
              <a:xfrm>
                <a:off x="3470" y="2523"/>
                <a:ext cx="182" cy="90"/>
              </a:xfrm>
              <a:prstGeom prst="triangle">
                <a:avLst>
                  <a:gd name="adj" fmla="val 50000"/>
                </a:avLst>
              </a:prstGeom>
              <a:solidFill>
                <a:srgbClr val="FF6600"/>
              </a:solidFill>
              <a:ln w="9525">
                <a:noFill/>
                <a:miter lim="800000"/>
                <a:headEnd/>
                <a:tailEnd/>
              </a:ln>
              <a:effectLst/>
            </p:spPr>
            <p:txBody>
              <a:bodyPr wrap="none" anchor="ctr"/>
              <a:lstStyle/>
              <a:p>
                <a:endParaRPr lang="ja-JP" altLang="en-US"/>
              </a:p>
            </p:txBody>
          </p:sp>
          <p:sp>
            <p:nvSpPr>
              <p:cNvPr id="326680" name="Rectangle 24"/>
              <p:cNvSpPr>
                <a:spLocks noChangeArrowheads="1"/>
              </p:cNvSpPr>
              <p:nvPr/>
            </p:nvSpPr>
            <p:spPr bwMode="auto">
              <a:xfrm>
                <a:off x="4105" y="2296"/>
                <a:ext cx="227" cy="227"/>
              </a:xfrm>
              <a:prstGeom prst="rect">
                <a:avLst/>
              </a:prstGeom>
              <a:solidFill>
                <a:srgbClr val="FF6600"/>
              </a:solidFill>
              <a:ln w="9525">
                <a:noFill/>
                <a:miter lim="800000"/>
                <a:headEnd/>
                <a:tailEnd/>
              </a:ln>
              <a:effectLst/>
            </p:spPr>
            <p:txBody>
              <a:bodyPr wrap="none" anchor="ctr"/>
              <a:lstStyle/>
              <a:p>
                <a:endParaRPr lang="ja-JP" altLang="en-US"/>
              </a:p>
            </p:txBody>
          </p:sp>
          <p:sp>
            <p:nvSpPr>
              <p:cNvPr id="326681" name="Rectangle 25"/>
              <p:cNvSpPr>
                <a:spLocks noChangeArrowheads="1"/>
              </p:cNvSpPr>
              <p:nvPr/>
            </p:nvSpPr>
            <p:spPr bwMode="auto">
              <a:xfrm>
                <a:off x="2789" y="2341"/>
                <a:ext cx="227" cy="227"/>
              </a:xfrm>
              <a:prstGeom prst="rect">
                <a:avLst/>
              </a:prstGeom>
              <a:solidFill>
                <a:srgbClr val="FF6600"/>
              </a:solidFill>
              <a:ln w="9525">
                <a:noFill/>
                <a:miter lim="800000"/>
                <a:headEnd/>
                <a:tailEnd/>
              </a:ln>
              <a:effectLst/>
            </p:spPr>
            <p:txBody>
              <a:bodyPr wrap="none" anchor="ctr"/>
              <a:lstStyle/>
              <a:p>
                <a:endParaRPr lang="ja-JP" altLang="en-US"/>
              </a:p>
            </p:txBody>
          </p:sp>
        </p:grpSp>
      </p:grpSp>
      <p:grpSp>
        <p:nvGrpSpPr>
          <p:cNvPr id="7" name="Group 26"/>
          <p:cNvGrpSpPr>
            <a:grpSpLocks/>
          </p:cNvGrpSpPr>
          <p:nvPr/>
        </p:nvGrpSpPr>
        <p:grpSpPr bwMode="auto">
          <a:xfrm>
            <a:off x="8014007" y="2569518"/>
            <a:ext cx="1800225" cy="2249488"/>
            <a:chOff x="2971" y="1741"/>
            <a:chExt cx="1134" cy="1417"/>
          </a:xfrm>
        </p:grpSpPr>
        <p:grpSp>
          <p:nvGrpSpPr>
            <p:cNvPr id="8" name="Group 27"/>
            <p:cNvGrpSpPr>
              <a:grpSpLocks/>
            </p:cNvGrpSpPr>
            <p:nvPr/>
          </p:nvGrpSpPr>
          <p:grpSpPr bwMode="auto">
            <a:xfrm>
              <a:off x="2971" y="1933"/>
              <a:ext cx="1134" cy="1225"/>
              <a:chOff x="2562" y="1026"/>
              <a:chExt cx="1859" cy="1814"/>
            </a:xfrm>
          </p:grpSpPr>
          <p:grpSp>
            <p:nvGrpSpPr>
              <p:cNvPr id="9" name="Group 28"/>
              <p:cNvGrpSpPr>
                <a:grpSpLocks/>
              </p:cNvGrpSpPr>
              <p:nvPr/>
            </p:nvGrpSpPr>
            <p:grpSpPr bwMode="auto">
              <a:xfrm>
                <a:off x="2562" y="1026"/>
                <a:ext cx="1859" cy="1814"/>
                <a:chOff x="2562" y="1026"/>
                <a:chExt cx="1859" cy="1814"/>
              </a:xfrm>
            </p:grpSpPr>
            <p:grpSp>
              <p:nvGrpSpPr>
                <p:cNvPr id="10" name="Group 29"/>
                <p:cNvGrpSpPr>
                  <a:grpSpLocks/>
                </p:cNvGrpSpPr>
                <p:nvPr/>
              </p:nvGrpSpPr>
              <p:grpSpPr bwMode="auto">
                <a:xfrm>
                  <a:off x="2562" y="1026"/>
                  <a:ext cx="1859" cy="1814"/>
                  <a:chOff x="295" y="1979"/>
                  <a:chExt cx="1633" cy="1634"/>
                </a:xfrm>
              </p:grpSpPr>
              <p:sp>
                <p:nvSpPr>
                  <p:cNvPr id="326686" name="Oval 30"/>
                  <p:cNvSpPr>
                    <a:spLocks noChangeArrowheads="1"/>
                  </p:cNvSpPr>
                  <p:nvPr/>
                </p:nvSpPr>
                <p:spPr bwMode="auto">
                  <a:xfrm>
                    <a:off x="295" y="2211"/>
                    <a:ext cx="1633" cy="1270"/>
                  </a:xfrm>
                  <a:prstGeom prst="ellipse">
                    <a:avLst/>
                  </a:prstGeom>
                  <a:solidFill>
                    <a:srgbClr val="FF6600"/>
                  </a:solidFill>
                  <a:ln w="9525">
                    <a:noFill/>
                    <a:round/>
                    <a:headEnd/>
                    <a:tailEnd/>
                  </a:ln>
                  <a:effectLst/>
                </p:spPr>
                <p:txBody>
                  <a:bodyPr wrap="none" anchor="ctr"/>
                  <a:lstStyle/>
                  <a:p>
                    <a:endParaRPr lang="ja-JP" altLang="en-US"/>
                  </a:p>
                </p:txBody>
              </p:sp>
              <p:grpSp>
                <p:nvGrpSpPr>
                  <p:cNvPr id="11" name="Group 31"/>
                  <p:cNvGrpSpPr>
                    <a:grpSpLocks/>
                  </p:cNvGrpSpPr>
                  <p:nvPr/>
                </p:nvGrpSpPr>
                <p:grpSpPr bwMode="auto">
                  <a:xfrm>
                    <a:off x="295" y="1979"/>
                    <a:ext cx="1633" cy="1634"/>
                    <a:chOff x="295" y="1888"/>
                    <a:chExt cx="1633" cy="1634"/>
                  </a:xfrm>
                </p:grpSpPr>
                <p:sp>
                  <p:nvSpPr>
                    <p:cNvPr id="326688" name="Oval 32"/>
                    <p:cNvSpPr>
                      <a:spLocks noChangeArrowheads="1"/>
                    </p:cNvSpPr>
                    <p:nvPr/>
                  </p:nvSpPr>
                  <p:spPr bwMode="auto">
                    <a:xfrm rot="688791">
                      <a:off x="1519" y="2115"/>
                      <a:ext cx="227" cy="499"/>
                    </a:xfrm>
                    <a:prstGeom prst="ellipse">
                      <a:avLst/>
                    </a:prstGeom>
                    <a:solidFill>
                      <a:srgbClr val="FF6600"/>
                    </a:solidFill>
                    <a:ln w="9525">
                      <a:noFill/>
                      <a:round/>
                      <a:headEnd/>
                      <a:tailEnd/>
                    </a:ln>
                    <a:effectLst/>
                  </p:spPr>
                  <p:txBody>
                    <a:bodyPr wrap="none" anchor="ctr"/>
                    <a:lstStyle/>
                    <a:p>
                      <a:endParaRPr lang="ja-JP" altLang="en-US"/>
                    </a:p>
                  </p:txBody>
                </p:sp>
                <p:sp>
                  <p:nvSpPr>
                    <p:cNvPr id="326689" name="Rectangle 33"/>
                    <p:cNvSpPr>
                      <a:spLocks noChangeArrowheads="1"/>
                    </p:cNvSpPr>
                    <p:nvPr/>
                  </p:nvSpPr>
                  <p:spPr bwMode="auto">
                    <a:xfrm>
                      <a:off x="295" y="2807"/>
                      <a:ext cx="1633" cy="715"/>
                    </a:xfrm>
                    <a:prstGeom prst="rect">
                      <a:avLst/>
                    </a:prstGeom>
                    <a:solidFill>
                      <a:srgbClr val="FF6600"/>
                    </a:solidFill>
                    <a:ln w="9525">
                      <a:noFill/>
                      <a:miter lim="800000"/>
                      <a:headEnd/>
                      <a:tailEnd/>
                    </a:ln>
                    <a:effectLst/>
                  </p:spPr>
                  <p:txBody>
                    <a:bodyPr wrap="none" anchor="ctr"/>
                    <a:lstStyle/>
                    <a:p>
                      <a:endParaRPr lang="ja-JP" altLang="en-US"/>
                    </a:p>
                  </p:txBody>
                </p:sp>
                <p:sp>
                  <p:nvSpPr>
                    <p:cNvPr id="326690" name="Oval 34"/>
                    <p:cNvSpPr>
                      <a:spLocks noChangeArrowheads="1"/>
                    </p:cNvSpPr>
                    <p:nvPr/>
                  </p:nvSpPr>
                  <p:spPr bwMode="auto">
                    <a:xfrm rot="-1196538">
                      <a:off x="476" y="2205"/>
                      <a:ext cx="227" cy="499"/>
                    </a:xfrm>
                    <a:prstGeom prst="ellipse">
                      <a:avLst/>
                    </a:prstGeom>
                    <a:solidFill>
                      <a:srgbClr val="FF6600"/>
                    </a:solidFill>
                    <a:ln w="9525">
                      <a:noFill/>
                      <a:round/>
                      <a:headEnd/>
                      <a:tailEnd/>
                    </a:ln>
                    <a:effectLst/>
                  </p:spPr>
                  <p:txBody>
                    <a:bodyPr wrap="none" anchor="ctr"/>
                    <a:lstStyle/>
                    <a:p>
                      <a:endParaRPr lang="ja-JP" altLang="en-US"/>
                    </a:p>
                  </p:txBody>
                </p:sp>
                <p:sp>
                  <p:nvSpPr>
                    <p:cNvPr id="326691" name="Rectangle 35"/>
                    <p:cNvSpPr>
                      <a:spLocks noChangeArrowheads="1"/>
                    </p:cNvSpPr>
                    <p:nvPr/>
                  </p:nvSpPr>
                  <p:spPr bwMode="auto">
                    <a:xfrm>
                      <a:off x="476" y="2682"/>
                      <a:ext cx="1270" cy="755"/>
                    </a:xfrm>
                    <a:prstGeom prst="rect">
                      <a:avLst/>
                    </a:prstGeom>
                    <a:solidFill>
                      <a:srgbClr val="FFCCCC"/>
                    </a:solidFill>
                    <a:ln w="9525">
                      <a:noFill/>
                      <a:miter lim="800000"/>
                      <a:headEnd/>
                      <a:tailEnd/>
                    </a:ln>
                    <a:effectLst/>
                  </p:spPr>
                  <p:txBody>
                    <a:bodyPr wrap="none" anchor="ctr"/>
                    <a:lstStyle/>
                    <a:p>
                      <a:endParaRPr lang="ja-JP" altLang="en-US"/>
                    </a:p>
                  </p:txBody>
                </p:sp>
                <p:sp>
                  <p:nvSpPr>
                    <p:cNvPr id="326692" name="Oval 36"/>
                    <p:cNvSpPr>
                      <a:spLocks noChangeArrowheads="1"/>
                    </p:cNvSpPr>
                    <p:nvPr/>
                  </p:nvSpPr>
                  <p:spPr bwMode="auto">
                    <a:xfrm>
                      <a:off x="476" y="2245"/>
                      <a:ext cx="1270" cy="993"/>
                    </a:xfrm>
                    <a:prstGeom prst="ellipse">
                      <a:avLst/>
                    </a:prstGeom>
                    <a:solidFill>
                      <a:srgbClr val="FFCCCC"/>
                    </a:solidFill>
                    <a:ln w="9525">
                      <a:noFill/>
                      <a:round/>
                      <a:headEnd/>
                      <a:tailEnd/>
                    </a:ln>
                    <a:effectLst/>
                  </p:spPr>
                  <p:txBody>
                    <a:bodyPr wrap="none" anchor="ctr"/>
                    <a:lstStyle/>
                    <a:p>
                      <a:endParaRPr lang="ja-JP" altLang="en-US"/>
                    </a:p>
                  </p:txBody>
                </p:sp>
                <p:grpSp>
                  <p:nvGrpSpPr>
                    <p:cNvPr id="12" name="Group 37"/>
                    <p:cNvGrpSpPr>
                      <a:grpSpLocks/>
                    </p:cNvGrpSpPr>
                    <p:nvPr/>
                  </p:nvGrpSpPr>
                  <p:grpSpPr bwMode="auto">
                    <a:xfrm>
                      <a:off x="431" y="2160"/>
                      <a:ext cx="1405" cy="827"/>
                      <a:chOff x="2200" y="2126"/>
                      <a:chExt cx="1405" cy="827"/>
                    </a:xfrm>
                  </p:grpSpPr>
                  <p:sp>
                    <p:nvSpPr>
                      <p:cNvPr id="326694" name="Oval 38"/>
                      <p:cNvSpPr>
                        <a:spLocks noChangeArrowheads="1"/>
                      </p:cNvSpPr>
                      <p:nvPr/>
                    </p:nvSpPr>
                    <p:spPr bwMode="auto">
                      <a:xfrm rot="-714607">
                        <a:off x="2835" y="2126"/>
                        <a:ext cx="528" cy="803"/>
                      </a:xfrm>
                      <a:prstGeom prst="ellipse">
                        <a:avLst/>
                      </a:prstGeom>
                      <a:solidFill>
                        <a:srgbClr val="FF6600"/>
                      </a:solidFill>
                      <a:ln w="9525">
                        <a:noFill/>
                        <a:round/>
                        <a:headEnd/>
                        <a:tailEnd/>
                      </a:ln>
                      <a:effectLst/>
                    </p:spPr>
                    <p:txBody>
                      <a:bodyPr wrap="none" anchor="ctr"/>
                      <a:lstStyle/>
                      <a:p>
                        <a:endParaRPr lang="ja-JP" altLang="en-US"/>
                      </a:p>
                    </p:txBody>
                  </p:sp>
                  <p:sp>
                    <p:nvSpPr>
                      <p:cNvPr id="326695" name="Oval 39"/>
                      <p:cNvSpPr>
                        <a:spLocks noChangeArrowheads="1"/>
                      </p:cNvSpPr>
                      <p:nvPr/>
                    </p:nvSpPr>
                    <p:spPr bwMode="auto">
                      <a:xfrm rot="775560">
                        <a:off x="2336" y="2150"/>
                        <a:ext cx="528" cy="803"/>
                      </a:xfrm>
                      <a:prstGeom prst="ellipse">
                        <a:avLst/>
                      </a:prstGeom>
                      <a:solidFill>
                        <a:srgbClr val="FF6600"/>
                      </a:solidFill>
                      <a:ln w="9525">
                        <a:noFill/>
                        <a:round/>
                        <a:headEnd/>
                        <a:tailEnd/>
                      </a:ln>
                      <a:effectLst/>
                    </p:spPr>
                    <p:txBody>
                      <a:bodyPr wrap="none" anchor="ctr"/>
                      <a:lstStyle/>
                      <a:p>
                        <a:endParaRPr lang="ja-JP" altLang="en-US"/>
                      </a:p>
                    </p:txBody>
                  </p:sp>
                  <p:sp>
                    <p:nvSpPr>
                      <p:cNvPr id="326696" name="AutoShape 40"/>
                      <p:cNvSpPr>
                        <a:spLocks noChangeArrowheads="1"/>
                      </p:cNvSpPr>
                      <p:nvPr/>
                    </p:nvSpPr>
                    <p:spPr bwMode="auto">
                      <a:xfrm>
                        <a:off x="2789" y="2568"/>
                        <a:ext cx="136" cy="182"/>
                      </a:xfrm>
                      <a:prstGeom prst="triangle">
                        <a:avLst>
                          <a:gd name="adj" fmla="val 50000"/>
                        </a:avLst>
                      </a:prstGeom>
                      <a:solidFill>
                        <a:srgbClr val="FF6600"/>
                      </a:solidFill>
                      <a:ln w="9525">
                        <a:noFill/>
                        <a:miter lim="800000"/>
                        <a:headEnd/>
                        <a:tailEnd/>
                      </a:ln>
                      <a:effectLst/>
                    </p:spPr>
                    <p:txBody>
                      <a:bodyPr wrap="none" anchor="ctr"/>
                      <a:lstStyle/>
                      <a:p>
                        <a:endParaRPr lang="ja-JP" altLang="en-US"/>
                      </a:p>
                    </p:txBody>
                  </p:sp>
                  <p:sp>
                    <p:nvSpPr>
                      <p:cNvPr id="326697" name="Rectangle 41"/>
                      <p:cNvSpPr>
                        <a:spLocks noChangeArrowheads="1"/>
                      </p:cNvSpPr>
                      <p:nvPr/>
                    </p:nvSpPr>
                    <p:spPr bwMode="auto">
                      <a:xfrm>
                        <a:off x="3334" y="2432"/>
                        <a:ext cx="181" cy="318"/>
                      </a:xfrm>
                      <a:prstGeom prst="rect">
                        <a:avLst/>
                      </a:prstGeom>
                      <a:solidFill>
                        <a:srgbClr val="FF6600"/>
                      </a:solidFill>
                      <a:ln w="9525">
                        <a:noFill/>
                        <a:miter lim="800000"/>
                        <a:headEnd/>
                        <a:tailEnd/>
                      </a:ln>
                      <a:effectLst/>
                    </p:spPr>
                    <p:txBody>
                      <a:bodyPr wrap="none" anchor="ctr"/>
                      <a:lstStyle/>
                      <a:p>
                        <a:endParaRPr lang="ja-JP" altLang="en-US"/>
                      </a:p>
                    </p:txBody>
                  </p:sp>
                  <p:sp>
                    <p:nvSpPr>
                      <p:cNvPr id="326698" name="Rectangle 42"/>
                      <p:cNvSpPr>
                        <a:spLocks noChangeArrowheads="1"/>
                      </p:cNvSpPr>
                      <p:nvPr/>
                    </p:nvSpPr>
                    <p:spPr bwMode="auto">
                      <a:xfrm>
                        <a:off x="3424" y="2659"/>
                        <a:ext cx="181" cy="91"/>
                      </a:xfrm>
                      <a:prstGeom prst="rect">
                        <a:avLst/>
                      </a:prstGeom>
                      <a:solidFill>
                        <a:srgbClr val="FF6600"/>
                      </a:solidFill>
                      <a:ln w="9525">
                        <a:noFill/>
                        <a:miter lim="800000"/>
                        <a:headEnd/>
                        <a:tailEnd/>
                      </a:ln>
                      <a:effectLst/>
                    </p:spPr>
                    <p:txBody>
                      <a:bodyPr wrap="none" anchor="ctr"/>
                      <a:lstStyle/>
                      <a:p>
                        <a:endParaRPr lang="ja-JP" altLang="en-US"/>
                      </a:p>
                    </p:txBody>
                  </p:sp>
                  <p:sp>
                    <p:nvSpPr>
                      <p:cNvPr id="326699" name="Rectangle 43"/>
                      <p:cNvSpPr>
                        <a:spLocks noChangeArrowheads="1"/>
                      </p:cNvSpPr>
                      <p:nvPr/>
                    </p:nvSpPr>
                    <p:spPr bwMode="auto">
                      <a:xfrm>
                        <a:off x="2200" y="2478"/>
                        <a:ext cx="182" cy="272"/>
                      </a:xfrm>
                      <a:prstGeom prst="rect">
                        <a:avLst/>
                      </a:prstGeom>
                      <a:solidFill>
                        <a:srgbClr val="FF6600"/>
                      </a:solidFill>
                      <a:ln w="9525">
                        <a:noFill/>
                        <a:miter lim="800000"/>
                        <a:headEnd/>
                        <a:tailEnd/>
                      </a:ln>
                      <a:effectLst/>
                    </p:spPr>
                    <p:txBody>
                      <a:bodyPr wrap="none" anchor="ctr"/>
                      <a:lstStyle/>
                      <a:p>
                        <a:endParaRPr lang="ja-JP" altLang="en-US"/>
                      </a:p>
                    </p:txBody>
                  </p:sp>
                </p:grpSp>
                <p:sp>
                  <p:nvSpPr>
                    <p:cNvPr id="326700" name="Cloud"/>
                    <p:cNvSpPr>
                      <a:spLocks noChangeAspect="1" noEditPoints="1" noChangeArrowheads="1"/>
                    </p:cNvSpPr>
                    <p:nvPr/>
                  </p:nvSpPr>
                  <p:spPr bwMode="auto">
                    <a:xfrm rot="6281668">
                      <a:off x="1289" y="2417"/>
                      <a:ext cx="499" cy="75"/>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82400"/>
                    </a:solidFill>
                    <a:ln w="9525">
                      <a:solidFill>
                        <a:srgbClr val="000000"/>
                      </a:solidFill>
                      <a:miter lim="800000"/>
                      <a:headEnd/>
                      <a:tailEnd/>
                    </a:ln>
                    <a:effectLst/>
                  </p:spPr>
                  <p:txBody>
                    <a:bodyPr/>
                    <a:lstStyle/>
                    <a:p>
                      <a:endParaRPr lang="ja-JP" altLang="en-US"/>
                    </a:p>
                  </p:txBody>
                </p:sp>
                <p:sp>
                  <p:nvSpPr>
                    <p:cNvPr id="326701" name="Oval 45"/>
                    <p:cNvSpPr>
                      <a:spLocks noChangeArrowheads="1"/>
                    </p:cNvSpPr>
                    <p:nvPr/>
                  </p:nvSpPr>
                  <p:spPr bwMode="auto">
                    <a:xfrm rot="506366">
                      <a:off x="1519" y="2116"/>
                      <a:ext cx="91" cy="182"/>
                    </a:xfrm>
                    <a:prstGeom prst="ellipse">
                      <a:avLst/>
                    </a:prstGeom>
                    <a:solidFill>
                      <a:schemeClr val="folHlink"/>
                    </a:solidFill>
                    <a:ln w="9525">
                      <a:noFill/>
                      <a:round/>
                      <a:headEnd/>
                      <a:tailEnd/>
                    </a:ln>
                    <a:effectLst/>
                  </p:spPr>
                  <p:txBody>
                    <a:bodyPr wrap="none" anchor="ctr"/>
                    <a:lstStyle/>
                    <a:p>
                      <a:endParaRPr lang="ja-JP" altLang="en-US"/>
                    </a:p>
                  </p:txBody>
                </p:sp>
                <p:sp>
                  <p:nvSpPr>
                    <p:cNvPr id="326702" name="Cloud"/>
                    <p:cNvSpPr>
                      <a:spLocks noChangeAspect="1" noEditPoints="1" noChangeArrowheads="1"/>
                    </p:cNvSpPr>
                    <p:nvPr/>
                  </p:nvSpPr>
                  <p:spPr bwMode="auto">
                    <a:xfrm rot="4402755">
                      <a:off x="401" y="2497"/>
                      <a:ext cx="596" cy="9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solidFill>
                      <a:srgbClr val="482400"/>
                    </a:solidFill>
                    <a:ln w="9525">
                      <a:solidFill>
                        <a:srgbClr val="000000"/>
                      </a:solidFill>
                      <a:miter lim="800000"/>
                      <a:headEnd/>
                      <a:tailEnd/>
                    </a:ln>
                    <a:effectLst/>
                  </p:spPr>
                  <p:txBody>
                    <a:bodyPr/>
                    <a:lstStyle/>
                    <a:p>
                      <a:endParaRPr lang="ja-JP" altLang="en-US"/>
                    </a:p>
                  </p:txBody>
                </p:sp>
                <p:sp>
                  <p:nvSpPr>
                    <p:cNvPr id="326703" name="Oval 47"/>
                    <p:cNvSpPr>
                      <a:spLocks noChangeArrowheads="1"/>
                    </p:cNvSpPr>
                    <p:nvPr/>
                  </p:nvSpPr>
                  <p:spPr bwMode="auto">
                    <a:xfrm rot="-596696">
                      <a:off x="614" y="2114"/>
                      <a:ext cx="71" cy="226"/>
                    </a:xfrm>
                    <a:prstGeom prst="ellipse">
                      <a:avLst/>
                    </a:prstGeom>
                    <a:solidFill>
                      <a:schemeClr val="folHlink"/>
                    </a:solidFill>
                    <a:ln w="9525">
                      <a:noFill/>
                      <a:round/>
                      <a:headEnd/>
                      <a:tailEnd/>
                    </a:ln>
                    <a:effectLst/>
                  </p:spPr>
                  <p:txBody>
                    <a:bodyPr wrap="none" anchor="ctr"/>
                    <a:lstStyle/>
                    <a:p>
                      <a:endParaRPr lang="ja-JP" altLang="en-US"/>
                    </a:p>
                  </p:txBody>
                </p:sp>
                <p:grpSp>
                  <p:nvGrpSpPr>
                    <p:cNvPr id="13" name="Group 48"/>
                    <p:cNvGrpSpPr>
                      <a:grpSpLocks/>
                    </p:cNvGrpSpPr>
                    <p:nvPr/>
                  </p:nvGrpSpPr>
                  <p:grpSpPr bwMode="auto">
                    <a:xfrm>
                      <a:off x="657" y="1888"/>
                      <a:ext cx="907" cy="993"/>
                      <a:chOff x="2018" y="2432"/>
                      <a:chExt cx="1361" cy="1587"/>
                    </a:xfrm>
                  </p:grpSpPr>
                  <p:sp>
                    <p:nvSpPr>
                      <p:cNvPr id="326705" name="Oval 49"/>
                      <p:cNvSpPr>
                        <a:spLocks noChangeArrowheads="1"/>
                      </p:cNvSpPr>
                      <p:nvPr/>
                    </p:nvSpPr>
                    <p:spPr bwMode="auto">
                      <a:xfrm>
                        <a:off x="2018"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06" name="Oval 50"/>
                      <p:cNvSpPr>
                        <a:spLocks noChangeArrowheads="1"/>
                      </p:cNvSpPr>
                      <p:nvPr/>
                    </p:nvSpPr>
                    <p:spPr bwMode="auto">
                      <a:xfrm>
                        <a:off x="2653"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07" name="Rectangle 51"/>
                      <p:cNvSpPr>
                        <a:spLocks noChangeArrowheads="1"/>
                      </p:cNvSpPr>
                      <p:nvPr/>
                    </p:nvSpPr>
                    <p:spPr bwMode="auto">
                      <a:xfrm>
                        <a:off x="2018" y="2659"/>
                        <a:ext cx="1361" cy="408"/>
                      </a:xfrm>
                      <a:prstGeom prst="rect">
                        <a:avLst/>
                      </a:prstGeom>
                      <a:solidFill>
                        <a:schemeClr val="tx1"/>
                      </a:solidFill>
                      <a:ln w="9525">
                        <a:noFill/>
                        <a:miter lim="800000"/>
                        <a:headEnd/>
                        <a:tailEnd/>
                      </a:ln>
                      <a:effectLst/>
                    </p:spPr>
                    <p:txBody>
                      <a:bodyPr wrap="none" anchor="ctr"/>
                      <a:lstStyle/>
                      <a:p>
                        <a:endParaRPr lang="ja-JP" altLang="en-US"/>
                      </a:p>
                    </p:txBody>
                  </p:sp>
                  <p:sp>
                    <p:nvSpPr>
                      <p:cNvPr id="326708" name="Oval 52"/>
                      <p:cNvSpPr>
                        <a:spLocks noChangeArrowheads="1"/>
                      </p:cNvSpPr>
                      <p:nvPr/>
                    </p:nvSpPr>
                    <p:spPr bwMode="auto">
                      <a:xfrm>
                        <a:off x="2018" y="2795"/>
                        <a:ext cx="1361" cy="576"/>
                      </a:xfrm>
                      <a:prstGeom prst="ellipse">
                        <a:avLst/>
                      </a:prstGeom>
                      <a:solidFill>
                        <a:schemeClr val="tx1"/>
                      </a:solidFill>
                      <a:ln w="9525">
                        <a:noFill/>
                        <a:round/>
                        <a:headEnd/>
                        <a:tailEnd/>
                      </a:ln>
                      <a:effectLst/>
                    </p:spPr>
                    <p:txBody>
                      <a:bodyPr wrap="none" anchor="ctr"/>
                      <a:lstStyle/>
                      <a:p>
                        <a:endParaRPr lang="ja-JP" altLang="en-US"/>
                      </a:p>
                    </p:txBody>
                  </p:sp>
                  <p:sp>
                    <p:nvSpPr>
                      <p:cNvPr id="326709" name="Oval 53"/>
                      <p:cNvSpPr>
                        <a:spLocks noChangeArrowheads="1"/>
                      </p:cNvSpPr>
                      <p:nvPr/>
                    </p:nvSpPr>
                    <p:spPr bwMode="auto">
                      <a:xfrm rot="1138413">
                        <a:off x="2064" y="2704"/>
                        <a:ext cx="576" cy="1315"/>
                      </a:xfrm>
                      <a:prstGeom prst="ellipse">
                        <a:avLst/>
                      </a:prstGeom>
                      <a:solidFill>
                        <a:schemeClr val="tx1"/>
                      </a:solidFill>
                      <a:ln w="9525">
                        <a:noFill/>
                        <a:round/>
                        <a:headEnd/>
                        <a:tailEnd/>
                      </a:ln>
                      <a:effectLst/>
                    </p:spPr>
                    <p:txBody>
                      <a:bodyPr wrap="none" anchor="ctr"/>
                      <a:lstStyle/>
                      <a:p>
                        <a:endParaRPr lang="ja-JP" altLang="en-US"/>
                      </a:p>
                    </p:txBody>
                  </p:sp>
                  <p:sp>
                    <p:nvSpPr>
                      <p:cNvPr id="326710" name="Oval 54"/>
                      <p:cNvSpPr>
                        <a:spLocks noChangeArrowheads="1"/>
                      </p:cNvSpPr>
                      <p:nvPr/>
                    </p:nvSpPr>
                    <p:spPr bwMode="auto">
                      <a:xfrm rot="-888786">
                        <a:off x="2699" y="2704"/>
                        <a:ext cx="576" cy="1315"/>
                      </a:xfrm>
                      <a:prstGeom prst="ellipse">
                        <a:avLst/>
                      </a:prstGeom>
                      <a:solidFill>
                        <a:schemeClr val="tx1"/>
                      </a:solidFill>
                      <a:ln w="9525">
                        <a:noFill/>
                        <a:round/>
                        <a:headEnd/>
                        <a:tailEnd/>
                      </a:ln>
                      <a:effectLst/>
                    </p:spPr>
                    <p:txBody>
                      <a:bodyPr wrap="none" anchor="ctr"/>
                      <a:lstStyle/>
                      <a:p>
                        <a:endParaRPr lang="ja-JP" altLang="en-US"/>
                      </a:p>
                    </p:txBody>
                  </p:sp>
                </p:grpSp>
              </p:grpSp>
            </p:grpSp>
            <p:sp>
              <p:nvSpPr>
                <p:cNvPr id="326711" name="Rectangle 55"/>
                <p:cNvSpPr>
                  <a:spLocks noChangeArrowheads="1"/>
                </p:cNvSpPr>
                <p:nvPr/>
              </p:nvSpPr>
              <p:spPr bwMode="auto">
                <a:xfrm rot="526372">
                  <a:off x="4014" y="1570"/>
                  <a:ext cx="91" cy="272"/>
                </a:xfrm>
                <a:prstGeom prst="rect">
                  <a:avLst/>
                </a:prstGeom>
                <a:solidFill>
                  <a:srgbClr val="FF6600"/>
                </a:solidFill>
                <a:ln w="9525">
                  <a:noFill/>
                  <a:miter lim="800000"/>
                  <a:headEnd/>
                  <a:tailEnd/>
                </a:ln>
                <a:effectLst/>
              </p:spPr>
              <p:txBody>
                <a:bodyPr wrap="none" anchor="ctr"/>
                <a:lstStyle/>
                <a:p>
                  <a:endParaRPr lang="ja-JP" altLang="en-US"/>
                </a:p>
              </p:txBody>
            </p:sp>
          </p:grpSp>
          <p:sp>
            <p:nvSpPr>
              <p:cNvPr id="326712" name="Rectangle 56"/>
              <p:cNvSpPr>
                <a:spLocks noChangeArrowheads="1"/>
              </p:cNvSpPr>
              <p:nvPr/>
            </p:nvSpPr>
            <p:spPr bwMode="auto">
              <a:xfrm>
                <a:off x="2835" y="1661"/>
                <a:ext cx="91" cy="136"/>
              </a:xfrm>
              <a:prstGeom prst="rect">
                <a:avLst/>
              </a:prstGeom>
              <a:solidFill>
                <a:srgbClr val="FF6600"/>
              </a:solidFill>
              <a:ln w="9525">
                <a:noFill/>
                <a:miter lim="800000"/>
                <a:headEnd/>
                <a:tailEnd/>
              </a:ln>
              <a:effectLst/>
            </p:spPr>
            <p:txBody>
              <a:bodyPr wrap="none" anchor="ctr"/>
              <a:lstStyle/>
              <a:p>
                <a:endParaRPr lang="ja-JP" altLang="en-US"/>
              </a:p>
            </p:txBody>
          </p:sp>
        </p:grpSp>
        <p:grpSp>
          <p:nvGrpSpPr>
            <p:cNvPr id="14" name="Group 57"/>
            <p:cNvGrpSpPr>
              <a:grpSpLocks/>
            </p:cNvGrpSpPr>
            <p:nvPr/>
          </p:nvGrpSpPr>
          <p:grpSpPr bwMode="auto">
            <a:xfrm>
              <a:off x="3061" y="1933"/>
              <a:ext cx="998" cy="181"/>
              <a:chOff x="1519" y="2024"/>
              <a:chExt cx="998" cy="181"/>
            </a:xfrm>
          </p:grpSpPr>
          <p:sp>
            <p:nvSpPr>
              <p:cNvPr id="326714" name="Line 58"/>
              <p:cNvSpPr>
                <a:spLocks noChangeShapeType="1"/>
              </p:cNvSpPr>
              <p:nvPr/>
            </p:nvSpPr>
            <p:spPr bwMode="auto">
              <a:xfrm>
                <a:off x="1519" y="2160"/>
                <a:ext cx="46" cy="45"/>
              </a:xfrm>
              <a:prstGeom prst="line">
                <a:avLst/>
              </a:prstGeom>
              <a:noFill/>
              <a:ln w="9525">
                <a:solidFill>
                  <a:schemeClr val="tx1"/>
                </a:solidFill>
                <a:round/>
                <a:headEnd/>
                <a:tailEnd/>
              </a:ln>
              <a:effectLst/>
            </p:spPr>
            <p:txBody>
              <a:bodyPr/>
              <a:lstStyle/>
              <a:p>
                <a:endParaRPr lang="ja-JP" altLang="en-US"/>
              </a:p>
            </p:txBody>
          </p:sp>
          <p:sp>
            <p:nvSpPr>
              <p:cNvPr id="326715" name="Line 59"/>
              <p:cNvSpPr>
                <a:spLocks noChangeShapeType="1"/>
              </p:cNvSpPr>
              <p:nvPr/>
            </p:nvSpPr>
            <p:spPr bwMode="auto">
              <a:xfrm>
                <a:off x="1565" y="2069"/>
                <a:ext cx="45" cy="91"/>
              </a:xfrm>
              <a:prstGeom prst="line">
                <a:avLst/>
              </a:prstGeom>
              <a:noFill/>
              <a:ln w="9525">
                <a:solidFill>
                  <a:schemeClr val="tx1"/>
                </a:solidFill>
                <a:round/>
                <a:headEnd/>
                <a:tailEnd/>
              </a:ln>
              <a:effectLst/>
            </p:spPr>
            <p:txBody>
              <a:bodyPr/>
              <a:lstStyle/>
              <a:p>
                <a:endParaRPr lang="ja-JP" altLang="en-US"/>
              </a:p>
            </p:txBody>
          </p:sp>
          <p:sp>
            <p:nvSpPr>
              <p:cNvPr id="326716" name="Line 60"/>
              <p:cNvSpPr>
                <a:spLocks noChangeShapeType="1"/>
              </p:cNvSpPr>
              <p:nvPr/>
            </p:nvSpPr>
            <p:spPr bwMode="auto">
              <a:xfrm>
                <a:off x="1610" y="2024"/>
                <a:ext cx="45" cy="136"/>
              </a:xfrm>
              <a:prstGeom prst="line">
                <a:avLst/>
              </a:prstGeom>
              <a:noFill/>
              <a:ln w="9525">
                <a:solidFill>
                  <a:schemeClr val="tx1"/>
                </a:solidFill>
                <a:round/>
                <a:headEnd/>
                <a:tailEnd/>
              </a:ln>
              <a:effectLst/>
            </p:spPr>
            <p:txBody>
              <a:bodyPr/>
              <a:lstStyle/>
              <a:p>
                <a:endParaRPr lang="ja-JP" altLang="en-US"/>
              </a:p>
            </p:txBody>
          </p:sp>
          <p:sp>
            <p:nvSpPr>
              <p:cNvPr id="326717" name="Line 61"/>
              <p:cNvSpPr>
                <a:spLocks noChangeShapeType="1"/>
              </p:cNvSpPr>
              <p:nvPr/>
            </p:nvSpPr>
            <p:spPr bwMode="auto">
              <a:xfrm flipH="1">
                <a:off x="2426" y="2024"/>
                <a:ext cx="46" cy="91"/>
              </a:xfrm>
              <a:prstGeom prst="line">
                <a:avLst/>
              </a:prstGeom>
              <a:noFill/>
              <a:ln w="9525">
                <a:solidFill>
                  <a:schemeClr val="tx1"/>
                </a:solidFill>
                <a:round/>
                <a:headEnd/>
                <a:tailEnd/>
              </a:ln>
              <a:effectLst/>
            </p:spPr>
            <p:txBody>
              <a:bodyPr/>
              <a:lstStyle/>
              <a:p>
                <a:endParaRPr lang="ja-JP" altLang="en-US"/>
              </a:p>
            </p:txBody>
          </p:sp>
          <p:sp>
            <p:nvSpPr>
              <p:cNvPr id="326718" name="Line 62"/>
              <p:cNvSpPr>
                <a:spLocks noChangeShapeType="1"/>
              </p:cNvSpPr>
              <p:nvPr/>
            </p:nvSpPr>
            <p:spPr bwMode="auto">
              <a:xfrm flipH="1">
                <a:off x="2426" y="2069"/>
                <a:ext cx="91" cy="91"/>
              </a:xfrm>
              <a:prstGeom prst="line">
                <a:avLst/>
              </a:prstGeom>
              <a:noFill/>
              <a:ln w="9525">
                <a:solidFill>
                  <a:schemeClr val="tx1"/>
                </a:solidFill>
                <a:round/>
                <a:headEnd/>
                <a:tailEnd/>
              </a:ln>
              <a:effectLst/>
            </p:spPr>
            <p:txBody>
              <a:bodyPr/>
              <a:lstStyle/>
              <a:p>
                <a:endParaRPr lang="ja-JP" altLang="en-US"/>
              </a:p>
            </p:txBody>
          </p:sp>
          <p:sp>
            <p:nvSpPr>
              <p:cNvPr id="326719" name="Line 63"/>
              <p:cNvSpPr>
                <a:spLocks noChangeShapeType="1"/>
              </p:cNvSpPr>
              <p:nvPr/>
            </p:nvSpPr>
            <p:spPr bwMode="auto">
              <a:xfrm flipV="1">
                <a:off x="2426" y="2160"/>
                <a:ext cx="91" cy="45"/>
              </a:xfrm>
              <a:prstGeom prst="line">
                <a:avLst/>
              </a:prstGeom>
              <a:noFill/>
              <a:ln w="9525">
                <a:solidFill>
                  <a:schemeClr val="tx1"/>
                </a:solidFill>
                <a:round/>
                <a:headEnd/>
                <a:tailEnd/>
              </a:ln>
              <a:effectLst/>
            </p:spPr>
            <p:txBody>
              <a:bodyPr/>
              <a:lstStyle/>
              <a:p>
                <a:endParaRPr lang="ja-JP" altLang="en-US"/>
              </a:p>
            </p:txBody>
          </p:sp>
        </p:grpSp>
        <p:grpSp>
          <p:nvGrpSpPr>
            <p:cNvPr id="15" name="Group 64"/>
            <p:cNvGrpSpPr>
              <a:grpSpLocks/>
            </p:cNvGrpSpPr>
            <p:nvPr/>
          </p:nvGrpSpPr>
          <p:grpSpPr bwMode="auto">
            <a:xfrm rot="-8641889">
              <a:off x="3930" y="1741"/>
              <a:ext cx="91" cy="227"/>
              <a:chOff x="793" y="119"/>
              <a:chExt cx="454" cy="907"/>
            </a:xfrm>
          </p:grpSpPr>
          <p:sp>
            <p:nvSpPr>
              <p:cNvPr id="326721" name="AutoShape 65"/>
              <p:cNvSpPr>
                <a:spLocks noChangeArrowheads="1"/>
              </p:cNvSpPr>
              <p:nvPr/>
            </p:nvSpPr>
            <p:spPr bwMode="auto">
              <a:xfrm rot="10800000">
                <a:off x="793" y="119"/>
                <a:ext cx="452" cy="836"/>
              </a:xfrm>
              <a:custGeom>
                <a:avLst/>
                <a:gdLst>
                  <a:gd name="T0" fmla="*/ 10860 w 21600"/>
                  <a:gd name="T1" fmla="*/ 2187 h 21600"/>
                  <a:gd name="T2" fmla="*/ 2928 w 21600"/>
                  <a:gd name="T3" fmla="*/ 10800 h 21600"/>
                  <a:gd name="T4" fmla="*/ 10860 w 21600"/>
                  <a:gd name="T5" fmla="*/ 21600 h 21600"/>
                  <a:gd name="T6" fmla="*/ 18672 w 21600"/>
                  <a:gd name="T7" fmla="*/ 10800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FF0000"/>
              </a:solidFill>
              <a:ln w="9525">
                <a:noFill/>
                <a:miter lim="800000"/>
                <a:headEnd/>
                <a:tailEnd/>
              </a:ln>
              <a:effectLst/>
            </p:spPr>
            <p:txBody>
              <a:bodyPr wrap="none" anchor="ctr"/>
              <a:lstStyle/>
              <a:p>
                <a:endParaRPr lang="ja-JP" altLang="en-US"/>
              </a:p>
            </p:txBody>
          </p:sp>
          <p:sp>
            <p:nvSpPr>
              <p:cNvPr id="326722" name="Oval 66"/>
              <p:cNvSpPr>
                <a:spLocks noChangeArrowheads="1"/>
              </p:cNvSpPr>
              <p:nvPr/>
            </p:nvSpPr>
            <p:spPr bwMode="auto">
              <a:xfrm>
                <a:off x="793" y="663"/>
                <a:ext cx="454" cy="363"/>
              </a:xfrm>
              <a:prstGeom prst="ellipse">
                <a:avLst/>
              </a:prstGeom>
              <a:solidFill>
                <a:srgbClr val="FF0000"/>
              </a:solidFill>
              <a:ln w="9525">
                <a:noFill/>
                <a:round/>
                <a:headEnd/>
                <a:tailEnd/>
              </a:ln>
              <a:effectLst/>
            </p:spPr>
            <p:txBody>
              <a:bodyPr wrap="none" anchor="ctr"/>
              <a:lstStyle/>
              <a:p>
                <a:endParaRPr lang="ja-JP" altLang="en-US"/>
              </a:p>
            </p:txBody>
          </p:sp>
        </p:grpSp>
      </p:grpSp>
      <p:sp>
        <p:nvSpPr>
          <p:cNvPr id="326761" name="Text Box 105"/>
          <p:cNvSpPr txBox="1">
            <a:spLocks noChangeArrowheads="1"/>
          </p:cNvSpPr>
          <p:nvPr/>
        </p:nvSpPr>
        <p:spPr bwMode="auto">
          <a:xfrm>
            <a:off x="2370464" y="2065463"/>
            <a:ext cx="1112805" cy="461665"/>
          </a:xfrm>
          <a:prstGeom prst="rect">
            <a:avLst/>
          </a:prstGeom>
          <a:noFill/>
          <a:ln w="9525">
            <a:noFill/>
            <a:miter lim="800000"/>
            <a:headEnd/>
            <a:tailEnd/>
          </a:ln>
          <a:effectLst/>
        </p:spPr>
        <p:txBody>
          <a:bodyPr wrap="none">
            <a:spAutoFit/>
          </a:bodyPr>
          <a:lstStyle/>
          <a:p>
            <a:r>
              <a:rPr lang="ja-JP" altLang="en-US" sz="2400" b="1" dirty="0">
                <a:solidFill>
                  <a:schemeClr val="bg1"/>
                </a:solidFill>
              </a:rPr>
              <a:t>歯肉炎</a:t>
            </a:r>
          </a:p>
        </p:txBody>
      </p:sp>
      <p:sp>
        <p:nvSpPr>
          <p:cNvPr id="326762" name="Text Box 106"/>
          <p:cNvSpPr txBox="1">
            <a:spLocks noChangeArrowheads="1"/>
          </p:cNvSpPr>
          <p:nvPr/>
        </p:nvSpPr>
        <p:spPr bwMode="auto">
          <a:xfrm>
            <a:off x="5320198" y="2066980"/>
            <a:ext cx="1112805" cy="461665"/>
          </a:xfrm>
          <a:prstGeom prst="rect">
            <a:avLst/>
          </a:prstGeom>
          <a:noFill/>
          <a:ln w="9525">
            <a:noFill/>
            <a:miter lim="800000"/>
            <a:headEnd/>
            <a:tailEnd/>
          </a:ln>
          <a:effectLst/>
        </p:spPr>
        <p:txBody>
          <a:bodyPr wrap="none">
            <a:spAutoFit/>
          </a:bodyPr>
          <a:lstStyle/>
          <a:p>
            <a:r>
              <a:rPr lang="ja-JP" altLang="en-US" sz="2400" b="1" dirty="0">
                <a:solidFill>
                  <a:schemeClr val="bg1"/>
                </a:solidFill>
              </a:rPr>
              <a:t>歯周病</a:t>
            </a:r>
          </a:p>
        </p:txBody>
      </p:sp>
      <p:sp>
        <p:nvSpPr>
          <p:cNvPr id="326763" name="Text Box 107"/>
          <p:cNvSpPr txBox="1">
            <a:spLocks noChangeArrowheads="1"/>
          </p:cNvSpPr>
          <p:nvPr/>
        </p:nvSpPr>
        <p:spPr bwMode="auto">
          <a:xfrm>
            <a:off x="8374047" y="1849439"/>
            <a:ext cx="1112805" cy="830997"/>
          </a:xfrm>
          <a:prstGeom prst="rect">
            <a:avLst/>
          </a:prstGeom>
          <a:noFill/>
          <a:ln w="9525">
            <a:noFill/>
            <a:miter lim="800000"/>
            <a:headEnd/>
            <a:tailEnd/>
          </a:ln>
          <a:effectLst/>
        </p:spPr>
        <p:txBody>
          <a:bodyPr wrap="none">
            <a:spAutoFit/>
          </a:bodyPr>
          <a:lstStyle/>
          <a:p>
            <a:r>
              <a:rPr lang="ja-JP" altLang="en-US" sz="2400" b="1" dirty="0">
                <a:solidFill>
                  <a:schemeClr val="bg1"/>
                </a:solidFill>
              </a:rPr>
              <a:t>重度の</a:t>
            </a:r>
          </a:p>
          <a:p>
            <a:r>
              <a:rPr lang="ja-JP" altLang="en-US" sz="2400" b="1" dirty="0">
                <a:solidFill>
                  <a:schemeClr val="bg1"/>
                </a:solidFill>
              </a:rPr>
              <a:t>歯周病</a:t>
            </a:r>
          </a:p>
        </p:txBody>
      </p:sp>
      <p:sp>
        <p:nvSpPr>
          <p:cNvPr id="326765" name="Line 109"/>
          <p:cNvSpPr>
            <a:spLocks noChangeShapeType="1"/>
          </p:cNvSpPr>
          <p:nvPr/>
        </p:nvSpPr>
        <p:spPr bwMode="auto">
          <a:xfrm>
            <a:off x="4053567" y="2353494"/>
            <a:ext cx="504825" cy="0"/>
          </a:xfrm>
          <a:prstGeom prst="line">
            <a:avLst/>
          </a:prstGeom>
          <a:noFill/>
          <a:ln w="57150">
            <a:solidFill>
              <a:schemeClr val="bg1"/>
            </a:solidFill>
            <a:round/>
            <a:headEnd/>
            <a:tailEnd type="triangle" w="med" len="med"/>
          </a:ln>
          <a:effectLst/>
        </p:spPr>
        <p:txBody>
          <a:bodyPr/>
          <a:lstStyle/>
          <a:p>
            <a:endParaRPr lang="ja-JP" altLang="en-US">
              <a:solidFill>
                <a:schemeClr val="bg1"/>
              </a:solidFill>
            </a:endParaRPr>
          </a:p>
        </p:txBody>
      </p:sp>
      <p:sp>
        <p:nvSpPr>
          <p:cNvPr id="326766" name="Line 110"/>
          <p:cNvSpPr>
            <a:spLocks noChangeShapeType="1"/>
          </p:cNvSpPr>
          <p:nvPr/>
        </p:nvSpPr>
        <p:spPr bwMode="auto">
          <a:xfrm>
            <a:off x="7149911" y="2353494"/>
            <a:ext cx="504825" cy="0"/>
          </a:xfrm>
          <a:prstGeom prst="line">
            <a:avLst/>
          </a:prstGeom>
          <a:noFill/>
          <a:ln w="57150">
            <a:solidFill>
              <a:schemeClr val="bg1"/>
            </a:solidFill>
            <a:round/>
            <a:headEnd/>
            <a:tailEnd type="triangle" w="med" len="med"/>
          </a:ln>
          <a:effectLst/>
        </p:spPr>
        <p:txBody>
          <a:bodyPr/>
          <a:lstStyle/>
          <a:p>
            <a:endParaRPr lang="ja-JP" altLang="en-US">
              <a:solidFill>
                <a:schemeClr val="bg1"/>
              </a:solidFill>
            </a:endParaRPr>
          </a:p>
        </p:txBody>
      </p:sp>
      <p:grpSp>
        <p:nvGrpSpPr>
          <p:cNvPr id="25" name="Group 112"/>
          <p:cNvGrpSpPr>
            <a:grpSpLocks/>
          </p:cNvGrpSpPr>
          <p:nvPr/>
        </p:nvGrpSpPr>
        <p:grpSpPr bwMode="auto">
          <a:xfrm>
            <a:off x="2037342" y="2929560"/>
            <a:ext cx="1836738" cy="2354263"/>
            <a:chOff x="158" y="1979"/>
            <a:chExt cx="1157" cy="1483"/>
          </a:xfrm>
        </p:grpSpPr>
        <p:grpSp>
          <p:nvGrpSpPr>
            <p:cNvPr id="26" name="Group 113"/>
            <p:cNvGrpSpPr>
              <a:grpSpLocks/>
            </p:cNvGrpSpPr>
            <p:nvPr/>
          </p:nvGrpSpPr>
          <p:grpSpPr bwMode="auto">
            <a:xfrm>
              <a:off x="158" y="1979"/>
              <a:ext cx="1111" cy="1180"/>
              <a:chOff x="158" y="1979"/>
              <a:chExt cx="1111" cy="1180"/>
            </a:xfrm>
          </p:grpSpPr>
          <p:sp>
            <p:nvSpPr>
              <p:cNvPr id="326770" name="Rectangle 114"/>
              <p:cNvSpPr>
                <a:spLocks noChangeArrowheads="1"/>
              </p:cNvSpPr>
              <p:nvPr/>
            </p:nvSpPr>
            <p:spPr bwMode="auto">
              <a:xfrm>
                <a:off x="158" y="2628"/>
                <a:ext cx="1111" cy="531"/>
              </a:xfrm>
              <a:prstGeom prst="rect">
                <a:avLst/>
              </a:prstGeom>
              <a:solidFill>
                <a:srgbClr val="FF6600"/>
              </a:solidFill>
              <a:ln w="9525">
                <a:noFill/>
                <a:miter lim="800000"/>
                <a:headEnd/>
                <a:tailEnd/>
              </a:ln>
              <a:effectLst/>
            </p:spPr>
            <p:txBody>
              <a:bodyPr wrap="none" anchor="ctr"/>
              <a:lstStyle/>
              <a:p>
                <a:endParaRPr lang="ja-JP" altLang="en-US"/>
              </a:p>
            </p:txBody>
          </p:sp>
          <p:grpSp>
            <p:nvGrpSpPr>
              <p:cNvPr id="27" name="Group 115"/>
              <p:cNvGrpSpPr>
                <a:grpSpLocks/>
              </p:cNvGrpSpPr>
              <p:nvPr/>
            </p:nvGrpSpPr>
            <p:grpSpPr bwMode="auto">
              <a:xfrm>
                <a:off x="158" y="1979"/>
                <a:ext cx="1111" cy="1151"/>
                <a:chOff x="158" y="1979"/>
                <a:chExt cx="1111" cy="1151"/>
              </a:xfrm>
            </p:grpSpPr>
            <p:sp>
              <p:nvSpPr>
                <p:cNvPr id="326772" name="Oval 116"/>
                <p:cNvSpPr>
                  <a:spLocks noChangeArrowheads="1"/>
                </p:cNvSpPr>
                <p:nvPr/>
              </p:nvSpPr>
              <p:spPr bwMode="auto">
                <a:xfrm>
                  <a:off x="158" y="2185"/>
                  <a:ext cx="1111" cy="944"/>
                </a:xfrm>
                <a:prstGeom prst="ellipse">
                  <a:avLst/>
                </a:prstGeom>
                <a:solidFill>
                  <a:srgbClr val="FF6600"/>
                </a:solidFill>
                <a:ln w="9525">
                  <a:noFill/>
                  <a:round/>
                  <a:headEnd/>
                  <a:tailEnd/>
                </a:ln>
                <a:effectLst/>
              </p:spPr>
              <p:txBody>
                <a:bodyPr wrap="none" anchor="ctr"/>
                <a:lstStyle/>
                <a:p>
                  <a:endParaRPr lang="ja-JP" altLang="en-US"/>
                </a:p>
              </p:txBody>
            </p:sp>
            <p:sp>
              <p:nvSpPr>
                <p:cNvPr id="326773" name="Rectangle 117"/>
                <p:cNvSpPr>
                  <a:spLocks noChangeArrowheads="1"/>
                </p:cNvSpPr>
                <p:nvPr/>
              </p:nvSpPr>
              <p:spPr bwMode="auto">
                <a:xfrm>
                  <a:off x="281" y="2569"/>
                  <a:ext cx="864" cy="561"/>
                </a:xfrm>
                <a:prstGeom prst="rect">
                  <a:avLst/>
                </a:prstGeom>
                <a:solidFill>
                  <a:srgbClr val="FFCCCC"/>
                </a:solidFill>
                <a:ln w="9525">
                  <a:noFill/>
                  <a:miter lim="800000"/>
                  <a:headEnd/>
                  <a:tailEnd/>
                </a:ln>
                <a:effectLst/>
              </p:spPr>
              <p:txBody>
                <a:bodyPr wrap="none" anchor="ctr"/>
                <a:lstStyle/>
                <a:p>
                  <a:endParaRPr lang="ja-JP" altLang="en-US"/>
                </a:p>
              </p:txBody>
            </p:sp>
            <p:sp>
              <p:nvSpPr>
                <p:cNvPr id="326774" name="Oval 118"/>
                <p:cNvSpPr>
                  <a:spLocks noChangeArrowheads="1"/>
                </p:cNvSpPr>
                <p:nvPr/>
              </p:nvSpPr>
              <p:spPr bwMode="auto">
                <a:xfrm>
                  <a:off x="281" y="2244"/>
                  <a:ext cx="864" cy="738"/>
                </a:xfrm>
                <a:prstGeom prst="ellipse">
                  <a:avLst/>
                </a:prstGeom>
                <a:solidFill>
                  <a:srgbClr val="FFCCCC"/>
                </a:solidFill>
                <a:ln w="9525">
                  <a:noFill/>
                  <a:round/>
                  <a:headEnd/>
                  <a:tailEnd/>
                </a:ln>
                <a:effectLst/>
              </p:spPr>
              <p:txBody>
                <a:bodyPr wrap="none" anchor="ctr"/>
                <a:lstStyle/>
                <a:p>
                  <a:endParaRPr lang="ja-JP" altLang="en-US"/>
                </a:p>
              </p:txBody>
            </p:sp>
            <p:sp>
              <p:nvSpPr>
                <p:cNvPr id="326775" name="Oval 119"/>
                <p:cNvSpPr>
                  <a:spLocks noChangeArrowheads="1"/>
                </p:cNvSpPr>
                <p:nvPr/>
              </p:nvSpPr>
              <p:spPr bwMode="auto">
                <a:xfrm rot="-714607">
                  <a:off x="683" y="2156"/>
                  <a:ext cx="359" cy="597"/>
                </a:xfrm>
                <a:prstGeom prst="ellipse">
                  <a:avLst/>
                </a:prstGeom>
                <a:solidFill>
                  <a:srgbClr val="FF6600"/>
                </a:solidFill>
                <a:ln w="9525">
                  <a:noFill/>
                  <a:round/>
                  <a:headEnd/>
                  <a:tailEnd/>
                </a:ln>
                <a:effectLst/>
              </p:spPr>
              <p:txBody>
                <a:bodyPr wrap="none" anchor="ctr"/>
                <a:lstStyle/>
                <a:p>
                  <a:endParaRPr lang="ja-JP" altLang="en-US"/>
                </a:p>
              </p:txBody>
            </p:sp>
            <p:sp>
              <p:nvSpPr>
                <p:cNvPr id="326776" name="Oval 120"/>
                <p:cNvSpPr>
                  <a:spLocks noChangeArrowheads="1"/>
                </p:cNvSpPr>
                <p:nvPr/>
              </p:nvSpPr>
              <p:spPr bwMode="auto">
                <a:xfrm rot="775560">
                  <a:off x="343" y="2174"/>
                  <a:ext cx="359" cy="596"/>
                </a:xfrm>
                <a:prstGeom prst="ellipse">
                  <a:avLst/>
                </a:prstGeom>
                <a:solidFill>
                  <a:srgbClr val="FF6600"/>
                </a:solidFill>
                <a:ln w="9525">
                  <a:noFill/>
                  <a:round/>
                  <a:headEnd/>
                  <a:tailEnd/>
                </a:ln>
                <a:effectLst/>
              </p:spPr>
              <p:txBody>
                <a:bodyPr wrap="none" anchor="ctr"/>
                <a:lstStyle/>
                <a:p>
                  <a:endParaRPr lang="ja-JP" altLang="en-US"/>
                </a:p>
              </p:txBody>
            </p:sp>
            <p:sp>
              <p:nvSpPr>
                <p:cNvPr id="326777" name="Oval 121"/>
                <p:cNvSpPr>
                  <a:spLocks noChangeArrowheads="1"/>
                </p:cNvSpPr>
                <p:nvPr/>
              </p:nvSpPr>
              <p:spPr bwMode="auto">
                <a:xfrm rot="-966440">
                  <a:off x="385" y="2160"/>
                  <a:ext cx="91" cy="182"/>
                </a:xfrm>
                <a:prstGeom prst="ellipse">
                  <a:avLst/>
                </a:prstGeom>
                <a:solidFill>
                  <a:schemeClr val="folHlink"/>
                </a:solidFill>
                <a:ln w="9525">
                  <a:noFill/>
                  <a:round/>
                  <a:headEnd/>
                  <a:tailEnd/>
                </a:ln>
                <a:effectLst/>
              </p:spPr>
              <p:txBody>
                <a:bodyPr wrap="none" anchor="ctr"/>
                <a:lstStyle/>
                <a:p>
                  <a:endParaRPr lang="ja-JP" altLang="en-US"/>
                </a:p>
              </p:txBody>
            </p:sp>
            <p:sp>
              <p:nvSpPr>
                <p:cNvPr id="326778" name="Oval 122"/>
                <p:cNvSpPr>
                  <a:spLocks noChangeArrowheads="1"/>
                </p:cNvSpPr>
                <p:nvPr/>
              </p:nvSpPr>
              <p:spPr bwMode="auto">
                <a:xfrm rot="866812">
                  <a:off x="975" y="2160"/>
                  <a:ext cx="91" cy="182"/>
                </a:xfrm>
                <a:prstGeom prst="ellipse">
                  <a:avLst/>
                </a:prstGeom>
                <a:solidFill>
                  <a:schemeClr val="folHlink"/>
                </a:solidFill>
                <a:ln w="9525">
                  <a:noFill/>
                  <a:round/>
                  <a:headEnd/>
                  <a:tailEnd/>
                </a:ln>
                <a:effectLst/>
              </p:spPr>
              <p:txBody>
                <a:bodyPr wrap="none" anchor="ctr"/>
                <a:lstStyle/>
                <a:p>
                  <a:endParaRPr lang="ja-JP" altLang="en-US"/>
                </a:p>
              </p:txBody>
            </p:sp>
            <p:grpSp>
              <p:nvGrpSpPr>
                <p:cNvPr id="28" name="Group 123"/>
                <p:cNvGrpSpPr>
                  <a:grpSpLocks/>
                </p:cNvGrpSpPr>
                <p:nvPr/>
              </p:nvGrpSpPr>
              <p:grpSpPr bwMode="auto">
                <a:xfrm>
                  <a:off x="405" y="1979"/>
                  <a:ext cx="617" cy="738"/>
                  <a:chOff x="2018" y="2432"/>
                  <a:chExt cx="1361" cy="1587"/>
                </a:xfrm>
              </p:grpSpPr>
              <p:sp>
                <p:nvSpPr>
                  <p:cNvPr id="326780" name="Oval 124"/>
                  <p:cNvSpPr>
                    <a:spLocks noChangeArrowheads="1"/>
                  </p:cNvSpPr>
                  <p:nvPr/>
                </p:nvSpPr>
                <p:spPr bwMode="auto">
                  <a:xfrm>
                    <a:off x="2018"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81" name="Oval 125"/>
                  <p:cNvSpPr>
                    <a:spLocks noChangeArrowheads="1"/>
                  </p:cNvSpPr>
                  <p:nvPr/>
                </p:nvSpPr>
                <p:spPr bwMode="auto">
                  <a:xfrm>
                    <a:off x="2653" y="2432"/>
                    <a:ext cx="726" cy="499"/>
                  </a:xfrm>
                  <a:prstGeom prst="ellipse">
                    <a:avLst/>
                  </a:prstGeom>
                  <a:solidFill>
                    <a:schemeClr val="tx1"/>
                  </a:solidFill>
                  <a:ln w="9525">
                    <a:noFill/>
                    <a:round/>
                    <a:headEnd/>
                    <a:tailEnd/>
                  </a:ln>
                  <a:effectLst/>
                </p:spPr>
                <p:txBody>
                  <a:bodyPr wrap="none" anchor="ctr"/>
                  <a:lstStyle/>
                  <a:p>
                    <a:endParaRPr lang="ja-JP" altLang="en-US"/>
                  </a:p>
                </p:txBody>
              </p:sp>
              <p:sp>
                <p:nvSpPr>
                  <p:cNvPr id="326782" name="Rectangle 126"/>
                  <p:cNvSpPr>
                    <a:spLocks noChangeArrowheads="1"/>
                  </p:cNvSpPr>
                  <p:nvPr/>
                </p:nvSpPr>
                <p:spPr bwMode="auto">
                  <a:xfrm>
                    <a:off x="2018" y="2659"/>
                    <a:ext cx="1361" cy="408"/>
                  </a:xfrm>
                  <a:prstGeom prst="rect">
                    <a:avLst/>
                  </a:prstGeom>
                  <a:solidFill>
                    <a:schemeClr val="tx1"/>
                  </a:solidFill>
                  <a:ln w="9525">
                    <a:noFill/>
                    <a:miter lim="800000"/>
                    <a:headEnd/>
                    <a:tailEnd/>
                  </a:ln>
                  <a:effectLst/>
                </p:spPr>
                <p:txBody>
                  <a:bodyPr wrap="none" anchor="ctr"/>
                  <a:lstStyle/>
                  <a:p>
                    <a:endParaRPr lang="ja-JP" altLang="en-US"/>
                  </a:p>
                </p:txBody>
              </p:sp>
              <p:sp>
                <p:nvSpPr>
                  <p:cNvPr id="326783" name="Oval 127"/>
                  <p:cNvSpPr>
                    <a:spLocks noChangeArrowheads="1"/>
                  </p:cNvSpPr>
                  <p:nvPr/>
                </p:nvSpPr>
                <p:spPr bwMode="auto">
                  <a:xfrm>
                    <a:off x="2018" y="2795"/>
                    <a:ext cx="1361" cy="576"/>
                  </a:xfrm>
                  <a:prstGeom prst="ellipse">
                    <a:avLst/>
                  </a:prstGeom>
                  <a:solidFill>
                    <a:schemeClr val="tx1"/>
                  </a:solidFill>
                  <a:ln w="9525">
                    <a:noFill/>
                    <a:round/>
                    <a:headEnd/>
                    <a:tailEnd/>
                  </a:ln>
                  <a:effectLst/>
                </p:spPr>
                <p:txBody>
                  <a:bodyPr wrap="none" anchor="ctr"/>
                  <a:lstStyle/>
                  <a:p>
                    <a:endParaRPr lang="ja-JP" altLang="en-US"/>
                  </a:p>
                </p:txBody>
              </p:sp>
              <p:sp>
                <p:nvSpPr>
                  <p:cNvPr id="326784" name="Oval 128"/>
                  <p:cNvSpPr>
                    <a:spLocks noChangeArrowheads="1"/>
                  </p:cNvSpPr>
                  <p:nvPr/>
                </p:nvSpPr>
                <p:spPr bwMode="auto">
                  <a:xfrm rot="1138413">
                    <a:off x="2064" y="2704"/>
                    <a:ext cx="576" cy="1315"/>
                  </a:xfrm>
                  <a:prstGeom prst="ellipse">
                    <a:avLst/>
                  </a:prstGeom>
                  <a:solidFill>
                    <a:schemeClr val="tx1"/>
                  </a:solidFill>
                  <a:ln w="9525">
                    <a:noFill/>
                    <a:round/>
                    <a:headEnd/>
                    <a:tailEnd/>
                  </a:ln>
                  <a:effectLst/>
                </p:spPr>
                <p:txBody>
                  <a:bodyPr wrap="none" anchor="ctr"/>
                  <a:lstStyle/>
                  <a:p>
                    <a:endParaRPr lang="ja-JP" altLang="en-US"/>
                  </a:p>
                </p:txBody>
              </p:sp>
              <p:sp>
                <p:nvSpPr>
                  <p:cNvPr id="326785" name="Oval 129"/>
                  <p:cNvSpPr>
                    <a:spLocks noChangeArrowheads="1"/>
                  </p:cNvSpPr>
                  <p:nvPr/>
                </p:nvSpPr>
                <p:spPr bwMode="auto">
                  <a:xfrm rot="-888786">
                    <a:off x="2699" y="2704"/>
                    <a:ext cx="576" cy="1315"/>
                  </a:xfrm>
                  <a:prstGeom prst="ellipse">
                    <a:avLst/>
                  </a:prstGeom>
                  <a:solidFill>
                    <a:schemeClr val="tx1"/>
                  </a:solidFill>
                  <a:ln w="9525">
                    <a:noFill/>
                    <a:round/>
                    <a:headEnd/>
                    <a:tailEnd/>
                  </a:ln>
                  <a:effectLst/>
                </p:spPr>
                <p:txBody>
                  <a:bodyPr wrap="none" anchor="ctr"/>
                  <a:lstStyle/>
                  <a:p>
                    <a:endParaRPr lang="ja-JP" altLang="en-US"/>
                  </a:p>
                </p:txBody>
              </p:sp>
            </p:grpSp>
          </p:grpSp>
        </p:grpSp>
        <p:sp>
          <p:nvSpPr>
            <p:cNvPr id="326786" name="Line 130"/>
            <p:cNvSpPr>
              <a:spLocks noChangeShapeType="1"/>
            </p:cNvSpPr>
            <p:nvPr/>
          </p:nvSpPr>
          <p:spPr bwMode="auto">
            <a:xfrm>
              <a:off x="884" y="2976"/>
              <a:ext cx="46" cy="318"/>
            </a:xfrm>
            <a:prstGeom prst="line">
              <a:avLst/>
            </a:prstGeom>
            <a:noFill/>
            <a:ln w="9525">
              <a:solidFill>
                <a:schemeClr val="bg2"/>
              </a:solidFill>
              <a:round/>
              <a:headEnd type="triangle" w="med" len="med"/>
              <a:tailEnd/>
            </a:ln>
            <a:effectLst/>
          </p:spPr>
          <p:txBody>
            <a:bodyPr/>
            <a:lstStyle/>
            <a:p>
              <a:endParaRPr lang="ja-JP" altLang="en-US"/>
            </a:p>
          </p:txBody>
        </p:sp>
        <p:sp>
          <p:nvSpPr>
            <p:cNvPr id="326787" name="Text Box 131"/>
            <p:cNvSpPr txBox="1">
              <a:spLocks noChangeArrowheads="1"/>
            </p:cNvSpPr>
            <p:nvPr/>
          </p:nvSpPr>
          <p:spPr bwMode="auto">
            <a:xfrm>
              <a:off x="158" y="3249"/>
              <a:ext cx="1157" cy="213"/>
            </a:xfrm>
            <a:prstGeom prst="rect">
              <a:avLst/>
            </a:prstGeom>
            <a:noFill/>
            <a:ln w="9525">
              <a:noFill/>
              <a:miter lim="800000"/>
              <a:headEnd/>
              <a:tailEnd/>
            </a:ln>
            <a:effectLst/>
          </p:spPr>
          <p:txBody>
            <a:bodyPr wrap="none">
              <a:spAutoFit/>
            </a:bodyPr>
            <a:lstStyle/>
            <a:p>
              <a:r>
                <a:rPr lang="ja-JP" altLang="en-US" sz="1600" b="1" dirty="0">
                  <a:solidFill>
                    <a:schemeClr val="bg1"/>
                  </a:solidFill>
                </a:rPr>
                <a:t>歯をささえている骨</a:t>
              </a:r>
            </a:p>
          </p:txBody>
        </p:sp>
      </p:grpSp>
      <p:sp>
        <p:nvSpPr>
          <p:cNvPr id="326788" name="Line 132"/>
          <p:cNvSpPr>
            <a:spLocks noChangeShapeType="1"/>
          </p:cNvSpPr>
          <p:nvPr/>
        </p:nvSpPr>
        <p:spPr bwMode="auto">
          <a:xfrm>
            <a:off x="2109548" y="3577954"/>
            <a:ext cx="7488634" cy="431725"/>
          </a:xfrm>
          <a:prstGeom prst="line">
            <a:avLst/>
          </a:prstGeom>
          <a:noFill/>
          <a:ln w="57150">
            <a:solidFill>
              <a:schemeClr val="accent5">
                <a:lumMod val="60000"/>
                <a:lumOff val="40000"/>
              </a:schemeClr>
            </a:solidFill>
            <a:round/>
            <a:headEnd/>
            <a:tailEnd type="triangle" w="med" len="med"/>
          </a:ln>
          <a:effectLst/>
        </p:spPr>
        <p:txBody>
          <a:bodyPr/>
          <a:lstStyle/>
          <a:p>
            <a:endParaRPr lang="ja-JP" altLang="en-US"/>
          </a:p>
        </p:txBody>
      </p:sp>
      <p:sp>
        <p:nvSpPr>
          <p:cNvPr id="326789" name="Text Box 133"/>
          <p:cNvSpPr txBox="1">
            <a:spLocks noChangeArrowheads="1"/>
          </p:cNvSpPr>
          <p:nvPr/>
        </p:nvSpPr>
        <p:spPr bwMode="auto">
          <a:xfrm>
            <a:off x="3216691" y="5365681"/>
            <a:ext cx="5803192" cy="461665"/>
          </a:xfrm>
          <a:prstGeom prst="rect">
            <a:avLst/>
          </a:prstGeom>
          <a:noFill/>
          <a:ln w="9525">
            <a:noFill/>
            <a:miter lim="800000"/>
            <a:headEnd/>
            <a:tailEnd/>
          </a:ln>
          <a:effectLst/>
        </p:spPr>
        <p:txBody>
          <a:bodyPr wrap="none">
            <a:spAutoFit/>
          </a:bodyPr>
          <a:lstStyle/>
          <a:p>
            <a:r>
              <a:rPr lang="ja-JP" altLang="en-US" sz="2400" b="1" dirty="0">
                <a:solidFill>
                  <a:srgbClr val="996600"/>
                </a:solidFill>
              </a:rPr>
              <a:t>骨がやせて歯をささえている土台がなくなる</a:t>
            </a:r>
          </a:p>
        </p:txBody>
      </p:sp>
      <p:sp>
        <p:nvSpPr>
          <p:cNvPr id="326790" name="Text Box 134"/>
          <p:cNvSpPr txBox="1">
            <a:spLocks noChangeArrowheads="1"/>
          </p:cNvSpPr>
          <p:nvPr/>
        </p:nvSpPr>
        <p:spPr bwMode="auto">
          <a:xfrm>
            <a:off x="5375920" y="5961474"/>
            <a:ext cx="2661306" cy="707886"/>
          </a:xfrm>
          <a:prstGeom prst="rect">
            <a:avLst/>
          </a:prstGeom>
          <a:noFill/>
          <a:ln w="9525">
            <a:noFill/>
            <a:miter lim="800000"/>
            <a:headEnd/>
            <a:tailEnd/>
          </a:ln>
          <a:effectLst/>
        </p:spPr>
        <p:txBody>
          <a:bodyPr wrap="none">
            <a:spAutoFit/>
          </a:bodyPr>
          <a:lstStyle/>
          <a:p>
            <a:r>
              <a:rPr lang="ja-JP" altLang="en-US" sz="4000" b="1" dirty="0">
                <a:solidFill>
                  <a:srgbClr val="FF0000"/>
                </a:solidFill>
              </a:rPr>
              <a:t>歯が抜ける</a:t>
            </a:r>
          </a:p>
        </p:txBody>
      </p:sp>
      <p:sp>
        <p:nvSpPr>
          <p:cNvPr id="326792" name="Text Box 136"/>
          <p:cNvSpPr txBox="1">
            <a:spLocks noChangeArrowheads="1"/>
          </p:cNvSpPr>
          <p:nvPr/>
        </p:nvSpPr>
        <p:spPr bwMode="auto">
          <a:xfrm>
            <a:off x="2417872" y="1958644"/>
            <a:ext cx="1068146" cy="246221"/>
          </a:xfrm>
          <a:prstGeom prst="rect">
            <a:avLst/>
          </a:prstGeom>
          <a:noFill/>
          <a:ln w="9525">
            <a:noFill/>
            <a:miter lim="800000"/>
            <a:headEnd/>
            <a:tailEnd/>
          </a:ln>
          <a:effectLst/>
        </p:spPr>
        <p:txBody>
          <a:bodyPr wrap="square">
            <a:spAutoFit/>
          </a:bodyPr>
          <a:lstStyle/>
          <a:p>
            <a:r>
              <a:rPr lang="ja-JP" altLang="en-US" sz="1000" b="1" dirty="0">
                <a:solidFill>
                  <a:schemeClr val="bg1"/>
                </a:solidFill>
              </a:rPr>
              <a:t> し    に  く　え ん</a:t>
            </a:r>
          </a:p>
        </p:txBody>
      </p:sp>
      <p:sp>
        <p:nvSpPr>
          <p:cNvPr id="326793" name="Text Box 137"/>
          <p:cNvSpPr txBox="1">
            <a:spLocks noChangeArrowheads="1"/>
          </p:cNvSpPr>
          <p:nvPr/>
        </p:nvSpPr>
        <p:spPr bwMode="auto">
          <a:xfrm>
            <a:off x="5375920" y="1916833"/>
            <a:ext cx="1063112" cy="246221"/>
          </a:xfrm>
          <a:prstGeom prst="rect">
            <a:avLst/>
          </a:prstGeom>
          <a:noFill/>
          <a:ln w="9525">
            <a:noFill/>
            <a:miter lim="800000"/>
            <a:headEnd/>
            <a:tailEnd/>
          </a:ln>
          <a:effectLst/>
        </p:spPr>
        <p:txBody>
          <a:bodyPr wrap="none">
            <a:spAutoFit/>
          </a:bodyPr>
          <a:lstStyle/>
          <a:p>
            <a:r>
              <a:rPr lang="ja-JP" altLang="en-US" sz="1000" b="1" dirty="0">
                <a:solidFill>
                  <a:schemeClr val="bg1"/>
                </a:solidFill>
              </a:rPr>
              <a:t>し　 しゅう  びょう</a:t>
            </a:r>
          </a:p>
        </p:txBody>
      </p:sp>
      <p:grpSp>
        <p:nvGrpSpPr>
          <p:cNvPr id="29" name="Group 138"/>
          <p:cNvGrpSpPr>
            <a:grpSpLocks/>
          </p:cNvGrpSpPr>
          <p:nvPr/>
        </p:nvGrpSpPr>
        <p:grpSpPr bwMode="auto">
          <a:xfrm>
            <a:off x="1524000" y="118452"/>
            <a:ext cx="9143998" cy="1063625"/>
            <a:chOff x="0" y="371"/>
            <a:chExt cx="5760" cy="670"/>
          </a:xfrm>
        </p:grpSpPr>
        <p:sp>
          <p:nvSpPr>
            <p:cNvPr id="326795" name="Text Box 139"/>
            <p:cNvSpPr txBox="1">
              <a:spLocks noChangeArrowheads="1"/>
            </p:cNvSpPr>
            <p:nvPr/>
          </p:nvSpPr>
          <p:spPr bwMode="auto">
            <a:xfrm>
              <a:off x="2477" y="371"/>
              <a:ext cx="1385" cy="213"/>
            </a:xfrm>
            <a:prstGeom prst="rect">
              <a:avLst/>
            </a:prstGeom>
            <a:noFill/>
            <a:ln w="9525">
              <a:noFill/>
              <a:miter lim="800000"/>
              <a:headEnd/>
              <a:tailEnd/>
            </a:ln>
            <a:effectLst/>
          </p:spPr>
          <p:txBody>
            <a:bodyPr wrap="square">
              <a:spAutoFit/>
            </a:bodyPr>
            <a:lstStyle/>
            <a:p>
              <a:r>
                <a:rPr lang="ja-JP" altLang="en-US" sz="1600" b="1" dirty="0">
                  <a:solidFill>
                    <a:srgbClr val="002570"/>
                  </a:solidFill>
                  <a:latin typeface="ＭＳ Ｐゴシック" charset="-128"/>
                </a:rPr>
                <a:t>し     しゅう    びょう </a:t>
              </a:r>
            </a:p>
          </p:txBody>
        </p:sp>
        <p:sp>
          <p:nvSpPr>
            <p:cNvPr id="326796" name="Rectangle 140"/>
            <p:cNvSpPr>
              <a:spLocks noChangeArrowheads="1"/>
            </p:cNvSpPr>
            <p:nvPr/>
          </p:nvSpPr>
          <p:spPr bwMode="auto">
            <a:xfrm>
              <a:off x="0" y="459"/>
              <a:ext cx="5760" cy="582"/>
            </a:xfrm>
            <a:prstGeom prst="rect">
              <a:avLst/>
            </a:prstGeom>
            <a:noFill/>
            <a:ln w="9525">
              <a:noFill/>
              <a:miter lim="800000"/>
              <a:headEnd/>
              <a:tailEnd/>
            </a:ln>
            <a:effectLst/>
          </p:spPr>
          <p:txBody>
            <a:bodyPr wrap="square">
              <a:spAutoFit/>
            </a:bodyPr>
            <a:lstStyle/>
            <a:p>
              <a:pPr algn="ctr"/>
              <a:r>
                <a:rPr lang="ja-JP" altLang="en-US" sz="5400" b="1" dirty="0">
                  <a:solidFill>
                    <a:srgbClr val="002570"/>
                  </a:solidFill>
                  <a:latin typeface="ＭＳ Ｐゴシック" charset="-128"/>
                </a:rPr>
                <a:t>歯肉炎・歯周病の進行</a:t>
              </a:r>
            </a:p>
          </p:txBody>
        </p:sp>
      </p:grpSp>
      <p:sp>
        <p:nvSpPr>
          <p:cNvPr id="141" name="テキスト ボックス 140"/>
          <p:cNvSpPr txBox="1"/>
          <p:nvPr/>
        </p:nvSpPr>
        <p:spPr>
          <a:xfrm>
            <a:off x="3023651" y="143377"/>
            <a:ext cx="2101280" cy="338554"/>
          </a:xfrm>
          <a:prstGeom prst="rect">
            <a:avLst/>
          </a:prstGeom>
          <a:noFill/>
        </p:spPr>
        <p:txBody>
          <a:bodyPr wrap="square" rtlCol="0">
            <a:spAutoFit/>
          </a:bodyPr>
          <a:lstStyle/>
          <a:p>
            <a:r>
              <a:rPr lang="ja-JP" altLang="en-US" sz="1600" b="1" dirty="0">
                <a:solidFill>
                  <a:srgbClr val="002570"/>
                </a:solidFill>
              </a:rPr>
              <a:t>し       に    く　  え  ん</a:t>
            </a:r>
          </a:p>
        </p:txBody>
      </p:sp>
      <p:sp>
        <p:nvSpPr>
          <p:cNvPr id="142" name="右矢印 141"/>
          <p:cNvSpPr/>
          <p:nvPr/>
        </p:nvSpPr>
        <p:spPr>
          <a:xfrm>
            <a:off x="4151784" y="6093296"/>
            <a:ext cx="648072" cy="484632"/>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17" name="テキスト ボックス 16"/>
          <p:cNvSpPr txBox="1"/>
          <p:nvPr/>
        </p:nvSpPr>
        <p:spPr>
          <a:xfrm>
            <a:off x="6541176" y="5808940"/>
            <a:ext cx="391454" cy="338554"/>
          </a:xfrm>
          <a:prstGeom prst="rect">
            <a:avLst/>
          </a:prstGeom>
          <a:noFill/>
        </p:spPr>
        <p:txBody>
          <a:bodyPr wrap="none" rtlCol="0">
            <a:spAutoFit/>
          </a:bodyPr>
          <a:lstStyle/>
          <a:p>
            <a:r>
              <a:rPr lang="ja-JP" altLang="en-US" sz="1600" b="1" dirty="0">
                <a:solidFill>
                  <a:srgbClr val="FF0000"/>
                </a:solidFill>
              </a:rPr>
              <a:t>ぬ</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26792"/>
                                        </p:tgtEl>
                                        <p:attrNameLst>
                                          <p:attrName>style.visibility</p:attrName>
                                        </p:attrNameLst>
                                      </p:cBhvr>
                                      <p:to>
                                        <p:strVal val="visible"/>
                                      </p:to>
                                    </p:set>
                                    <p:animEffect transition="in" filter="checkerboard(across)">
                                      <p:cBhvr>
                                        <p:cTn id="7" dur="1000"/>
                                        <p:tgtEl>
                                          <p:spTgt spid="32679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26761"/>
                                        </p:tgtEl>
                                        <p:attrNameLst>
                                          <p:attrName>style.visibility</p:attrName>
                                        </p:attrNameLst>
                                      </p:cBhvr>
                                      <p:to>
                                        <p:strVal val="visible"/>
                                      </p:to>
                                    </p:set>
                                    <p:animEffect transition="in" filter="checkerboard(across)">
                                      <p:cBhvr>
                                        <p:cTn id="10" dur="1000"/>
                                        <p:tgtEl>
                                          <p:spTgt spid="326761"/>
                                        </p:tgtEl>
                                      </p:cBhvr>
                                    </p:animEffect>
                                  </p:childTnLst>
                                </p:cTn>
                              </p:par>
                              <p:par>
                                <p:cTn id="11" presetID="5" presetClass="entr" presetSubtype="10" fill="hold"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checkerboard(across)">
                                      <p:cBhvr>
                                        <p:cTn id="13" dur="10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326765"/>
                                        </p:tgtEl>
                                        <p:attrNameLst>
                                          <p:attrName>style.visibility</p:attrName>
                                        </p:attrNameLst>
                                      </p:cBhvr>
                                      <p:to>
                                        <p:strVal val="visible"/>
                                      </p:to>
                                    </p:set>
                                    <p:animEffect transition="in" filter="checkerboard(across)">
                                      <p:cBhvr>
                                        <p:cTn id="18" dur="500"/>
                                        <p:tgtEl>
                                          <p:spTgt spid="326765"/>
                                        </p:tgtEl>
                                      </p:cBhvr>
                                    </p:animEffect>
                                  </p:childTnLst>
                                </p:cTn>
                              </p:par>
                              <p:par>
                                <p:cTn id="19" presetID="5" presetClass="entr" presetSubtype="10" fill="hold" grpId="0" nodeType="withEffect">
                                  <p:stCondLst>
                                    <p:cond delay="0"/>
                                  </p:stCondLst>
                                  <p:childTnLst>
                                    <p:set>
                                      <p:cBhvr>
                                        <p:cTn id="20" dur="1" fill="hold">
                                          <p:stCondLst>
                                            <p:cond delay="0"/>
                                          </p:stCondLst>
                                        </p:cTn>
                                        <p:tgtEl>
                                          <p:spTgt spid="326793"/>
                                        </p:tgtEl>
                                        <p:attrNameLst>
                                          <p:attrName>style.visibility</p:attrName>
                                        </p:attrNameLst>
                                      </p:cBhvr>
                                      <p:to>
                                        <p:strVal val="visible"/>
                                      </p:to>
                                    </p:set>
                                    <p:animEffect transition="in" filter="checkerboard(across)">
                                      <p:cBhvr>
                                        <p:cTn id="21" dur="1000"/>
                                        <p:tgtEl>
                                          <p:spTgt spid="326793"/>
                                        </p:tgtEl>
                                      </p:cBhvr>
                                    </p:animEffect>
                                  </p:childTnLst>
                                </p:cTn>
                              </p:par>
                              <p:par>
                                <p:cTn id="22" presetID="5" presetClass="entr" presetSubtype="10" fill="hold" grpId="0" nodeType="withEffect">
                                  <p:stCondLst>
                                    <p:cond delay="0"/>
                                  </p:stCondLst>
                                  <p:childTnLst>
                                    <p:set>
                                      <p:cBhvr>
                                        <p:cTn id="23" dur="1" fill="hold">
                                          <p:stCondLst>
                                            <p:cond delay="0"/>
                                          </p:stCondLst>
                                        </p:cTn>
                                        <p:tgtEl>
                                          <p:spTgt spid="326762"/>
                                        </p:tgtEl>
                                        <p:attrNameLst>
                                          <p:attrName>style.visibility</p:attrName>
                                        </p:attrNameLst>
                                      </p:cBhvr>
                                      <p:to>
                                        <p:strVal val="visible"/>
                                      </p:to>
                                    </p:set>
                                    <p:animEffect transition="in" filter="checkerboard(across)">
                                      <p:cBhvr>
                                        <p:cTn id="24" dur="1000"/>
                                        <p:tgtEl>
                                          <p:spTgt spid="326762"/>
                                        </p:tgtEl>
                                      </p:cBhvr>
                                    </p:animEffect>
                                  </p:childTnLst>
                                </p:cTn>
                              </p:par>
                              <p:par>
                                <p:cTn id="25" presetID="5" presetClass="entr" presetSubtype="10" fill="hold" nodeType="with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checkerboard(across)">
                                      <p:cBhvr>
                                        <p:cTn id="27" dur="10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326766"/>
                                        </p:tgtEl>
                                        <p:attrNameLst>
                                          <p:attrName>style.visibility</p:attrName>
                                        </p:attrNameLst>
                                      </p:cBhvr>
                                      <p:to>
                                        <p:strVal val="visible"/>
                                      </p:to>
                                    </p:set>
                                    <p:animEffect transition="in" filter="checkerboard(across)">
                                      <p:cBhvr>
                                        <p:cTn id="32" dur="1000"/>
                                        <p:tgtEl>
                                          <p:spTgt spid="326766"/>
                                        </p:tgtEl>
                                      </p:cBhvr>
                                    </p:animEffect>
                                  </p:childTnLst>
                                </p:cTn>
                              </p:par>
                              <p:par>
                                <p:cTn id="33" presetID="5" presetClass="entr" presetSubtype="10" fill="hold" grpId="0" nodeType="withEffect">
                                  <p:stCondLst>
                                    <p:cond delay="0"/>
                                  </p:stCondLst>
                                  <p:childTnLst>
                                    <p:set>
                                      <p:cBhvr>
                                        <p:cTn id="34" dur="1" fill="hold">
                                          <p:stCondLst>
                                            <p:cond delay="0"/>
                                          </p:stCondLst>
                                        </p:cTn>
                                        <p:tgtEl>
                                          <p:spTgt spid="326763"/>
                                        </p:tgtEl>
                                        <p:attrNameLst>
                                          <p:attrName>style.visibility</p:attrName>
                                        </p:attrNameLst>
                                      </p:cBhvr>
                                      <p:to>
                                        <p:strVal val="visible"/>
                                      </p:to>
                                    </p:set>
                                    <p:animEffect transition="in" filter="checkerboard(across)">
                                      <p:cBhvr>
                                        <p:cTn id="35" dur="1000"/>
                                        <p:tgtEl>
                                          <p:spTgt spid="326763"/>
                                        </p:tgtEl>
                                      </p:cBhvr>
                                    </p:animEffect>
                                  </p:childTnLst>
                                </p:cTn>
                              </p:par>
                              <p:par>
                                <p:cTn id="36" presetID="5" presetClass="entr" presetSubtype="10" fill="hold" nodeType="withEffect">
                                  <p:stCondLst>
                                    <p:cond delay="0"/>
                                  </p:stCondLst>
                                  <p:childTnLst>
                                    <p:set>
                                      <p:cBhvr>
                                        <p:cTn id="37" dur="1" fill="hold">
                                          <p:stCondLst>
                                            <p:cond delay="0"/>
                                          </p:stCondLst>
                                        </p:cTn>
                                        <p:tgtEl>
                                          <p:spTgt spid="7"/>
                                        </p:tgtEl>
                                        <p:attrNameLst>
                                          <p:attrName>style.visibility</p:attrName>
                                        </p:attrNameLst>
                                      </p:cBhvr>
                                      <p:to>
                                        <p:strVal val="visible"/>
                                      </p:to>
                                    </p:set>
                                    <p:animEffect transition="in" filter="checkerboard(across)">
                                      <p:cBhvr>
                                        <p:cTn id="38" dur="1000"/>
                                        <p:tgtEl>
                                          <p:spTgt spid="7"/>
                                        </p:tgtEl>
                                      </p:cBhvr>
                                    </p:animEffect>
                                  </p:childTnLst>
                                </p:cTn>
                              </p:par>
                            </p:childTnLst>
                          </p:cTn>
                        </p:par>
                        <p:par>
                          <p:cTn id="39" fill="hold">
                            <p:stCondLst>
                              <p:cond delay="1000"/>
                            </p:stCondLst>
                            <p:childTnLst>
                              <p:par>
                                <p:cTn id="40" presetID="5" presetClass="entr" presetSubtype="10" fill="hold" grpId="0" nodeType="afterEffect">
                                  <p:stCondLst>
                                    <p:cond delay="500"/>
                                  </p:stCondLst>
                                  <p:childTnLst>
                                    <p:set>
                                      <p:cBhvr>
                                        <p:cTn id="41" dur="1" fill="hold">
                                          <p:stCondLst>
                                            <p:cond delay="0"/>
                                          </p:stCondLst>
                                        </p:cTn>
                                        <p:tgtEl>
                                          <p:spTgt spid="326788"/>
                                        </p:tgtEl>
                                        <p:attrNameLst>
                                          <p:attrName>style.visibility</p:attrName>
                                        </p:attrNameLst>
                                      </p:cBhvr>
                                      <p:to>
                                        <p:strVal val="visible"/>
                                      </p:to>
                                    </p:set>
                                    <p:animEffect transition="in" filter="checkerboard(across)">
                                      <p:cBhvr>
                                        <p:cTn id="42" dur="1000"/>
                                        <p:tgtEl>
                                          <p:spTgt spid="326788"/>
                                        </p:tgtEl>
                                      </p:cBhvr>
                                    </p:animEffect>
                                  </p:childTnLst>
                                </p:cTn>
                              </p:par>
                              <p:par>
                                <p:cTn id="43" presetID="5" presetClass="entr" presetSubtype="10" fill="hold" grpId="0" nodeType="withEffect">
                                  <p:stCondLst>
                                    <p:cond delay="500"/>
                                  </p:stCondLst>
                                  <p:childTnLst>
                                    <p:set>
                                      <p:cBhvr>
                                        <p:cTn id="44" dur="1" fill="hold">
                                          <p:stCondLst>
                                            <p:cond delay="0"/>
                                          </p:stCondLst>
                                        </p:cTn>
                                        <p:tgtEl>
                                          <p:spTgt spid="326789"/>
                                        </p:tgtEl>
                                        <p:attrNameLst>
                                          <p:attrName>style.visibility</p:attrName>
                                        </p:attrNameLst>
                                      </p:cBhvr>
                                      <p:to>
                                        <p:strVal val="visible"/>
                                      </p:to>
                                    </p:set>
                                    <p:animEffect transition="in" filter="checkerboard(across)">
                                      <p:cBhvr>
                                        <p:cTn id="45" dur="1000"/>
                                        <p:tgtEl>
                                          <p:spTgt spid="326789"/>
                                        </p:tgtEl>
                                      </p:cBhvr>
                                    </p:animEffect>
                                  </p:childTnLst>
                                </p:cTn>
                              </p:par>
                            </p:childTnLst>
                          </p:cTn>
                        </p:par>
                        <p:par>
                          <p:cTn id="46" fill="hold">
                            <p:stCondLst>
                              <p:cond delay="2500"/>
                            </p:stCondLst>
                            <p:childTnLst>
                              <p:par>
                                <p:cTn id="47" presetID="5" presetClass="entr" presetSubtype="10" fill="hold" grpId="0" nodeType="afterEffect">
                                  <p:stCondLst>
                                    <p:cond delay="1000"/>
                                  </p:stCondLst>
                                  <p:childTnLst>
                                    <p:set>
                                      <p:cBhvr>
                                        <p:cTn id="48" dur="1" fill="hold">
                                          <p:stCondLst>
                                            <p:cond delay="0"/>
                                          </p:stCondLst>
                                        </p:cTn>
                                        <p:tgtEl>
                                          <p:spTgt spid="142"/>
                                        </p:tgtEl>
                                        <p:attrNameLst>
                                          <p:attrName>style.visibility</p:attrName>
                                        </p:attrNameLst>
                                      </p:cBhvr>
                                      <p:to>
                                        <p:strVal val="visible"/>
                                      </p:to>
                                    </p:set>
                                    <p:animEffect transition="in" filter="checkerboard(across)">
                                      <p:cBhvr>
                                        <p:cTn id="49" dur="500"/>
                                        <p:tgtEl>
                                          <p:spTgt spid="142"/>
                                        </p:tgtEl>
                                      </p:cBhvr>
                                    </p:animEffect>
                                  </p:childTnLst>
                                </p:cTn>
                              </p:par>
                              <p:par>
                                <p:cTn id="50" presetID="5" presetClass="entr" presetSubtype="10" fill="hold" grpId="0" nodeType="withEffect">
                                  <p:stCondLst>
                                    <p:cond delay="1000"/>
                                  </p:stCondLst>
                                  <p:childTnLst>
                                    <p:set>
                                      <p:cBhvr>
                                        <p:cTn id="51" dur="1" fill="hold">
                                          <p:stCondLst>
                                            <p:cond delay="0"/>
                                          </p:stCondLst>
                                        </p:cTn>
                                        <p:tgtEl>
                                          <p:spTgt spid="326790"/>
                                        </p:tgtEl>
                                        <p:attrNameLst>
                                          <p:attrName>style.visibility</p:attrName>
                                        </p:attrNameLst>
                                      </p:cBhvr>
                                      <p:to>
                                        <p:strVal val="visible"/>
                                      </p:to>
                                    </p:set>
                                    <p:animEffect transition="in" filter="checkerboard(across)">
                                      <p:cBhvr>
                                        <p:cTn id="52" dur="1000"/>
                                        <p:tgtEl>
                                          <p:spTgt spid="326790"/>
                                        </p:tgtEl>
                                      </p:cBhvr>
                                    </p:animEffect>
                                  </p:childTnLst>
                                </p:cTn>
                              </p:par>
                              <p:par>
                                <p:cTn id="53" presetID="5" presetClass="entr" presetSubtype="10" fill="hold" grpId="0" nodeType="withEffect">
                                  <p:stCondLst>
                                    <p:cond delay="1000"/>
                                  </p:stCondLst>
                                  <p:childTnLst>
                                    <p:set>
                                      <p:cBhvr>
                                        <p:cTn id="54" dur="1" fill="hold">
                                          <p:stCondLst>
                                            <p:cond delay="0"/>
                                          </p:stCondLst>
                                        </p:cTn>
                                        <p:tgtEl>
                                          <p:spTgt spid="17"/>
                                        </p:tgtEl>
                                        <p:attrNameLst>
                                          <p:attrName>style.visibility</p:attrName>
                                        </p:attrNameLst>
                                      </p:cBhvr>
                                      <p:to>
                                        <p:strVal val="visible"/>
                                      </p:to>
                                    </p:set>
                                    <p:animEffect transition="in" filter="checkerboard(across)">
                                      <p:cBhvr>
                                        <p:cTn id="55"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6761" grpId="0"/>
      <p:bldP spid="326762" grpId="0"/>
      <p:bldP spid="326763" grpId="0"/>
      <p:bldP spid="326765" grpId="0" animBg="1"/>
      <p:bldP spid="326766" grpId="0" animBg="1"/>
      <p:bldP spid="326788" grpId="0" animBg="1"/>
      <p:bldP spid="326789" grpId="0"/>
      <p:bldP spid="326790" grpId="0"/>
      <p:bldP spid="326792" grpId="0"/>
      <p:bldP spid="326793" grpId="0"/>
      <p:bldP spid="142" grpId="0" animBg="1"/>
      <p:bldP spid="1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Yamagata\Desktop\名称未設定フォルダ\日下　正行_2014.05.13_L010.jpg"/>
          <p:cNvPicPr>
            <a:picLocks noChangeAspect="1" noChangeArrowheads="1"/>
          </p:cNvPicPr>
          <p:nvPr/>
        </p:nvPicPr>
        <p:blipFill>
          <a:blip r:embed="rId3" cstate="print"/>
          <a:srcRect/>
          <a:stretch>
            <a:fillRect/>
          </a:stretch>
        </p:blipFill>
        <p:spPr bwMode="auto">
          <a:xfrm>
            <a:off x="2279576" y="1268760"/>
            <a:ext cx="7704856" cy="5117022"/>
          </a:xfrm>
          <a:prstGeom prst="rect">
            <a:avLst/>
          </a:prstGeom>
          <a:noFill/>
        </p:spPr>
      </p:pic>
      <p:sp>
        <p:nvSpPr>
          <p:cNvPr id="4" name="テキスト ボックス 3"/>
          <p:cNvSpPr txBox="1"/>
          <p:nvPr/>
        </p:nvSpPr>
        <p:spPr>
          <a:xfrm>
            <a:off x="3728150" y="188641"/>
            <a:ext cx="5032147" cy="769441"/>
          </a:xfrm>
          <a:prstGeom prst="rect">
            <a:avLst/>
          </a:prstGeom>
          <a:noFill/>
        </p:spPr>
        <p:txBody>
          <a:bodyPr wrap="none" rtlCol="0">
            <a:spAutoFit/>
          </a:bodyPr>
          <a:lstStyle/>
          <a:p>
            <a:r>
              <a:rPr lang="ja-JP" altLang="en-US" sz="4400" b="1" dirty="0">
                <a:solidFill>
                  <a:srgbClr val="FF0000"/>
                </a:solidFill>
              </a:rPr>
              <a:t>歯周病が進行すると</a:t>
            </a:r>
          </a:p>
        </p:txBody>
      </p:sp>
      <p:sp>
        <p:nvSpPr>
          <p:cNvPr id="5" name="テキスト ボックス 4"/>
          <p:cNvSpPr txBox="1"/>
          <p:nvPr/>
        </p:nvSpPr>
        <p:spPr>
          <a:xfrm>
            <a:off x="3935760" y="34752"/>
            <a:ext cx="1654620" cy="307777"/>
          </a:xfrm>
          <a:prstGeom prst="rect">
            <a:avLst/>
          </a:prstGeom>
          <a:noFill/>
        </p:spPr>
        <p:txBody>
          <a:bodyPr wrap="none" rtlCol="0">
            <a:spAutoFit/>
          </a:bodyPr>
          <a:lstStyle/>
          <a:p>
            <a:r>
              <a:rPr lang="ja-JP" altLang="en-US" sz="1400" b="1" dirty="0">
                <a:solidFill>
                  <a:srgbClr val="FF0000"/>
                </a:solidFill>
              </a:rPr>
              <a:t> し      しゅう     びょう</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1524000" y="0"/>
            <a:ext cx="9046840" cy="1115616"/>
          </a:xfrm>
        </p:spPr>
        <p:txBody>
          <a:bodyPr>
            <a:normAutofit fontScale="90000"/>
          </a:bodyPr>
          <a:lstStyle/>
          <a:p>
            <a:br>
              <a:rPr lang="en-US" altLang="ja-JP" b="1" dirty="0">
                <a:solidFill>
                  <a:srgbClr val="002570"/>
                </a:solidFill>
              </a:rPr>
            </a:br>
            <a:r>
              <a:rPr lang="ja-JP" altLang="en-US" b="1" dirty="0">
                <a:solidFill>
                  <a:srgbClr val="002570"/>
                </a:solidFill>
              </a:rPr>
              <a:t>プラーク以外の歯周病を悪化させる原因</a:t>
            </a:r>
            <a:endParaRPr lang="ja-JP" altLang="ja-JP" b="1" dirty="0">
              <a:solidFill>
                <a:srgbClr val="002570"/>
              </a:solidFill>
            </a:endParaRPr>
          </a:p>
        </p:txBody>
      </p:sp>
      <p:sp>
        <p:nvSpPr>
          <p:cNvPr id="21507" name="Rectangle 3"/>
          <p:cNvSpPr>
            <a:spLocks noGrp="1" noChangeArrowheads="1"/>
          </p:cNvSpPr>
          <p:nvPr>
            <p:ph idx="1"/>
          </p:nvPr>
        </p:nvSpPr>
        <p:spPr>
          <a:xfrm>
            <a:off x="1981200" y="1628800"/>
            <a:ext cx="8229600" cy="5257800"/>
          </a:xfrm>
        </p:spPr>
        <p:txBody>
          <a:bodyPr>
            <a:normAutofit/>
          </a:bodyPr>
          <a:lstStyle/>
          <a:p>
            <a:pPr>
              <a:lnSpc>
                <a:spcPct val="110000"/>
              </a:lnSpc>
              <a:buNone/>
            </a:pPr>
            <a:r>
              <a:rPr lang="ja-JP" altLang="en-US" dirty="0">
                <a:solidFill>
                  <a:schemeClr val="bg1"/>
                </a:solidFill>
              </a:rPr>
              <a:t>●不規則な生活</a:t>
            </a:r>
            <a:endParaRPr lang="en-US" altLang="ja-JP" dirty="0">
              <a:solidFill>
                <a:schemeClr val="bg1"/>
              </a:solidFill>
            </a:endParaRPr>
          </a:p>
          <a:p>
            <a:pPr>
              <a:lnSpc>
                <a:spcPct val="110000"/>
              </a:lnSpc>
              <a:buNone/>
            </a:pPr>
            <a:r>
              <a:rPr lang="ja-JP" altLang="en-US" dirty="0">
                <a:solidFill>
                  <a:schemeClr val="bg1"/>
                </a:solidFill>
              </a:rPr>
              <a:t>　 睡眠不足、悪い食生活習慣</a:t>
            </a:r>
            <a:endParaRPr lang="en-US" altLang="ja-JP" dirty="0">
              <a:solidFill>
                <a:schemeClr val="bg1"/>
              </a:solidFill>
            </a:endParaRPr>
          </a:p>
          <a:p>
            <a:pPr>
              <a:lnSpc>
                <a:spcPct val="110000"/>
              </a:lnSpc>
              <a:buNone/>
            </a:pPr>
            <a:r>
              <a:rPr lang="ja-JP" altLang="en-US" dirty="0">
                <a:solidFill>
                  <a:schemeClr val="bg1"/>
                </a:solidFill>
              </a:rPr>
              <a:t>　 運動不足、ストレス、過労</a:t>
            </a:r>
            <a:endParaRPr lang="en-US" altLang="ja-JP" dirty="0">
              <a:solidFill>
                <a:schemeClr val="bg1"/>
              </a:solidFill>
            </a:endParaRPr>
          </a:p>
          <a:p>
            <a:pPr>
              <a:lnSpc>
                <a:spcPct val="110000"/>
              </a:lnSpc>
              <a:buNone/>
            </a:pPr>
            <a:r>
              <a:rPr lang="ja-JP" altLang="en-US" dirty="0">
                <a:solidFill>
                  <a:schemeClr val="bg1"/>
                </a:solidFill>
              </a:rPr>
              <a:t>●口呼吸</a:t>
            </a:r>
            <a:endParaRPr lang="en-US" altLang="ja-JP" dirty="0">
              <a:solidFill>
                <a:schemeClr val="bg1"/>
              </a:solidFill>
            </a:endParaRPr>
          </a:p>
          <a:p>
            <a:pPr>
              <a:lnSpc>
                <a:spcPct val="110000"/>
              </a:lnSpc>
              <a:buNone/>
            </a:pPr>
            <a:r>
              <a:rPr lang="ja-JP" altLang="en-US" dirty="0">
                <a:solidFill>
                  <a:schemeClr val="bg1"/>
                </a:solidFill>
              </a:rPr>
              <a:t>●勉強中のかみしめ・歯ぎしり</a:t>
            </a:r>
            <a:endParaRPr lang="en-US" altLang="ja-JP" dirty="0">
              <a:solidFill>
                <a:schemeClr val="bg1"/>
              </a:solidFill>
            </a:endParaRPr>
          </a:p>
          <a:p>
            <a:pPr>
              <a:lnSpc>
                <a:spcPct val="110000"/>
              </a:lnSpc>
              <a:buNone/>
            </a:pPr>
            <a:r>
              <a:rPr lang="ja-JP" altLang="en-US" dirty="0">
                <a:solidFill>
                  <a:schemeClr val="bg1"/>
                </a:solidFill>
              </a:rPr>
              <a:t>●糖尿病</a:t>
            </a:r>
            <a:endParaRPr lang="en-US" altLang="ja-JP" dirty="0">
              <a:solidFill>
                <a:schemeClr val="bg1"/>
              </a:solidFill>
            </a:endParaRPr>
          </a:p>
          <a:p>
            <a:pPr>
              <a:lnSpc>
                <a:spcPct val="110000"/>
              </a:lnSpc>
              <a:buNone/>
            </a:pPr>
            <a:r>
              <a:rPr lang="ja-JP" altLang="en-US" dirty="0">
                <a:solidFill>
                  <a:schemeClr val="bg1"/>
                </a:solidFill>
              </a:rPr>
              <a:t>●女性ホルモン</a:t>
            </a:r>
            <a:endParaRPr lang="en-US" altLang="ja-JP" dirty="0">
              <a:solidFill>
                <a:schemeClr val="bg1"/>
              </a:solidFill>
            </a:endParaRPr>
          </a:p>
          <a:p>
            <a:pPr>
              <a:lnSpc>
                <a:spcPct val="110000"/>
              </a:lnSpc>
              <a:buNone/>
            </a:pPr>
            <a:r>
              <a:rPr lang="ja-JP" altLang="en-US" dirty="0">
                <a:solidFill>
                  <a:schemeClr val="bg1"/>
                </a:solidFill>
              </a:rPr>
              <a:t>●タバコ</a:t>
            </a:r>
            <a:endParaRPr lang="en-US" altLang="ja-JP" dirty="0">
              <a:solidFill>
                <a:schemeClr val="bg1"/>
              </a:solidFill>
            </a:endParaRPr>
          </a:p>
          <a:p>
            <a:pPr>
              <a:lnSpc>
                <a:spcPct val="110000"/>
              </a:lnSpc>
              <a:buNone/>
            </a:pPr>
            <a:endParaRPr lang="en-US" altLang="ja-JP" dirty="0">
              <a:solidFill>
                <a:schemeClr val="bg1"/>
              </a:solidFill>
            </a:endParaRPr>
          </a:p>
          <a:p>
            <a:pPr>
              <a:lnSpc>
                <a:spcPct val="110000"/>
              </a:lnSpc>
              <a:buNone/>
            </a:pPr>
            <a:endParaRPr lang="en-US" altLang="ja-JP" dirty="0">
              <a:solidFill>
                <a:schemeClr val="bg1"/>
              </a:solidFill>
            </a:endParaRPr>
          </a:p>
        </p:txBody>
      </p:sp>
      <p:sp>
        <p:nvSpPr>
          <p:cNvPr id="2" name="テキスト ボックス 1"/>
          <p:cNvSpPr txBox="1"/>
          <p:nvPr/>
        </p:nvSpPr>
        <p:spPr>
          <a:xfrm>
            <a:off x="2423593" y="2132857"/>
            <a:ext cx="853119" cy="276999"/>
          </a:xfrm>
          <a:prstGeom prst="rect">
            <a:avLst/>
          </a:prstGeom>
          <a:noFill/>
        </p:spPr>
        <p:txBody>
          <a:bodyPr wrap="none" rtlCol="0">
            <a:spAutoFit/>
          </a:bodyPr>
          <a:lstStyle/>
          <a:p>
            <a:r>
              <a:rPr lang="ja-JP" altLang="en-US" sz="1200" b="1" dirty="0">
                <a:solidFill>
                  <a:schemeClr val="bg1"/>
                </a:solidFill>
              </a:rPr>
              <a:t>すい  みん</a:t>
            </a:r>
          </a:p>
        </p:txBody>
      </p:sp>
      <p:sp>
        <p:nvSpPr>
          <p:cNvPr id="3" name="テキスト ボックス 2"/>
          <p:cNvSpPr txBox="1"/>
          <p:nvPr/>
        </p:nvSpPr>
        <p:spPr>
          <a:xfrm>
            <a:off x="2430474" y="4653137"/>
            <a:ext cx="1361270" cy="276999"/>
          </a:xfrm>
          <a:prstGeom prst="rect">
            <a:avLst/>
          </a:prstGeom>
          <a:noFill/>
        </p:spPr>
        <p:txBody>
          <a:bodyPr wrap="none" rtlCol="0">
            <a:spAutoFit/>
          </a:bodyPr>
          <a:lstStyle/>
          <a:p>
            <a:r>
              <a:rPr lang="ja-JP" altLang="en-US" sz="1200" b="1" dirty="0">
                <a:solidFill>
                  <a:schemeClr val="bg1"/>
                </a:solidFill>
              </a:rPr>
              <a:t> とう   にょう  びょう</a:t>
            </a:r>
          </a:p>
        </p:txBody>
      </p:sp>
      <p:sp>
        <p:nvSpPr>
          <p:cNvPr id="4" name="テキスト ボックス 3"/>
          <p:cNvSpPr txBox="1"/>
          <p:nvPr/>
        </p:nvSpPr>
        <p:spPr>
          <a:xfrm>
            <a:off x="5998115" y="2780929"/>
            <a:ext cx="745958" cy="276999"/>
          </a:xfrm>
          <a:prstGeom prst="rect">
            <a:avLst/>
          </a:prstGeom>
          <a:noFill/>
        </p:spPr>
        <p:txBody>
          <a:bodyPr wrap="square" rtlCol="0">
            <a:spAutoFit/>
          </a:bodyPr>
          <a:lstStyle/>
          <a:p>
            <a:r>
              <a:rPr lang="ja-JP" altLang="en-US" sz="1200" b="1" dirty="0">
                <a:solidFill>
                  <a:schemeClr val="bg1"/>
                </a:solidFill>
              </a:rPr>
              <a:t>か    ろう</a:t>
            </a:r>
          </a:p>
        </p:txBody>
      </p:sp>
      <p:sp>
        <p:nvSpPr>
          <p:cNvPr id="5" name="テキスト ボックス 4"/>
          <p:cNvSpPr txBox="1"/>
          <p:nvPr/>
        </p:nvSpPr>
        <p:spPr>
          <a:xfrm>
            <a:off x="2498932" y="1495818"/>
            <a:ext cx="1285930" cy="276999"/>
          </a:xfrm>
          <a:prstGeom prst="rect">
            <a:avLst/>
          </a:prstGeom>
          <a:noFill/>
        </p:spPr>
        <p:txBody>
          <a:bodyPr wrap="square" rtlCol="0">
            <a:spAutoFit/>
          </a:bodyPr>
          <a:lstStyle/>
          <a:p>
            <a:r>
              <a:rPr lang="ja-JP" altLang="en-US" sz="1200" b="1" dirty="0">
                <a:solidFill>
                  <a:schemeClr val="bg1"/>
                </a:solidFill>
              </a:rPr>
              <a:t>ふ　     き     そ  く</a:t>
            </a:r>
          </a:p>
        </p:txBody>
      </p:sp>
      <p:sp>
        <p:nvSpPr>
          <p:cNvPr id="6" name="テキスト ボックス 5"/>
          <p:cNvSpPr txBox="1"/>
          <p:nvPr/>
        </p:nvSpPr>
        <p:spPr>
          <a:xfrm>
            <a:off x="7176120" y="346413"/>
            <a:ext cx="679994" cy="307777"/>
          </a:xfrm>
          <a:prstGeom prst="rect">
            <a:avLst/>
          </a:prstGeom>
          <a:noFill/>
        </p:spPr>
        <p:txBody>
          <a:bodyPr wrap="none" rtlCol="0">
            <a:spAutoFit/>
          </a:bodyPr>
          <a:lstStyle/>
          <a:p>
            <a:r>
              <a:rPr lang="ja-JP" altLang="en-US" sz="1400" b="1" dirty="0">
                <a:solidFill>
                  <a:srgbClr val="002570"/>
                </a:solidFill>
              </a:rPr>
              <a:t>あっか</a:t>
            </a:r>
          </a:p>
        </p:txBody>
      </p:sp>
      <p:sp>
        <p:nvSpPr>
          <p:cNvPr id="7" name="テキスト ボックス 6"/>
          <p:cNvSpPr txBox="1"/>
          <p:nvPr/>
        </p:nvSpPr>
        <p:spPr>
          <a:xfrm>
            <a:off x="5149569" y="284857"/>
            <a:ext cx="1808078" cy="369332"/>
          </a:xfrm>
          <a:prstGeom prst="rect">
            <a:avLst/>
          </a:prstGeom>
          <a:noFill/>
        </p:spPr>
        <p:txBody>
          <a:bodyPr wrap="square" rtlCol="0">
            <a:spAutoFit/>
          </a:bodyPr>
          <a:lstStyle/>
          <a:p>
            <a:r>
              <a:rPr lang="ja-JP" altLang="en-US" sz="1400" b="1" dirty="0">
                <a:solidFill>
                  <a:srgbClr val="002570"/>
                </a:solidFill>
              </a:rPr>
              <a:t>し     しゅう   びょう</a:t>
            </a:r>
            <a:r>
              <a:rPr lang="ja-JP" altLang="en-US" b="1" dirty="0">
                <a:solidFill>
                  <a:srgbClr val="002570"/>
                </a:solidFill>
              </a:rPr>
              <a:t>　</a:t>
            </a:r>
          </a:p>
        </p:txBody>
      </p:sp>
      <p:sp>
        <p:nvSpPr>
          <p:cNvPr id="11" name="動作設定ボタン: ホーム 10">
            <a:hlinkClick r:id="" action="ppaction://hlinkshowjump?jump=firstslide" highlightClick="1"/>
          </p:cNvPr>
          <p:cNvSpPr/>
          <p:nvPr/>
        </p:nvSpPr>
        <p:spPr>
          <a:xfrm>
            <a:off x="10344472" y="6564285"/>
            <a:ext cx="251246" cy="272847"/>
          </a:xfrm>
          <a:prstGeom prst="actionButtonHom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ja-JP" altLang="en-US" sz="1600">
              <a:solidFill>
                <a:schemeClr val="bg1"/>
              </a:solidFill>
            </a:endParaRPr>
          </a:p>
        </p:txBody>
      </p:sp>
    </p:spTree>
    <p:extLst>
      <p:ext uri="{BB962C8B-B14F-4D97-AF65-F5344CB8AC3E}">
        <p14:creationId xmlns:p14="http://schemas.microsoft.com/office/powerpoint/2010/main" val="2508115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1507">
                                            <p:txEl>
                                              <p:pRg st="0" end="0"/>
                                            </p:txEl>
                                          </p:spTgt>
                                        </p:tgtEl>
                                        <p:attrNameLst>
                                          <p:attrName>style.visibility</p:attrName>
                                        </p:attrNameLst>
                                      </p:cBhvr>
                                      <p:to>
                                        <p:strVal val="visible"/>
                                      </p:to>
                                    </p:set>
                                    <p:animEffect transition="in" filter="checkerboard(across)">
                                      <p:cBhvr>
                                        <p:cTn id="7" dur="1000"/>
                                        <p:tgtEl>
                                          <p:spTgt spid="21507">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21507">
                                            <p:txEl>
                                              <p:pRg st="1" end="1"/>
                                            </p:txEl>
                                          </p:spTgt>
                                        </p:tgtEl>
                                        <p:attrNameLst>
                                          <p:attrName>style.visibility</p:attrName>
                                        </p:attrNameLst>
                                      </p:cBhvr>
                                      <p:to>
                                        <p:strVal val="visible"/>
                                      </p:to>
                                    </p:set>
                                    <p:animEffect transition="in" filter="checkerboard(across)">
                                      <p:cBhvr>
                                        <p:cTn id="10" dur="1000"/>
                                        <p:tgtEl>
                                          <p:spTgt spid="21507">
                                            <p:txEl>
                                              <p:pRg st="1" end="1"/>
                                            </p:txEl>
                                          </p:spTgt>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checkerboard(across)">
                                      <p:cBhvr>
                                        <p:cTn id="13" dur="1000"/>
                                        <p:tgtEl>
                                          <p:spTgt spid="2"/>
                                        </p:tgtEl>
                                      </p:cBhvr>
                                    </p:animEffect>
                                  </p:childTnLst>
                                </p:cTn>
                              </p:par>
                              <p:par>
                                <p:cTn id="14" presetID="5" presetClass="entr" presetSubtype="10" fill="hold" nodeType="withEffect">
                                  <p:stCondLst>
                                    <p:cond delay="0"/>
                                  </p:stCondLst>
                                  <p:childTnLst>
                                    <p:set>
                                      <p:cBhvr>
                                        <p:cTn id="15" dur="1" fill="hold">
                                          <p:stCondLst>
                                            <p:cond delay="0"/>
                                          </p:stCondLst>
                                        </p:cTn>
                                        <p:tgtEl>
                                          <p:spTgt spid="21507">
                                            <p:txEl>
                                              <p:pRg st="2" end="2"/>
                                            </p:txEl>
                                          </p:spTgt>
                                        </p:tgtEl>
                                        <p:attrNameLst>
                                          <p:attrName>style.visibility</p:attrName>
                                        </p:attrNameLst>
                                      </p:cBhvr>
                                      <p:to>
                                        <p:strVal val="visible"/>
                                      </p:to>
                                    </p:set>
                                    <p:animEffect transition="in" filter="checkerboard(across)">
                                      <p:cBhvr>
                                        <p:cTn id="16" dur="1000"/>
                                        <p:tgtEl>
                                          <p:spTgt spid="21507">
                                            <p:txEl>
                                              <p:pRg st="2" end="2"/>
                                            </p:txEl>
                                          </p:spTgt>
                                        </p:tgtEl>
                                      </p:cBhvr>
                                    </p:animEffect>
                                  </p:childTnLst>
                                </p:cTn>
                              </p:par>
                              <p:par>
                                <p:cTn id="17" presetID="5" presetClass="entr" presetSubtype="10" fill="hold" nodeType="with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checkerboard(across)">
                                      <p:cBhvr>
                                        <p:cTn id="19" dur="1000"/>
                                        <p:tgtEl>
                                          <p:spTgt spid="4">
                                            <p:txEl>
                                              <p:pRg st="0" end="0"/>
                                            </p:txEl>
                                          </p:spTgt>
                                        </p:tgtEl>
                                      </p:cBhvr>
                                    </p:animEffect>
                                  </p:childTnLst>
                                </p:cTn>
                              </p:par>
                              <p:par>
                                <p:cTn id="20" presetID="5" presetClass="entr" presetSubtype="10" fill="hold" grpId="0" nodeType="with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heckerboard(across)">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21507">
                                            <p:txEl>
                                              <p:pRg st="3" end="3"/>
                                            </p:txEl>
                                          </p:spTgt>
                                        </p:tgtEl>
                                        <p:attrNameLst>
                                          <p:attrName>style.visibility</p:attrName>
                                        </p:attrNameLst>
                                      </p:cBhvr>
                                      <p:to>
                                        <p:strVal val="visible"/>
                                      </p:to>
                                    </p:set>
                                    <p:animEffect transition="in" filter="checkerboard(across)">
                                      <p:cBhvr>
                                        <p:cTn id="27" dur="1000"/>
                                        <p:tgtEl>
                                          <p:spTgt spid="2150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21507">
                                            <p:txEl>
                                              <p:pRg st="4" end="4"/>
                                            </p:txEl>
                                          </p:spTgt>
                                        </p:tgtEl>
                                        <p:attrNameLst>
                                          <p:attrName>style.visibility</p:attrName>
                                        </p:attrNameLst>
                                      </p:cBhvr>
                                      <p:to>
                                        <p:strVal val="visible"/>
                                      </p:to>
                                    </p:set>
                                    <p:animEffect transition="in" filter="checkerboard(across)">
                                      <p:cBhvr>
                                        <p:cTn id="32" dur="1000"/>
                                        <p:tgtEl>
                                          <p:spTgt spid="2150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21507">
                                            <p:txEl>
                                              <p:pRg st="5" end="5"/>
                                            </p:txEl>
                                          </p:spTgt>
                                        </p:tgtEl>
                                        <p:attrNameLst>
                                          <p:attrName>style.visibility</p:attrName>
                                        </p:attrNameLst>
                                      </p:cBhvr>
                                      <p:to>
                                        <p:strVal val="visible"/>
                                      </p:to>
                                    </p:set>
                                    <p:animEffect transition="in" filter="checkerboard(across)">
                                      <p:cBhvr>
                                        <p:cTn id="37" dur="1000"/>
                                        <p:tgtEl>
                                          <p:spTgt spid="21507">
                                            <p:txEl>
                                              <p:pRg st="5" end="5"/>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0" end="0"/>
                                            </p:txEl>
                                          </p:spTgt>
                                        </p:tgtEl>
                                        <p:attrNameLst>
                                          <p:attrName>style.visibility</p:attrName>
                                        </p:attrNameLst>
                                      </p:cBhvr>
                                      <p:to>
                                        <p:strVal val="visible"/>
                                      </p:to>
                                    </p:set>
                                    <p:animEffect transition="in" filter="checkerboard(across)">
                                      <p:cBhvr>
                                        <p:cTn id="40" dur="1000"/>
                                        <p:tgtEl>
                                          <p:spTgt spid="3">
                                            <p:txEl>
                                              <p:pRg st="0" end="0"/>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5" presetClass="entr" presetSubtype="10" fill="hold" nodeType="clickEffect">
                                  <p:stCondLst>
                                    <p:cond delay="0"/>
                                  </p:stCondLst>
                                  <p:childTnLst>
                                    <p:set>
                                      <p:cBhvr>
                                        <p:cTn id="44" dur="1" fill="hold">
                                          <p:stCondLst>
                                            <p:cond delay="0"/>
                                          </p:stCondLst>
                                        </p:cTn>
                                        <p:tgtEl>
                                          <p:spTgt spid="21507">
                                            <p:txEl>
                                              <p:pRg st="6" end="6"/>
                                            </p:txEl>
                                          </p:spTgt>
                                        </p:tgtEl>
                                        <p:attrNameLst>
                                          <p:attrName>style.visibility</p:attrName>
                                        </p:attrNameLst>
                                      </p:cBhvr>
                                      <p:to>
                                        <p:strVal val="visible"/>
                                      </p:to>
                                    </p:set>
                                    <p:animEffect transition="in" filter="checkerboard(across)">
                                      <p:cBhvr>
                                        <p:cTn id="45" dur="1000"/>
                                        <p:tgtEl>
                                          <p:spTgt spid="21507">
                                            <p:txEl>
                                              <p:pRg st="6" end="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 presetClass="entr" presetSubtype="10" fill="hold" nodeType="clickEffect">
                                  <p:stCondLst>
                                    <p:cond delay="0"/>
                                  </p:stCondLst>
                                  <p:childTnLst>
                                    <p:set>
                                      <p:cBhvr>
                                        <p:cTn id="49" dur="1" fill="hold">
                                          <p:stCondLst>
                                            <p:cond delay="0"/>
                                          </p:stCondLst>
                                        </p:cTn>
                                        <p:tgtEl>
                                          <p:spTgt spid="21507">
                                            <p:txEl>
                                              <p:pRg st="7" end="7"/>
                                            </p:txEl>
                                          </p:spTgt>
                                        </p:tgtEl>
                                        <p:attrNameLst>
                                          <p:attrName>style.visibility</p:attrName>
                                        </p:attrNameLst>
                                      </p:cBhvr>
                                      <p:to>
                                        <p:strVal val="visible"/>
                                      </p:to>
                                    </p:set>
                                    <p:animEffect transition="in" filter="checkerboard(across)">
                                      <p:cBhvr>
                                        <p:cTn id="50" dur="1000"/>
                                        <p:tgtEl>
                                          <p:spTgt spid="2150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theme/theme1.xml><?xml version="1.0" encoding="utf-8"?>
<a:theme xmlns:a="http://schemas.openxmlformats.org/drawingml/2006/main" name="Office ​​テーマ">
  <a:themeElements>
    <a:clrScheme name="ユーザー定義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D99694"/>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1303</Words>
  <Application>Microsoft Office PowerPoint</Application>
  <PresentationFormat>ワイド画面</PresentationFormat>
  <Paragraphs>139</Paragraphs>
  <Slides>8</Slides>
  <Notes>8</Notes>
  <HiddenSlides>0</HiddenSlides>
  <MMClips>0</MMClips>
  <ScaleCrop>false</ScaleCrop>
  <HeadingPairs>
    <vt:vector size="6" baseType="variant">
      <vt:variant>
        <vt:lpstr>使用されているフォント</vt:lpstr>
      </vt:variant>
      <vt:variant>
        <vt:i4>4</vt:i4>
      </vt:variant>
      <vt:variant>
        <vt:lpstr>テーマ</vt:lpstr>
      </vt:variant>
      <vt:variant>
        <vt:i4>1</vt:i4>
      </vt:variant>
      <vt:variant>
        <vt:lpstr>スライド タイトル</vt:lpstr>
      </vt:variant>
      <vt:variant>
        <vt:i4>8</vt:i4>
      </vt:variant>
    </vt:vector>
  </HeadingPairs>
  <TitlesOfParts>
    <vt:vector size="13" baseType="lpstr">
      <vt:lpstr>ＭＳ Ｐゴシック</vt:lpstr>
      <vt:lpstr>Arial</vt:lpstr>
      <vt:lpstr>Calibri</vt:lpstr>
      <vt:lpstr>Tahoma</vt:lpstr>
      <vt:lpstr>Office ​​テーマ</vt:lpstr>
      <vt:lpstr>（３）歯周病の原因とその予防</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 プラーク以外の歯周病を悪化させる原因</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2021-07-05T10:10:05Z</dcterms:created>
  <dcterms:modified xsi:type="dcterms:W3CDTF">2025-02-25T02:09:52Z</dcterms:modified>
</cp:coreProperties>
</file>