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0" r:id="rId2"/>
    <p:sldId id="456" r:id="rId3"/>
    <p:sldId id="482" r:id="rId4"/>
    <p:sldId id="457" r:id="rId5"/>
    <p:sldId id="308" r:id="rId6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2)むし歯の原因とその予防" id="{2F17BBD9-A449-4142-B21C-F854BF814174}">
          <p14:sldIdLst>
            <p14:sldId id="370"/>
            <p14:sldId id="456"/>
            <p14:sldId id="482"/>
            <p14:sldId id="45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70"/>
    <a:srgbClr val="D6FAF8"/>
    <a:srgbClr val="00CC99"/>
    <a:srgbClr val="FFCC00"/>
    <a:srgbClr val="FFFF00"/>
    <a:srgbClr val="FF9933"/>
    <a:srgbClr val="FF3399"/>
    <a:srgbClr val="9999FF"/>
    <a:srgbClr val="3399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5" autoAdjust="0"/>
    <p:restoredTop sz="81802" autoAdjust="0"/>
  </p:normalViewPr>
  <p:slideViewPr>
    <p:cSldViewPr>
      <p:cViewPr varScale="1">
        <p:scale>
          <a:sx n="60" d="100"/>
          <a:sy n="60" d="100"/>
        </p:scale>
        <p:origin x="858" y="60"/>
      </p:cViewPr>
      <p:guideLst>
        <p:guide orient="horz" pos="2160"/>
        <p:guide pos="3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>
      <p:cViewPr varScale="1">
        <p:scale>
          <a:sx n="77" d="100"/>
          <a:sy n="77" d="100"/>
        </p:scale>
        <p:origin x="21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765BF51B-74E2-4F0D-BBBB-60F4EB9FBA9D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824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B5DADC80-918F-445A-AD56-CA415887F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6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9E41456C-E9CF-4A3B-A360-FAFD8267C420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2569595-CB9C-4055-8312-7BBEB59C1C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380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b="1" dirty="0">
                <a:solidFill>
                  <a:schemeClr val="tx2">
                    <a:lumMod val="10000"/>
                  </a:schemeClr>
                </a:solidFill>
              </a:rPr>
              <a:t>（２）むし歯の原因とその予防</a:t>
            </a:r>
            <a:endParaRPr kumimoji="1" lang="ja-JP" alt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0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ja-JP" altLang="en-US" dirty="0"/>
              <a:t>むし歯ってなんだろう？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　むし歯は歯の表面が溶けて、穴ができる病気です。一度穴があいてしまうと、二度と元の状態には戻りません。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●前歯のわきにむし歯ができています。穴があいていて、表面は茶色の色をしています。</a:t>
            </a:r>
          </a:p>
          <a:p>
            <a:pPr rtl="0"/>
            <a:r>
              <a:rPr lang="ja-JP" altLang="en-US" dirty="0"/>
              <a:t>●もっと進行したむし歯です。歯と歯の間が大きな穴になっています。歯の表面には、ねばねばしたようなものが付いていますね。歯肉も赤く腫れています。</a:t>
            </a:r>
          </a:p>
          <a:p>
            <a:pPr rtl="0"/>
            <a:r>
              <a:rPr lang="ja-JP" altLang="en-US" dirty="0"/>
              <a:t>●奥の歯に黒い穴があります。白い材料を詰めた後に、周りからむし歯になりました。</a:t>
            </a:r>
          </a:p>
          <a:p>
            <a:pPr rtl="0"/>
            <a:r>
              <a:rPr lang="ja-JP" altLang="en-US" dirty="0"/>
              <a:t>●上の方の歯が無くなって、根だけがのこっています。表面は黒くなっています。このようになると歯を抜くようになる可能性も出てきます。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34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344DF-4879-42E7-B39E-34630504DD69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ja-JP" altLang="en-US" dirty="0"/>
              <a:t>どうしてむし歯になるのだろう？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　むし歯の成因には、プラークとそれがつくり出す酸が関わっています。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●歯の表面には、いろいろな細菌が住んでいます。そのかたまりをプラークと言います。</a:t>
            </a:r>
          </a:p>
          <a:p>
            <a:pPr rtl="0"/>
            <a:r>
              <a:rPr lang="ja-JP" altLang="en-US" dirty="0"/>
              <a:t>●プラークの中のミュータンスなどのむし歯菌が、糖分を栄養にして「酸」をつくりだします。</a:t>
            </a:r>
          </a:p>
          <a:p>
            <a:pPr rtl="0"/>
            <a:r>
              <a:rPr lang="ja-JP" altLang="en-US" dirty="0"/>
              <a:t>●そのような状態が長くつづくと、硬い歯の表面が溶けて穴になっていきます。この歯に穴ができた状態をむし歯と言います。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＊プラークとは、歯に</a:t>
            </a:r>
            <a:r>
              <a:rPr lang="ja-JP" altLang="en-US" dirty="0" err="1"/>
              <a:t>付いた食べかすと</a:t>
            </a:r>
            <a:r>
              <a:rPr lang="ja-JP" altLang="en-US" dirty="0"/>
              <a:t>思われがちですが、実際は、むし歯菌や歯周病菌のかたまりです。プラーク</a:t>
            </a:r>
            <a:r>
              <a:rPr lang="en-US" altLang="ja-JP" dirty="0"/>
              <a:t>1</a:t>
            </a:r>
            <a:r>
              <a:rPr lang="ja-JP" altLang="en-US" dirty="0"/>
              <a:t>ｍｇ に</a:t>
            </a:r>
            <a:r>
              <a:rPr lang="en-US" altLang="ja-JP" dirty="0"/>
              <a:t>1</a:t>
            </a:r>
            <a:r>
              <a:rPr lang="ja-JP" altLang="en-US" dirty="0"/>
              <a:t>億以上の細菌がいると言われています</a:t>
            </a:r>
            <a:r>
              <a:rPr lang="ja-JP" altLang="en-US" sz="1300" baseline="30000" dirty="0"/>
              <a:t>。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0287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ja-JP" altLang="en-US" dirty="0"/>
              <a:t>プラークってなんだろう？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　歯の表面に付着したプラークを観察してみましょう。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●歯と歯の間や、歯と歯肉の間を歯医者さんで使う器具でなぞってみると、</a:t>
            </a:r>
          </a:p>
          <a:p>
            <a:pPr rtl="0"/>
            <a:r>
              <a:rPr lang="ja-JP" altLang="en-US" dirty="0"/>
              <a:t>●器具の先端に、何か白いものが採れました。</a:t>
            </a:r>
          </a:p>
          <a:p>
            <a:pPr rtl="0"/>
            <a:r>
              <a:rPr lang="ja-JP" altLang="en-US" dirty="0"/>
              <a:t>●これを染めだすことのできる「染めだし液」で染めてみると</a:t>
            </a:r>
          </a:p>
          <a:p>
            <a:pPr rtl="0"/>
            <a:r>
              <a:rPr lang="ja-JP" altLang="en-US" dirty="0"/>
              <a:t>●歯と歯の間や、歯と歯肉の間が、赤く染まっています。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　この染まったものが、</a:t>
            </a:r>
            <a:r>
              <a:rPr lang="ja-JP" altLang="en-US" u="sng" dirty="0"/>
              <a:t>プラーク（細菌のかたまり）</a:t>
            </a:r>
            <a:r>
              <a:rPr lang="ja-JP" altLang="en-US" dirty="0"/>
              <a:t>なのです。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5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ja-JP" altLang="en-US" dirty="0"/>
              <a:t>プラークを顕微鏡で見てみよう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　プラークの様子を位相差顕微鏡で観察してみましょう。</a:t>
            </a:r>
            <a:endParaRPr lang="en-US" altLang="ja-JP" dirty="0"/>
          </a:p>
          <a:p>
            <a:pPr rtl="0"/>
            <a:endParaRPr lang="ja-JP" altLang="en-US" dirty="0"/>
          </a:p>
          <a:p>
            <a:pPr rtl="0"/>
            <a:r>
              <a:rPr lang="ja-JP" altLang="en-US" dirty="0"/>
              <a:t>　糸状菌・球菌・桿菌・スピロヘータなど多くの種類の細菌がいます。</a:t>
            </a:r>
          </a:p>
          <a:p>
            <a:pPr rtl="0"/>
            <a:r>
              <a:rPr lang="ja-JP" altLang="en-US" dirty="0"/>
              <a:t>　この中に、むし歯のおもな原因菌であるミュータンス菌もいます。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3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9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34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30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00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3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4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55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4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59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88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7DF8-EE14-4A22-9473-34773C2CCD3C}" type="datetimeFigureOut">
              <a:rPr kumimoji="1" lang="ja-JP" altLang="en-US" smtClean="0"/>
              <a:pPr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823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708920"/>
            <a:ext cx="12192000" cy="1143000"/>
          </a:xfrm>
        </p:spPr>
        <p:txBody>
          <a:bodyPr>
            <a:noAutofit/>
          </a:bodyPr>
          <a:lstStyle/>
          <a:p>
            <a:r>
              <a:rPr lang="ja-JP" altLang="en-US" sz="6600" b="1" dirty="0">
                <a:solidFill>
                  <a:srgbClr val="002570"/>
                </a:solidFill>
              </a:rPr>
              <a:t>（２）むし歯の原因とその予防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35960" y="25350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570"/>
                </a:solidFill>
              </a:rPr>
              <a:t>げ  ん  い  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68408" y="25556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570"/>
                </a:solidFill>
              </a:rPr>
              <a:t>よ     　 ぼ  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笠松　理恵_2011.08.31_L001.jpg"/>
          <p:cNvPicPr>
            <a:picLocks noChangeAspect="1"/>
          </p:cNvPicPr>
          <p:nvPr/>
        </p:nvPicPr>
        <p:blipFill>
          <a:blip r:embed="rId3" cstate="print"/>
          <a:srcRect l="28717" t="19519" r="28513" b="34875"/>
          <a:stretch>
            <a:fillRect/>
          </a:stretch>
        </p:blipFill>
        <p:spPr>
          <a:xfrm flipH="1">
            <a:off x="6586805" y="1190075"/>
            <a:ext cx="3445110" cy="23999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695761" y="232072"/>
            <a:ext cx="6994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002570"/>
                </a:solidFill>
              </a:rPr>
              <a:t>むし歯ってなんだろう？</a:t>
            </a:r>
          </a:p>
        </p:txBody>
      </p:sp>
      <p:pic>
        <p:nvPicPr>
          <p:cNvPr id="1026" name="Picture 2" descr="C:\Users\Yamagata\Desktop\むし歯２０１３\渡辺　望_2014.11.22_L007.jpg"/>
          <p:cNvPicPr>
            <a:picLocks noChangeAspect="1" noChangeArrowheads="1"/>
          </p:cNvPicPr>
          <p:nvPr/>
        </p:nvPicPr>
        <p:blipFill>
          <a:blip r:embed="rId4" cstate="print"/>
          <a:srcRect l="21487" t="5882" b="8824"/>
          <a:stretch>
            <a:fillRect/>
          </a:stretch>
        </p:blipFill>
        <p:spPr bwMode="auto">
          <a:xfrm>
            <a:off x="2135560" y="1190075"/>
            <a:ext cx="3326398" cy="2399950"/>
          </a:xfrm>
          <a:prstGeom prst="rect">
            <a:avLst/>
          </a:prstGeom>
          <a:noFill/>
        </p:spPr>
      </p:pic>
      <p:pic>
        <p:nvPicPr>
          <p:cNvPr id="1027" name="Picture 3" descr="C:\Users\Yamagata\Desktop\むし歯２０１３\渡辺　望_2014.12.13_L009.jpg"/>
          <p:cNvPicPr>
            <a:picLocks noChangeAspect="1" noChangeArrowheads="1"/>
          </p:cNvPicPr>
          <p:nvPr/>
        </p:nvPicPr>
        <p:blipFill>
          <a:blip r:embed="rId5" cstate="print"/>
          <a:srcRect l="21427" t="10754" b="8589"/>
          <a:stretch>
            <a:fillRect/>
          </a:stretch>
        </p:blipFill>
        <p:spPr bwMode="auto">
          <a:xfrm>
            <a:off x="2135560" y="4086364"/>
            <a:ext cx="3384376" cy="2366972"/>
          </a:xfrm>
          <a:prstGeom prst="rect">
            <a:avLst/>
          </a:prstGeom>
          <a:noFill/>
        </p:spPr>
      </p:pic>
      <p:pic>
        <p:nvPicPr>
          <p:cNvPr id="1028" name="Picture 4" descr="C:\Users\Yamagata\Desktop\むし歯２０１３\富田　浩二_2014.12.13_L006.jpg"/>
          <p:cNvPicPr>
            <a:picLocks noChangeAspect="1" noChangeArrowheads="1"/>
          </p:cNvPicPr>
          <p:nvPr/>
        </p:nvPicPr>
        <p:blipFill>
          <a:blip r:embed="rId6" cstate="print"/>
          <a:srcRect r="30292" b="26243"/>
          <a:stretch>
            <a:fillRect/>
          </a:stretch>
        </p:blipFill>
        <p:spPr bwMode="auto">
          <a:xfrm>
            <a:off x="6585689" y="4086364"/>
            <a:ext cx="3445110" cy="238213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326375" y="3604373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前歯のわきが穴になっている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5401" y="3609803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歯と歯の間に大きな穴ができている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90359" y="6468500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奥歯の詰め物をしたわきに穴ができた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19976" y="6453336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歯がとけて根だけになっている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12192000" cy="1371600"/>
          </a:xfrm>
        </p:spPr>
        <p:txBody>
          <a:bodyPr>
            <a:noAutofit/>
          </a:bodyPr>
          <a:lstStyle/>
          <a:p>
            <a:r>
              <a:rPr lang="ja-JP" altLang="en-US" sz="5400" b="1" dirty="0">
                <a:solidFill>
                  <a:srgbClr val="002570"/>
                </a:solidFill>
              </a:rPr>
              <a:t>どうしてむし歯になるのだろう？</a:t>
            </a:r>
          </a:p>
        </p:txBody>
      </p:sp>
      <p:sp>
        <p:nvSpPr>
          <p:cNvPr id="139339" name="AutoShape 75"/>
          <p:cNvSpPr>
            <a:spLocks noChangeArrowheads="1"/>
          </p:cNvSpPr>
          <p:nvPr/>
        </p:nvSpPr>
        <p:spPr bwMode="auto">
          <a:xfrm>
            <a:off x="4180574" y="4317748"/>
            <a:ext cx="862120" cy="727757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9340" name="AutoShape 76"/>
          <p:cNvSpPr>
            <a:spLocks noChangeArrowheads="1"/>
          </p:cNvSpPr>
          <p:nvPr/>
        </p:nvSpPr>
        <p:spPr bwMode="auto">
          <a:xfrm>
            <a:off x="7221261" y="4338260"/>
            <a:ext cx="800289" cy="727757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023993" y="39484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srgbClr val="0070C0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2" y="1376888"/>
            <a:ext cx="719329" cy="100889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22" y="1485092"/>
            <a:ext cx="862586" cy="79248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4" y="3212179"/>
            <a:ext cx="2037133" cy="271215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04" y="3314639"/>
            <a:ext cx="2037133" cy="260969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04" y="3314639"/>
            <a:ext cx="2037133" cy="2609698"/>
          </a:xfrm>
          <a:prstGeom prst="rect">
            <a:avLst/>
          </a:prstGeom>
        </p:spPr>
      </p:pic>
      <p:sp>
        <p:nvSpPr>
          <p:cNvPr id="139328" name="テキスト ボックス 139327"/>
          <p:cNvSpPr txBox="1"/>
          <p:nvPr/>
        </p:nvSpPr>
        <p:spPr>
          <a:xfrm>
            <a:off x="2639736" y="2119009"/>
            <a:ext cx="122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9900"/>
                </a:solidFill>
              </a:rPr>
              <a:t>糖分</a:t>
            </a:r>
          </a:p>
        </p:txBody>
      </p:sp>
      <p:pic>
        <p:nvPicPr>
          <p:cNvPr id="139329" name="図 1393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74" y="2946991"/>
            <a:ext cx="2037133" cy="2977347"/>
          </a:xfrm>
          <a:prstGeom prst="rect">
            <a:avLst/>
          </a:prstGeom>
        </p:spPr>
      </p:pic>
      <p:sp>
        <p:nvSpPr>
          <p:cNvPr id="139330" name="下矢印 139329"/>
          <p:cNvSpPr/>
          <p:nvPr/>
        </p:nvSpPr>
        <p:spPr>
          <a:xfrm>
            <a:off x="2902540" y="2744933"/>
            <a:ext cx="554520" cy="414707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04228" y="1949733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9900"/>
                </a:solidFill>
              </a:rPr>
              <a:t>とう ぶん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4" y="3492499"/>
            <a:ext cx="2065231" cy="24318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53" y="3036117"/>
            <a:ext cx="1728191" cy="80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4.44444E-6 L 0.0694 0.314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157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4.44444E-6 L -0.07292 0.276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38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9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85185E-6 L 3.33333E-6 0.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96296E-6 L -3.33333E-6 0.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4.07407E-6 L -0.00404 0.1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1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1000"/>
                                        <p:tgtEl>
                                          <p:spTgt spid="1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39" grpId="0" animBg="1"/>
      <p:bldP spid="139340" grpId="0" animBg="1"/>
      <p:bldP spid="139328" grpId="0"/>
      <p:bldP spid="139328" grpId="1"/>
      <p:bldP spid="139328" grpId="2"/>
      <p:bldP spid="139330" grpId="0" animBg="1"/>
      <p:bldP spid="139330" grpId="1" animBg="1"/>
      <p:bldP spid="139330" grpId="2" animBg="1"/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矢印 14"/>
          <p:cNvSpPr/>
          <p:nvPr/>
        </p:nvSpPr>
        <p:spPr>
          <a:xfrm>
            <a:off x="4511824" y="4869160"/>
            <a:ext cx="1080120" cy="576064"/>
          </a:xfrm>
          <a:prstGeom prst="rightArrow">
            <a:avLst>
              <a:gd name="adj1" fmla="val 50000"/>
              <a:gd name="adj2" fmla="val 6048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71462"/>
            <a:ext cx="12192000" cy="1371600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rgbClr val="002570"/>
                </a:solidFill>
              </a:rPr>
              <a:t>プラークってなんだろう？</a:t>
            </a:r>
          </a:p>
        </p:txBody>
      </p:sp>
      <p:pic>
        <p:nvPicPr>
          <p:cNvPr id="3" name="図 2" descr="1266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723"/>
          <a:stretch>
            <a:fillRect/>
          </a:stretch>
        </p:blipFill>
        <p:spPr>
          <a:xfrm rot="10800000">
            <a:off x="1919536" y="1124745"/>
            <a:ext cx="3384376" cy="2322611"/>
          </a:xfrm>
          <a:prstGeom prst="rect">
            <a:avLst/>
          </a:prstGeom>
        </p:spPr>
      </p:pic>
      <p:pic>
        <p:nvPicPr>
          <p:cNvPr id="4" name="図 3" descr="1265.jpg"/>
          <p:cNvPicPr>
            <a:picLocks noChangeAspect="1"/>
          </p:cNvPicPr>
          <p:nvPr/>
        </p:nvPicPr>
        <p:blipFill>
          <a:blip r:embed="rId4" cstate="print">
            <a:lum bright="-30000"/>
          </a:blip>
          <a:srcRect l="3757"/>
          <a:stretch>
            <a:fillRect/>
          </a:stretch>
        </p:blipFill>
        <p:spPr>
          <a:xfrm rot="10800000">
            <a:off x="6528048" y="1124745"/>
            <a:ext cx="3384376" cy="2312314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 bwMode="auto">
          <a:xfrm rot="16200000">
            <a:off x="5666233" y="2130576"/>
            <a:ext cx="571505" cy="720081"/>
          </a:xfrm>
          <a:prstGeom prst="downArrow">
            <a:avLst>
              <a:gd name="adj1" fmla="val 50000"/>
              <a:gd name="adj2" fmla="val 47271"/>
            </a:avLst>
          </a:prstGeom>
          <a:solidFill>
            <a:srgbClr val="00FF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latin typeface="Tahoma" pitchFamily="34" charset="0"/>
              <a:ea typeface="ＭＳ Ｐ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18604" y="3490151"/>
            <a:ext cx="358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器具で歯の表面をなぞってみる</a:t>
            </a:r>
          </a:p>
        </p:txBody>
      </p:sp>
      <p:pic>
        <p:nvPicPr>
          <p:cNvPr id="10" name="図 9" descr="1268.jpg"/>
          <p:cNvPicPr>
            <a:picLocks noChangeAspect="1"/>
          </p:cNvPicPr>
          <p:nvPr/>
        </p:nvPicPr>
        <p:blipFill>
          <a:blip r:embed="rId5" cstate="print"/>
          <a:srcRect l="20703" r="24729" b="33552"/>
          <a:stretch>
            <a:fillRect/>
          </a:stretch>
        </p:blipFill>
        <p:spPr>
          <a:xfrm>
            <a:off x="6059994" y="3926737"/>
            <a:ext cx="4320480" cy="253269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08631" y="3501008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なにか白いものが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とれた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53264" y="6105490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染めだし液で</a:t>
            </a:r>
            <a:endParaRPr lang="en-US" altLang="ja-JP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染めてみると</a:t>
            </a:r>
          </a:p>
        </p:txBody>
      </p:sp>
      <p:pic>
        <p:nvPicPr>
          <p:cNvPr id="13" name="図 12" descr="DSC01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7648" y="3933056"/>
            <a:ext cx="1190526" cy="207276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232626" y="6318478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赤く染まる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91944" y="4554838"/>
            <a:ext cx="4438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2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これが</a:t>
            </a:r>
            <a:r>
              <a:rPr lang="ja-JP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プラーク</a:t>
            </a:r>
            <a:endParaRPr lang="en-US" altLang="ja-JP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細菌のかたまり</a:t>
            </a:r>
            <a:r>
              <a:rPr lang="ja-JP" altLang="en-US" sz="2800" b="1" dirty="0">
                <a:solidFill>
                  <a:srgbClr val="002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です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5591944" y="6105490"/>
            <a:ext cx="3096344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6" grpId="0"/>
      <p:bldP spid="11" grpId="0"/>
      <p:bldP spid="12" grpId="0"/>
      <p:bldP spid="14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524000" y="-90256"/>
            <a:ext cx="9144000" cy="1215539"/>
          </a:xfrm>
        </p:spPr>
        <p:txBody>
          <a:bodyPr>
            <a:noAutofit/>
          </a:bodyPr>
          <a:lstStyle/>
          <a:p>
            <a:r>
              <a:rPr kumimoji="1" lang="ja-JP" altLang="en-US" b="1" dirty="0">
                <a:solidFill>
                  <a:srgbClr val="002570"/>
                </a:solidFill>
              </a:rPr>
              <a:t>プラーク</a:t>
            </a:r>
            <a:r>
              <a:rPr kumimoji="1" lang="ja-JP" altLang="en-US" dirty="0">
                <a:solidFill>
                  <a:srgbClr val="002570"/>
                </a:solidFill>
              </a:rPr>
              <a:t>を顕微鏡で見てみよう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43872" y="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2570"/>
                </a:solidFill>
              </a:rPr>
              <a:t>け ん 　 び     きょう</a:t>
            </a:r>
          </a:p>
        </p:txBody>
      </p:sp>
      <p:pic>
        <p:nvPicPr>
          <p:cNvPr id="3" name="プラーク動画">
            <a:hlinkClick r:id="" action="ppaction://media"/>
            <a:extLst>
              <a:ext uri="{FF2B5EF4-FFF2-40B4-BE49-F238E27FC236}">
                <a16:creationId xmlns:a16="http://schemas.microsoft.com/office/drawing/2014/main" id="{F0CC3D37-8414-5831-DDE1-012E8BBD5F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7608" y="1340768"/>
            <a:ext cx="7128792" cy="4860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ユーザー定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Office PowerPoint</Application>
  <PresentationFormat>ワイド画面</PresentationFormat>
  <Paragraphs>60</Paragraphs>
  <Slides>5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Office ​​テーマ</vt:lpstr>
      <vt:lpstr>（２）むし歯の原因とその予防</vt:lpstr>
      <vt:lpstr>PowerPoint プレゼンテーション</vt:lpstr>
      <vt:lpstr>どうしてむし歯になるのだろう？</vt:lpstr>
      <vt:lpstr>プラークってなんだろう？</vt:lpstr>
      <vt:lpstr>プラークを顕微鏡で見てみよう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2021-07-05T10:09:25Z</dcterms:created>
  <dcterms:modified xsi:type="dcterms:W3CDTF">2025-03-31T09:30:29Z</dcterms:modified>
</cp:coreProperties>
</file>